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tags/tag2.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tags/tag3.xml" ContentType="application/vnd.openxmlformats-officedocument.presentationml.tags+xml"/>
  <Override PartName="/ppt/notesSlides/notesSlide4.xml" ContentType="application/vnd.openxmlformats-officedocument.presentationml.notesSlide+xml"/>
  <Override PartName="/ppt/theme/themeOverride5.xml" ContentType="application/vnd.openxmlformats-officedocument.themeOverride+xml"/>
  <Override PartName="/ppt/tags/tag4.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tags/tag5.xml" ContentType="application/vnd.openxmlformats-officedocument.presentationml.tags+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2"/>
  </p:sldMasterIdLst>
  <p:notesMasterIdLst>
    <p:notesMasterId r:id="rId19"/>
  </p:notesMasterIdLst>
  <p:sldIdLst>
    <p:sldId id="636" r:id="rId3"/>
    <p:sldId id="638" r:id="rId4"/>
    <p:sldId id="1267" r:id="rId5"/>
    <p:sldId id="1092" r:id="rId6"/>
    <p:sldId id="1265" r:id="rId7"/>
    <p:sldId id="1266" r:id="rId8"/>
    <p:sldId id="1255" r:id="rId9"/>
    <p:sldId id="1034" r:id="rId10"/>
    <p:sldId id="1148" r:id="rId11"/>
    <p:sldId id="1146" r:id="rId12"/>
    <p:sldId id="1098" r:id="rId13"/>
    <p:sldId id="1044" r:id="rId14"/>
    <p:sldId id="996" r:id="rId15"/>
    <p:sldId id="1251" r:id="rId16"/>
    <p:sldId id="1047" r:id="rId17"/>
    <p:sldId id="1049" r:id="rId18"/>
  </p:sldIdLst>
  <p:sldSz cx="12192000" cy="6858000"/>
  <p:notesSz cx="7104063" cy="10234613"/>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6" userDrawn="1">
          <p15:clr>
            <a:srgbClr val="A4A3A4"/>
          </p15:clr>
        </p15:guide>
        <p15:guide id="2" pos="39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51598" initials="5"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FFFFFF"/>
    <a:srgbClr val="000000"/>
    <a:srgbClr val="D9D9D9"/>
    <a:srgbClr val="FF5050"/>
    <a:srgbClr val="FD9EC6"/>
    <a:srgbClr val="C2C2FE"/>
    <a:srgbClr val="ACACFE"/>
    <a:srgbClr val="8E8EFD"/>
    <a:srgbClr val="FCCB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486" autoAdjust="0"/>
  </p:normalViewPr>
  <p:slideViewPr>
    <p:cSldViewPr snapToGrid="0" showGuides="1">
      <p:cViewPr>
        <p:scale>
          <a:sx n="75" d="100"/>
          <a:sy n="75" d="100"/>
        </p:scale>
        <p:origin x="1292" y="576"/>
      </p:cViewPr>
      <p:guideLst>
        <p:guide orient="horz" pos="2306"/>
        <p:guide pos="3966"/>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BD5E8A79-70DB-4D2F-888F-0F22AE407860}" type="datetimeFigureOut">
              <a:rPr lang="zh-CN" altLang="en-US" smtClean="0"/>
              <a:t>2023/11/8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3F0D55EA-F232-465B-9D31-70FD3B0D998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zh-CN" altLang="en-US"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dirty="0">
              <a:sym typeface="+mn-ea"/>
            </a:endParaRPr>
          </a:p>
        </p:txBody>
      </p:sp>
      <p:sp>
        <p:nvSpPr>
          <p:cNvPr id="4" name="灯片编号占位符 3"/>
          <p:cNvSpPr>
            <a:spLocks noGrp="1"/>
          </p:cNvSpPr>
          <p:nvPr>
            <p:ph type="sldNum" sz="quarter" idx="5"/>
          </p:nvPr>
        </p:nvSpPr>
        <p:spPr/>
        <p:txBody>
          <a:bodyPr/>
          <a:lstStyle/>
          <a:p>
            <a:fld id="{3F0D55EA-F232-465B-9D31-70FD3B0D998D}"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900" dirty="0"/>
              <a:t>本次阶段性汇报从这四个方面展开</a:t>
            </a:r>
          </a:p>
          <a:p>
            <a:endParaRPr lang="zh-CN" altLang="en-US" sz="1000"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参考Functional_Synergies_Applied_to_a_Publicly_Available_Dataset_of_Hand_Grasps_Show_Evidence_of_Kinematic-Muscular_Synergistic_Control</a:t>
            </a:r>
          </a:p>
        </p:txBody>
      </p:sp>
      <p:sp>
        <p:nvSpPr>
          <p:cNvPr id="4" name="灯片编号占位符 3"/>
          <p:cNvSpPr>
            <a:spLocks noGrp="1"/>
          </p:cNvSpPr>
          <p:nvPr>
            <p:ph type="sldNum" sz="quarter" idx="5"/>
          </p:nvPr>
        </p:nvSpPr>
        <p:spPr/>
        <p:txBody>
          <a:bodyPr/>
          <a:lstStyle/>
          <a:p>
            <a:fld id="{3F0D55EA-F232-465B-9D31-70FD3B0D998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0D55EA-F232-465B-9D31-70FD3B0D998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25830" y="365125"/>
            <a:ext cx="10427970" cy="774700"/>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1A33B1-02CE-4F6D-B5C9-81F8E03283D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solidFill>
                  <a:srgbClr val="0070C0"/>
                </a:solidFill>
              </a:defRPr>
            </a:lvl1pPr>
          </a:lstStyle>
          <a:p>
            <a:r>
              <a:rPr lang="zh-CN" altLang="en-US" noProof="1"/>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21A33B1-02CE-4F6D-B5C9-81F8E03283D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p:txBody>
          <a:bodyPr/>
          <a:lstStyle>
            <a:lvl1pPr>
              <a:defRPr/>
            </a:lvl1pPr>
          </a:lstStyle>
          <a:p>
            <a:pPr>
              <a:defRPr/>
            </a:pPr>
            <a:fld id="{AB7DF0D2-A1FF-4BD7-B10E-DF059260D3B6}" type="slidenum">
              <a:rPr lang="en-US" altLang="zh-CN"/>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143126"/>
            <a:ext cx="895773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7"/>
          <p:cNvGrpSpPr/>
          <p:nvPr userDrawn="1"/>
        </p:nvGrpSpPr>
        <p:grpSpPr bwMode="auto">
          <a:xfrm>
            <a:off x="6864351" y="3861436"/>
            <a:ext cx="5281083" cy="1009650"/>
            <a:chOff x="5002171" y="4081636"/>
            <a:chExt cx="3960440" cy="841272"/>
          </a:xfrm>
        </p:grpSpPr>
        <p:pic>
          <p:nvPicPr>
            <p:cNvPr id="7" name="图片 8"/>
            <p:cNvPicPr>
              <a:picLocks noChangeAspect="1"/>
            </p:cNvPicPr>
            <p:nvPr userDrawn="1"/>
          </p:nvPicPr>
          <p:blipFill>
            <a:blip r:embed="rId3">
              <a:extLst>
                <a:ext uri="{28A0092B-C50C-407E-A947-70E740481C1C}">
                  <a14:useLocalDpi xmlns:a14="http://schemas.microsoft.com/office/drawing/2010/main" val="0"/>
                </a:ext>
              </a:extLst>
            </a:blip>
            <a:srcRect l="34866" r="3383"/>
            <a:stretch>
              <a:fillRect/>
            </a:stretch>
          </p:blipFill>
          <p:spPr bwMode="auto">
            <a:xfrm>
              <a:off x="5652120" y="4081636"/>
              <a:ext cx="3310491" cy="84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p:cNvPicPr>
              <a:picLocks noChangeAspect="1"/>
            </p:cNvPicPr>
            <p:nvPr userDrawn="1"/>
          </p:nvPicPr>
          <p:blipFill>
            <a:blip r:embed="rId3">
              <a:extLst>
                <a:ext uri="{28A0092B-C50C-407E-A947-70E740481C1C}">
                  <a14:useLocalDpi xmlns:a14="http://schemas.microsoft.com/office/drawing/2010/main" val="0"/>
                </a:ext>
              </a:extLst>
            </a:blip>
            <a:srcRect r="88525"/>
            <a:stretch>
              <a:fillRect/>
            </a:stretch>
          </p:blipFill>
          <p:spPr bwMode="auto">
            <a:xfrm>
              <a:off x="5002171" y="4081636"/>
              <a:ext cx="615125" cy="84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标题 1"/>
          <p:cNvSpPr>
            <a:spLocks noGrp="1"/>
          </p:cNvSpPr>
          <p:nvPr>
            <p:ph type="title"/>
          </p:nvPr>
        </p:nvSpPr>
        <p:spPr>
          <a:xfrm>
            <a:off x="590584" y="2743195"/>
            <a:ext cx="5219664" cy="942982"/>
          </a:xfrm>
        </p:spPr>
        <p:txBody>
          <a:bodyPr anchor="t">
            <a:noAutofit/>
          </a:bodyPr>
          <a:lstStyle>
            <a:lvl1pPr algn="l">
              <a:defRPr sz="5280" b="1" cap="all">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22" name="文本占位符 2"/>
          <p:cNvSpPr>
            <a:spLocks noGrp="1"/>
          </p:cNvSpPr>
          <p:nvPr>
            <p:ph type="body" idx="11"/>
          </p:nvPr>
        </p:nvSpPr>
        <p:spPr>
          <a:xfrm>
            <a:off x="590584" y="3729051"/>
            <a:ext cx="5219664" cy="385754"/>
          </a:xfrm>
        </p:spPr>
        <p:txBody>
          <a:bodyPr anchor="b">
            <a:noAutofit/>
          </a:bodyPr>
          <a:lstStyle>
            <a:lvl1pPr marL="0" indent="0">
              <a:buNone/>
              <a:defRPr sz="2160">
                <a:solidFill>
                  <a:schemeClr val="bg1"/>
                </a:solidFill>
                <a:latin typeface="微软雅黑" panose="020B0503020204020204" pitchFamily="34" charset="-122"/>
                <a:ea typeface="微软雅黑" panose="020B0503020204020204" pitchFamily="34" charset="-122"/>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zh-CN" altLang="en-US"/>
              <a:t>单击此处编辑母版文本样式</a:t>
            </a:r>
          </a:p>
        </p:txBody>
      </p:sp>
      <p:sp>
        <p:nvSpPr>
          <p:cNvPr id="10" name="文本占位符 2"/>
          <p:cNvSpPr>
            <a:spLocks noGrp="1"/>
          </p:cNvSpPr>
          <p:nvPr>
            <p:ph type="body" idx="17"/>
          </p:nvPr>
        </p:nvSpPr>
        <p:spPr>
          <a:xfrm>
            <a:off x="8382016" y="2057390"/>
            <a:ext cx="3524275" cy="1714512"/>
          </a:xfrm>
        </p:spPr>
        <p:txBody>
          <a:bodyPr>
            <a:noAutofit/>
          </a:bodyPr>
          <a:lstStyle>
            <a:lvl1pPr marL="0" marR="0" indent="0" algn="l" defTabSz="1097280" rtl="0" eaLnBrk="1" fontAlgn="auto" latinLnBrk="0" hangingPunct="1">
              <a:lnSpc>
                <a:spcPts val="2640"/>
              </a:lnSpc>
              <a:spcBef>
                <a:spcPts val="0"/>
              </a:spcBef>
              <a:spcAft>
                <a:spcPts val="0"/>
              </a:spcAft>
              <a:buClrTx/>
              <a:buSzTx/>
              <a:buFontTx/>
              <a:buNone/>
              <a:defRPr sz="1920" b="1" baseline="0">
                <a:solidFill>
                  <a:schemeClr val="tx1">
                    <a:lumMod val="85000"/>
                    <a:lumOff val="15000"/>
                  </a:schemeClr>
                </a:solidFill>
                <a:latin typeface="微软雅黑" panose="020B0503020204020204" pitchFamily="34" charset="-122"/>
                <a:ea typeface="微软雅黑" panose="020B0503020204020204" pitchFamily="34" charset="-122"/>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zh-CN" altLang="en-US"/>
              <a:t>单击此处编辑母版文本样式</a:t>
            </a:r>
          </a:p>
          <a:p>
            <a:pPr lvl="1"/>
            <a:r>
              <a:rPr lang="zh-CN" altLang="en-US"/>
              <a:t>第二级</a:t>
            </a:r>
          </a:p>
          <a:p>
            <a:pPr lvl="2"/>
            <a:r>
              <a:rPr lang="zh-CN" altLang="en-US"/>
              <a:t>第三级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1A33B1-02CE-4F6D-B5C9-81F8E03283DE}" type="slidenum">
              <a:rPr lang="zh-CN" altLang="en-US" smtClean="0"/>
              <a:t>‹#›</a:t>
            </a:fld>
            <a:endParaRPr lang="zh-CN" altLang="en-US"/>
          </a:p>
        </p:txBody>
      </p:sp>
      <p:sp>
        <p:nvSpPr>
          <p:cNvPr id="7" name="矩形 83"/>
          <p:cNvSpPr>
            <a:spLocks noChangeArrowheads="1"/>
          </p:cNvSpPr>
          <p:nvPr userDrawn="1"/>
        </p:nvSpPr>
        <p:spPr bwMode="auto">
          <a:xfrm>
            <a:off x="11128375" y="577850"/>
            <a:ext cx="260350" cy="261938"/>
          </a:xfrm>
          <a:prstGeom prst="rect">
            <a:avLst/>
          </a:prstGeom>
          <a:solidFill>
            <a:schemeClr val="accent2">
              <a:lumMod val="20000"/>
              <a:lumOff val="80000"/>
              <a:alpha val="59999"/>
            </a:schemeClr>
          </a:solidFill>
          <a:ln>
            <a:noFill/>
          </a:ln>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kumimoji="0" lang="zh-CN" altLang="en-US" sz="1800">
              <a:solidFill>
                <a:srgbClr val="FFFFFF"/>
              </a:solidFill>
            </a:endParaRPr>
          </a:p>
        </p:txBody>
      </p:sp>
      <p:sp>
        <p:nvSpPr>
          <p:cNvPr id="8" name="矩形 84"/>
          <p:cNvSpPr>
            <a:spLocks noChangeArrowheads="1"/>
          </p:cNvSpPr>
          <p:nvPr userDrawn="1"/>
        </p:nvSpPr>
        <p:spPr bwMode="auto">
          <a:xfrm>
            <a:off x="10764838" y="577850"/>
            <a:ext cx="260350" cy="261938"/>
          </a:xfrm>
          <a:prstGeom prst="rect">
            <a:avLst/>
          </a:prstGeom>
          <a:solidFill>
            <a:schemeClr val="accent2">
              <a:lumMod val="60000"/>
              <a:lumOff val="40000"/>
              <a:alpha val="79999"/>
            </a:schemeClr>
          </a:solidFill>
          <a:ln>
            <a:noFill/>
          </a:ln>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kumimoji="0" lang="zh-CN" altLang="en-US" sz="1800">
              <a:solidFill>
                <a:srgbClr val="FFFFFF"/>
              </a:solidFill>
            </a:endParaRPr>
          </a:p>
        </p:txBody>
      </p:sp>
      <p:sp>
        <p:nvSpPr>
          <p:cNvPr id="9" name="矩形 85"/>
          <p:cNvSpPr>
            <a:spLocks noChangeArrowheads="1"/>
          </p:cNvSpPr>
          <p:nvPr userDrawn="1"/>
        </p:nvSpPr>
        <p:spPr bwMode="auto">
          <a:xfrm>
            <a:off x="10401300" y="577850"/>
            <a:ext cx="261938" cy="261938"/>
          </a:xfrm>
          <a:prstGeom prst="rect">
            <a:avLst/>
          </a:prstGeom>
          <a:solidFill>
            <a:schemeClr val="accent3">
              <a:lumMod val="75000"/>
            </a:schemeClr>
          </a:solidFill>
          <a:ln>
            <a:noFill/>
          </a:ln>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kumimoji="0" lang="zh-CN" altLang="en-US" sz="1800" dirty="0">
              <a:solidFill>
                <a:schemeClr val="accent3">
                  <a:lumMod val="50000"/>
                </a:schemeClr>
              </a:solidFill>
            </a:endParaRPr>
          </a:p>
        </p:txBody>
      </p:sp>
      <p:sp>
        <p:nvSpPr>
          <p:cNvPr id="10" name="矩形 86"/>
          <p:cNvSpPr>
            <a:spLocks noChangeArrowheads="1"/>
          </p:cNvSpPr>
          <p:nvPr userDrawn="1"/>
        </p:nvSpPr>
        <p:spPr bwMode="auto">
          <a:xfrm>
            <a:off x="10039350" y="577850"/>
            <a:ext cx="260350" cy="261938"/>
          </a:xfrm>
          <a:prstGeom prst="rect">
            <a:avLst/>
          </a:prstGeom>
          <a:solidFill>
            <a:srgbClr val="4B4B4B"/>
          </a:solidFill>
          <a:ln>
            <a:noFill/>
          </a:ln>
          <a:extLst>
            <a:ext uri="{91240B29-F687-4F45-9708-019B960494DF}">
              <a14:hiddenLine xmlns:a14="http://schemas.microsoft.com/office/drawing/2010/main" w="12700">
                <a:solidFill>
                  <a:srgbClr val="000000"/>
                </a:solidFill>
                <a:bevel/>
              </a14:hiddenLine>
            </a:ext>
          </a:extLst>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kumimoji="0" lang="zh-CN" altLang="en-US" sz="1800">
              <a:solidFill>
                <a:srgbClr val="FFFFFF"/>
              </a:solidFill>
            </a:endParaRPr>
          </a:p>
        </p:txBody>
      </p:sp>
      <p:pic>
        <p:nvPicPr>
          <p:cNvPr id="11" name="图片 25" descr="logo1.gif"/>
          <p:cNvPicPr>
            <a:picLocks noChangeAspect="1"/>
          </p:cNvPicPr>
          <p:nvPr userDrawn="1"/>
        </p:nvPicPr>
        <p:blipFill>
          <a:blip r:embed="rId8" cstate="screen"/>
          <a:srcRect/>
          <a:stretch>
            <a:fillRect/>
          </a:stretch>
        </p:blipFill>
        <p:spPr bwMode="auto">
          <a:xfrm>
            <a:off x="11487150" y="485775"/>
            <a:ext cx="4794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a:spLocks noChangeArrowheads="1"/>
          </p:cNvSpPr>
          <p:nvPr userDrawn="1"/>
        </p:nvSpPr>
        <p:spPr bwMode="auto">
          <a:xfrm>
            <a:off x="0" y="6634171"/>
            <a:ext cx="12192000" cy="223837"/>
          </a:xfrm>
          <a:prstGeom prst="rect">
            <a:avLst/>
          </a:prstGeom>
          <a:solidFill>
            <a:srgbClr val="0070C0"/>
          </a:solidFill>
          <a:ln w="12700">
            <a:noFill/>
            <a:bevel/>
          </a:ln>
        </p:spPr>
        <p:txBody>
          <a:bodyPr anchor="ctr"/>
          <a:lstStyle/>
          <a:p>
            <a:pPr algn="ctr" eaLnBrk="1" hangingPunct="1">
              <a:buFont typeface="Arial" panose="020B0604020202020204" pitchFamily="34" charset="0"/>
              <a:buNone/>
              <a:defRPr/>
            </a:pPr>
            <a:endParaRPr lang="zh-CN" altLang="zh-CN" dirty="0">
              <a:solidFill>
                <a:srgbClr val="FFFFFF"/>
              </a:solidFill>
              <a:cs typeface="+mn-ea"/>
              <a:sym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b="1"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tags" Target="../tags/tag7.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hemeOverride" Target="../theme/themeOverride10.xml"/><Relationship Id="rId6" Type="http://schemas.openxmlformats.org/officeDocument/2006/relationships/slide" Target="slide1.xml"/><Relationship Id="rId5" Type="http://schemas.openxmlformats.org/officeDocument/2006/relationships/notesSlide" Target="../notesSlides/notesSlide10.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2.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3.xml"/><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hemeOverride" Target="../theme/themeOverride4.xml"/><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1.mp4"/><Relationship Id="rId7"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hemeOverride" Target="../theme/themeOverride5.xml"/><Relationship Id="rId6" Type="http://schemas.openxmlformats.org/officeDocument/2006/relationships/video" Target="../media/media2.mp4"/><Relationship Id="rId5" Type="http://schemas.microsoft.com/office/2007/relationships/media" Target="../media/media2.mp4"/><Relationship Id="rId10" Type="http://schemas.openxmlformats.org/officeDocument/2006/relationships/image" Target="../media/image11.png"/><Relationship Id="rId4" Type="http://schemas.openxmlformats.org/officeDocument/2006/relationships/video" Target="../media/media1.mp4"/><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5.xml"/><Relationship Id="rId1" Type="http://schemas.openxmlformats.org/officeDocument/2006/relationships/themeOverride" Target="../theme/themeOverride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051560"/>
            <a:ext cx="12191365" cy="2377440"/>
          </a:xfrm>
        </p:spPr>
        <p:txBody>
          <a:bodyPr>
            <a:noAutofit/>
          </a:bodyPr>
          <a:lstStyle/>
          <a:p>
            <a:pPr algn="ctr">
              <a:lnSpc>
                <a:spcPct val="150000"/>
              </a:lnSpc>
            </a:pPr>
            <a:r>
              <a:rPr lang="en-US" altLang="zh-CN" sz="4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EMG</a:t>
            </a:r>
            <a:r>
              <a:rPr lang="zh-CN" altLang="en-US" sz="4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肌电信号识别与</a:t>
            </a:r>
            <a:r>
              <a:rPr lang="zh-CN" altLang="en-US" sz="4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应用</a:t>
            </a:r>
            <a:endParaRPr lang="zh-CN" altLang="en-US" sz="36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9454" y="5225383"/>
            <a:ext cx="12190729" cy="581057"/>
          </a:xfrm>
          <a:prstGeom prst="rect">
            <a:avLst/>
          </a:prstGeom>
          <a:noFill/>
        </p:spPr>
        <p:txBody>
          <a:bodyPr wrap="square" rtlCol="0">
            <a:spAutoFit/>
          </a:bodyPr>
          <a:lstStyle/>
          <a:p>
            <a:pPr algn="ctr">
              <a:lnSpc>
                <a:spcPct val="150000"/>
              </a:lnSpc>
            </a:pPr>
            <a:r>
              <a:rPr lang="en-US" altLang="zh-CN" sz="2400" b="1" dirty="0">
                <a:latin typeface="微软雅黑" panose="020B0503020204020204" pitchFamily="34" charset="-122"/>
                <a:ea typeface="微软雅黑" panose="020B0503020204020204" pitchFamily="34" charset="-122"/>
              </a:rPr>
              <a:t>2023.11.1</a:t>
            </a:r>
          </a:p>
        </p:txBody>
      </p:sp>
      <p:sp>
        <p:nvSpPr>
          <p:cNvPr id="7" name="文本框 6"/>
          <p:cNvSpPr txBox="1"/>
          <p:nvPr/>
        </p:nvSpPr>
        <p:spPr>
          <a:xfrm>
            <a:off x="0" y="3296944"/>
            <a:ext cx="12200183" cy="1689052"/>
          </a:xfrm>
          <a:prstGeom prst="rect">
            <a:avLst/>
          </a:prstGeom>
          <a:noFill/>
        </p:spPr>
        <p:txBody>
          <a:bodyPr wrap="square" rtlCol="0">
            <a:spAutoFit/>
          </a:bodyPr>
          <a:lstStyle/>
          <a:p>
            <a:pPr algn="ctr">
              <a:lnSpc>
                <a:spcPct val="150000"/>
              </a:lnSpc>
            </a:pPr>
            <a:r>
              <a:rPr lang="zh-CN" altLang="en-US" sz="2400" b="1" dirty="0">
                <a:latin typeface="微软雅黑" panose="020B0503020204020204" pitchFamily="34" charset="-122"/>
                <a:ea typeface="微软雅黑" panose="020B0503020204020204" pitchFamily="34" charset="-122"/>
              </a:rPr>
              <a:t>汇报人：于浩哲</a:t>
            </a:r>
            <a:endParaRPr lang="en-US" altLang="zh-CN" sz="2400" b="1" dirty="0">
              <a:latin typeface="微软雅黑" panose="020B0503020204020204" pitchFamily="34" charset="-122"/>
              <a:ea typeface="微软雅黑" panose="020B0503020204020204" pitchFamily="34" charset="-122"/>
            </a:endParaRPr>
          </a:p>
          <a:p>
            <a:pPr algn="ctr">
              <a:lnSpc>
                <a:spcPct val="150000"/>
              </a:lnSpc>
            </a:pPr>
            <a:r>
              <a:rPr lang="zh-CN" altLang="en-US" sz="2400" b="1" dirty="0">
                <a:latin typeface="微软雅黑" panose="020B0503020204020204" pitchFamily="34" charset="-122"/>
                <a:ea typeface="微软雅黑" panose="020B0503020204020204" pitchFamily="34" charset="-122"/>
              </a:rPr>
              <a:t>小组成员：郭嘉淇、邬致远、吴皖腾</a:t>
            </a:r>
            <a:endParaRPr lang="en-US" altLang="zh-CN" sz="2400" b="1" dirty="0">
              <a:latin typeface="微软雅黑" panose="020B0503020204020204" pitchFamily="34" charset="-122"/>
              <a:ea typeface="微软雅黑" panose="020B0503020204020204" pitchFamily="34" charset="-122"/>
            </a:endParaRPr>
          </a:p>
          <a:p>
            <a:pPr algn="ctr">
              <a:lnSpc>
                <a:spcPct val="150000"/>
              </a:lnSpc>
            </a:pPr>
            <a:r>
              <a:rPr lang="zh-CN" altLang="en-US" sz="2400" b="1" dirty="0">
                <a:latin typeface="微软雅黑" panose="020B0503020204020204" pitchFamily="34" charset="-122"/>
                <a:ea typeface="微软雅黑" panose="020B0503020204020204" pitchFamily="34" charset="-122"/>
              </a:rPr>
              <a:t>指导老师：蒋烁</a:t>
            </a:r>
            <a:endParaRPr lang="en-US" altLang="zh-CN" sz="24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BEBA8EAE-BF5A-486C-A8C5-ECC9F3942E4B}">
                <a14:imgProps xmlns:a14="http://schemas.microsoft.com/office/drawing/2010/main">
                  <a14:imgLayer r:embed="rId5">
                    <a14:imgEffect>
                      <a14:backgroundRemoval t="9943" b="95220" l="821" r="89984">
                        <a14:foregroundMark x1="6897" y1="63480" x2="3448" y2="82983"/>
                        <a14:foregroundMark x1="3448" y1="82983" x2="3448" y2="82983"/>
                        <a14:foregroundMark x1="821" y1="95220" x2="821" y2="95220"/>
                        <a14:foregroundMark x1="57471" y1="64818" x2="57471" y2="64818"/>
                        <a14:foregroundMark x1="55665" y1="65583" x2="55665" y2="65583"/>
                        <a14:foregroundMark x1="55829" y1="66157" x2="55829" y2="66157"/>
                        <a14:foregroundMark x1="55665" y1="67495" x2="55665" y2="67495"/>
                        <a14:foregroundMark x1="54516" y1="67113" x2="54516" y2="67113"/>
                        <a14:foregroundMark x1="54844" y1="67495" x2="54844" y2="67495"/>
                        <a14:foregroundMark x1="54187" y1="67878" x2="54187" y2="67878"/>
                        <a14:foregroundMark x1="54844" y1="68642" x2="54844" y2="68642"/>
                        <a14:foregroundMark x1="55337" y1="68451" x2="55337" y2="68451"/>
                        <a14:foregroundMark x1="57307" y1="66348" x2="57307" y2="66348"/>
                      </a14:backgroundRemoval>
                    </a14:imgEffect>
                  </a14:imgLayer>
                </a14:imgProps>
              </a:ext>
            </a:extLst>
          </a:blip>
          <a:stretch>
            <a:fillRect/>
          </a:stretch>
        </p:blipFill>
        <p:spPr>
          <a:xfrm flipH="1">
            <a:off x="7728857" y="2880993"/>
            <a:ext cx="4452418" cy="3823670"/>
          </a:xfrm>
          <a:prstGeom prst="rect">
            <a:avLst/>
          </a:prstGeom>
        </p:spPr>
      </p:pic>
      <p:pic>
        <p:nvPicPr>
          <p:cNvPr id="1026" name="Picture 2" descr="NeuSen WM系列无线肌电采集系统-博睿康科技（常州）股份有限公司"/>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25" y="3712117"/>
            <a:ext cx="3851225" cy="2920728"/>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35">
            <a:extLst>
              <a:ext uri="{FF2B5EF4-FFF2-40B4-BE49-F238E27FC236}">
                <a16:creationId xmlns:a16="http://schemas.microsoft.com/office/drawing/2014/main" id="{9605437C-5750-82F3-53AB-5D82C124B010}"/>
              </a:ext>
            </a:extLst>
          </p:cNvPr>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标题 3"/>
          <p:cNvSpPr>
            <a:spLocks noGrp="1"/>
          </p:cNvSpPr>
          <p:nvPr>
            <p:ph type="title"/>
          </p:nvPr>
        </p:nvSpPr>
        <p:spPr>
          <a:xfrm>
            <a:off x="456565" y="96520"/>
            <a:ext cx="10605135" cy="711835"/>
          </a:xfrm>
        </p:spPr>
        <p:txBody>
          <a:bodyPr>
            <a:normAutofit/>
          </a:bodyPr>
          <a:lstStyle/>
          <a:p>
            <a:r>
              <a:rPr lang="zh-CN" altLang="en-US" sz="3200" b="1" dirty="0">
                <a:latin typeface="微软雅黑" panose="020B0503020204020204" pitchFamily="34" charset="-122"/>
                <a:ea typeface="微软雅黑" panose="020B0503020204020204" pitchFamily="34" charset="-122"/>
              </a:rPr>
              <a:t>预期成果</a:t>
            </a:r>
          </a:p>
        </p:txBody>
      </p:sp>
      <p:sp>
        <p:nvSpPr>
          <p:cNvPr id="8" name="灯片编号占位符 35"/>
          <p:cNvSpPr>
            <a:spLocks noGrp="1"/>
          </p:cNvSpPr>
          <p:nvPr>
            <p:ph type="sldNum" sz="quarter" idx="12"/>
          </p:nvPr>
        </p:nvSpPr>
        <p:spPr>
          <a:xfrm>
            <a:off x="925068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1A33B1-02CE-4F6D-B5C9-81F8E03283DE}"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10</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26"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3" name="文本框 32"/>
          <p:cNvSpPr txBox="1"/>
          <p:nvPr/>
        </p:nvSpPr>
        <p:spPr>
          <a:xfrm>
            <a:off x="614045" y="1205012"/>
            <a:ext cx="6114415" cy="2514166"/>
          </a:xfrm>
          <a:prstGeom prst="rect">
            <a:avLst/>
          </a:prstGeom>
          <a:noFill/>
          <a:ln w="19050">
            <a:solidFill>
              <a:srgbClr val="0070C0"/>
            </a:solidFill>
          </a:ln>
        </p:spPr>
        <p:txBody>
          <a:bodyPr wrap="square" rtlCol="0" anchor="t">
            <a:noAutofit/>
          </a:bodyPr>
          <a:lstStyle/>
          <a:p>
            <a:pPr lvl="0" indent="0" algn="ctr" eaLnBrk="1" hangingPunct="1">
              <a:lnSpc>
                <a:spcPct val="150000"/>
              </a:lnSpc>
              <a:spcBef>
                <a:spcPct val="0"/>
              </a:spcBef>
              <a:buFont typeface="Wingdings" panose="05000000000000000000" charset="0"/>
              <a:buNone/>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预期目标</a:t>
            </a:r>
          </a:p>
          <a:p>
            <a:pPr marL="285750" lvl="0" indent="-285750" eaLnBrk="1" hangingPunct="1">
              <a:lnSpc>
                <a:spcPct val="150000"/>
              </a:lnSpc>
              <a:spcBef>
                <a:spcPct val="0"/>
              </a:spcBef>
              <a:buFont typeface="Wingdings" panose="05000000000000000000" charset="0"/>
              <a:buChar cha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回顾嵌入式系统知识，单片机信号采集与输出</a:t>
            </a:r>
          </a:p>
          <a:p>
            <a:pPr marL="285750" lvl="0" indent="-285750" algn="l" eaLnBrk="1" hangingPunct="1">
              <a:lnSpc>
                <a:spcPct val="150000"/>
              </a:lnSpc>
              <a:buClrTx/>
              <a:buSzTx/>
              <a:buFont typeface="Wingdings" panose="05000000000000000000" charset="0"/>
              <a:buChar cha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回顾信号与系统知识，打通采样、</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FFT</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、窗函数、滤波全流程</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lvl="0" indent="-285750" algn="l" eaLnBrk="1" hangingPunct="1">
              <a:lnSpc>
                <a:spcPct val="150000"/>
              </a:lnSpc>
              <a:buClrTx/>
              <a:buSzTx/>
              <a:buFont typeface="Wingdings" panose="05000000000000000000" charset="0"/>
              <a:buChar cha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肌电信号数据特征提取，对比多种网络效果</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lvl="0" indent="-285750" algn="l" eaLnBrk="1" hangingPunct="1">
              <a:lnSpc>
                <a:spcPct val="150000"/>
              </a:lnSpc>
              <a:buClrTx/>
              <a:buSzTx/>
              <a:buFont typeface="Wingdings" panose="05000000000000000000" charset="0"/>
              <a:buChar cha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了解学习多种机间通信方式，包括但不限于蓝牙、</a:t>
            </a:r>
            <a:r>
              <a:rPr lang="en-US" altLang="zh-CN" sz="1600" dirty="0" err="1">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wifi</a:t>
            </a:r>
            <a:endPar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lvl="0" indent="-285750" algn="l" eaLnBrk="1" hangingPunct="1">
              <a:lnSpc>
                <a:spcPct val="150000"/>
              </a:lnSpc>
              <a:buClrTx/>
              <a:buSzTx/>
              <a:buFont typeface="Wingdings" panose="05000000000000000000" charset="0"/>
              <a:buChar char=""/>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性能优化、项目代码结构优化、过程记录</a:t>
            </a:r>
          </a:p>
        </p:txBody>
      </p:sp>
      <p:sp>
        <p:nvSpPr>
          <p:cNvPr id="34" name="1"/>
          <p:cNvSpPr/>
          <p:nvPr/>
        </p:nvSpPr>
        <p:spPr>
          <a:xfrm>
            <a:off x="614045" y="4058534"/>
            <a:ext cx="6114415" cy="2195195"/>
          </a:xfrm>
          <a:prstGeom prst="rect">
            <a:avLst/>
          </a:prstGeom>
          <a:solidFill>
            <a:srgbClr val="000000">
              <a:alpha val="0"/>
            </a:srgb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35" name="1"/>
          <p:cNvSpPr txBox="1"/>
          <p:nvPr/>
        </p:nvSpPr>
        <p:spPr>
          <a:xfrm>
            <a:off x="614045" y="4166235"/>
            <a:ext cx="6115050" cy="368300"/>
          </a:xfrm>
          <a:prstGeom prst="rect">
            <a:avLst/>
          </a:prstGeom>
          <a:solidFill>
            <a:srgbClr val="000000">
              <a:alpha val="0"/>
            </a:srgbClr>
          </a:solidFill>
          <a:ln>
            <a:noFill/>
          </a:ln>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成果形式</a:t>
            </a:r>
          </a:p>
        </p:txBody>
      </p:sp>
      <p:sp>
        <p:nvSpPr>
          <p:cNvPr id="36" name="矩形 1"/>
          <p:cNvSpPr/>
          <p:nvPr/>
        </p:nvSpPr>
        <p:spPr>
          <a:xfrm flipH="1">
            <a:off x="935990" y="4981575"/>
            <a:ext cx="2131060" cy="1156855"/>
          </a:xfrm>
          <a:prstGeom prst="rect">
            <a:avLst/>
          </a:prstGeom>
          <a:solidFill>
            <a:srgbClr val="000000">
              <a:alpha val="0"/>
            </a:srgbClr>
          </a:solid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lvl="0" eaLnBrk="1" hangingPunct="1">
              <a:lnSpc>
                <a:spcPct val="150000"/>
              </a:lnSpc>
              <a:spcBef>
                <a:spcPct val="0"/>
              </a:spcBef>
              <a:buFont typeface="Wingdings" panose="05000000000000000000" charset="0"/>
              <a:buChar char="Ø"/>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实物设备信号采集</a:t>
            </a:r>
          </a:p>
          <a:p>
            <a:pPr lvl="0" eaLnBrk="1" hangingPunct="1">
              <a:lnSpc>
                <a:spcPct val="150000"/>
              </a:lnSpc>
              <a:spcBef>
                <a:spcPct val="0"/>
              </a:spcBef>
              <a:buFont typeface="Wingdings" panose="05000000000000000000" charset="0"/>
              <a:buChar char="Ø"/>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数据处理实时展示</a:t>
            </a:r>
          </a:p>
          <a:p>
            <a:pPr lvl="0" eaLnBrk="1" hangingPunct="1">
              <a:lnSpc>
                <a:spcPct val="150000"/>
              </a:lnSpc>
              <a:spcBef>
                <a:spcPct val="0"/>
              </a:spcBef>
              <a:buFont typeface="Wingdings" panose="05000000000000000000" charset="0"/>
              <a:buChar char="Ø"/>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通信与控制（选）</a:t>
            </a:r>
          </a:p>
        </p:txBody>
      </p:sp>
      <p:sp>
        <p:nvSpPr>
          <p:cNvPr id="37" name="文本框 36"/>
          <p:cNvSpPr txBox="1"/>
          <p:nvPr/>
        </p:nvSpPr>
        <p:spPr>
          <a:xfrm>
            <a:off x="869950" y="4623435"/>
            <a:ext cx="2254250" cy="337185"/>
          </a:xfrm>
          <a:prstGeom prst="rect">
            <a:avLst/>
          </a:prstGeom>
          <a:noFill/>
        </p:spPr>
        <p:txBody>
          <a:bodyPr wrap="square" rtlCol="0">
            <a:spAutoFit/>
          </a:bodyPr>
          <a:lstStyle/>
          <a:p>
            <a:pPr algn="ctr"/>
            <a:r>
              <a:rPr lang="zh-CN" altLang="en-US" sz="1600" b="1" dirty="0">
                <a:solidFill>
                  <a:srgbClr val="7030A0"/>
                </a:solidFill>
                <a:latin typeface="微软雅黑" panose="020B0503020204020204" pitchFamily="34" charset="-122"/>
                <a:ea typeface="微软雅黑" panose="020B0503020204020204" pitchFamily="34" charset="-122"/>
              </a:rPr>
              <a:t>实物演示</a:t>
            </a:r>
          </a:p>
        </p:txBody>
      </p:sp>
      <p:sp>
        <p:nvSpPr>
          <p:cNvPr id="38" name="矩形 1"/>
          <p:cNvSpPr/>
          <p:nvPr/>
        </p:nvSpPr>
        <p:spPr>
          <a:xfrm flipH="1">
            <a:off x="3937029" y="4981593"/>
            <a:ext cx="2324980" cy="1156855"/>
          </a:xfrm>
          <a:prstGeom prst="rect">
            <a:avLst/>
          </a:prstGeom>
          <a:solidFill>
            <a:srgbClr val="000000">
              <a:alpha val="0"/>
            </a:srgbClr>
          </a:solid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stStyle>
          <a:p>
            <a:pPr lvl="0" eaLnBrk="1" hangingPunct="1">
              <a:lnSpc>
                <a:spcPct val="150000"/>
              </a:lnSpc>
              <a:spcBef>
                <a:spcPct val="0"/>
              </a:spcBef>
              <a:buFont typeface="Wingdings" panose="05000000000000000000" charset="0"/>
              <a:buChar char="Ø"/>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完整工程代码</a:t>
            </a:r>
          </a:p>
          <a:p>
            <a:pPr lvl="0" eaLnBrk="1" hangingPunct="1">
              <a:lnSpc>
                <a:spcPct val="150000"/>
              </a:lnSpc>
              <a:spcBef>
                <a:spcPct val="0"/>
              </a:spcBef>
              <a:buFont typeface="Wingdings" panose="05000000000000000000" charset="0"/>
              <a:buChar char="Ø"/>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简明使用</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readme</a:t>
            </a:r>
          </a:p>
          <a:p>
            <a:pPr lvl="0" eaLnBrk="1" hangingPunct="1">
              <a:lnSpc>
                <a:spcPct val="150000"/>
              </a:lnSpc>
              <a:spcBef>
                <a:spcPct val="0"/>
              </a:spcBef>
              <a:buFont typeface="Wingdings" panose="05000000000000000000" charset="0"/>
              <a:buChar char="Ø"/>
            </a:pP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技术报告</a:t>
            </a:r>
          </a:p>
        </p:txBody>
      </p:sp>
      <p:sp>
        <p:nvSpPr>
          <p:cNvPr id="39" name="文本框 38"/>
          <p:cNvSpPr txBox="1"/>
          <p:nvPr/>
        </p:nvSpPr>
        <p:spPr>
          <a:xfrm>
            <a:off x="3647801" y="4623435"/>
            <a:ext cx="2254250" cy="337185"/>
          </a:xfrm>
          <a:prstGeom prst="rect">
            <a:avLst/>
          </a:prstGeom>
          <a:noFill/>
        </p:spPr>
        <p:txBody>
          <a:bodyPr wrap="square" rtlCol="0">
            <a:spAutoFit/>
          </a:bodyPr>
          <a:lstStyle/>
          <a:p>
            <a:pPr algn="ctr"/>
            <a:r>
              <a:rPr lang="zh-CN" altLang="en-US" sz="1600" b="1" dirty="0">
                <a:solidFill>
                  <a:srgbClr val="7030A0"/>
                </a:solidFill>
                <a:latin typeface="微软雅黑" panose="020B0503020204020204" pitchFamily="34" charset="-122"/>
                <a:ea typeface="微软雅黑" panose="020B0503020204020204" pitchFamily="34" charset="-122"/>
              </a:rPr>
              <a:t>工程文档</a:t>
            </a:r>
          </a:p>
        </p:txBody>
      </p:sp>
      <p:pic>
        <p:nvPicPr>
          <p:cNvPr id="3074" name="Picture 2" descr="表面肌电测试训练和电刺激双功能仪-物理治疗设备-广州维度健康科技发展有限公司"/>
          <p:cNvPicPr>
            <a:picLocks noChangeAspect="1" noChangeArrowheads="1"/>
          </p:cNvPicPr>
          <p:nvPr/>
        </p:nvPicPr>
        <p:blipFill rotWithShape="1">
          <a:blip r:embed="rId4">
            <a:extLst>
              <a:ext uri="{28A0092B-C50C-407E-A947-70E740481C1C}">
                <a14:useLocalDpi xmlns:a14="http://schemas.microsoft.com/office/drawing/2010/main" val="0"/>
              </a:ext>
            </a:extLst>
          </a:blip>
          <a:srcRect l="12264" t="5024" r="12678" b="6135"/>
          <a:stretch>
            <a:fillRect/>
          </a:stretch>
        </p:blipFill>
        <p:spPr bwMode="auto">
          <a:xfrm>
            <a:off x="6984365" y="1891682"/>
            <a:ext cx="4895747" cy="3680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 name="标题 3"/>
          <p:cNvSpPr>
            <a:spLocks noGrp="1"/>
          </p:cNvSpPr>
          <p:nvPr>
            <p:ph type="title"/>
          </p:nvPr>
        </p:nvSpPr>
        <p:spPr>
          <a:xfrm>
            <a:off x="456565" y="96520"/>
            <a:ext cx="10605135" cy="711835"/>
          </a:xfrm>
        </p:spPr>
        <p:txBody>
          <a:bodyPr>
            <a:normAutofit/>
          </a:bodyPr>
          <a:lstStyle/>
          <a:p>
            <a:r>
              <a:rPr lang="zh-CN" altLang="en-US" sz="3200" dirty="0">
                <a:latin typeface="微软雅黑" panose="020B0503020204020204" pitchFamily="34" charset="-122"/>
                <a:ea typeface="微软雅黑" panose="020B0503020204020204" pitchFamily="34" charset="-122"/>
              </a:rPr>
              <a:t>系统架构</a:t>
            </a:r>
          </a:p>
        </p:txBody>
      </p:sp>
      <p:sp>
        <p:nvSpPr>
          <p:cNvPr id="25" name="矩形 24"/>
          <p:cNvSpPr/>
          <p:nvPr/>
        </p:nvSpPr>
        <p:spPr>
          <a:xfrm>
            <a:off x="1063538" y="1225392"/>
            <a:ext cx="6067713" cy="1293067"/>
          </a:xfrm>
          <a:prstGeom prst="rect">
            <a:avLst/>
          </a:prstGeom>
          <a:solidFill>
            <a:schemeClr val="bg1">
              <a:lumMod val="95000"/>
            </a:schemeClr>
          </a:solidFill>
          <a:ln w="28575">
            <a:solidFill>
              <a:srgbClr val="2458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矩形 26"/>
          <p:cNvSpPr/>
          <p:nvPr/>
        </p:nvSpPr>
        <p:spPr>
          <a:xfrm>
            <a:off x="1072005" y="3255896"/>
            <a:ext cx="6067713" cy="626838"/>
          </a:xfrm>
          <a:prstGeom prst="rect">
            <a:avLst/>
          </a:prstGeom>
          <a:solidFill>
            <a:schemeClr val="bg1">
              <a:lumMod val="95000"/>
            </a:schemeClr>
          </a:solidFill>
          <a:ln w="28575">
            <a:solidFill>
              <a:srgbClr val="2458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1072005" y="4626437"/>
            <a:ext cx="6067713" cy="1477669"/>
          </a:xfrm>
          <a:prstGeom prst="rect">
            <a:avLst/>
          </a:prstGeom>
          <a:solidFill>
            <a:schemeClr val="bg1">
              <a:lumMod val="95000"/>
            </a:schemeClr>
          </a:solidFill>
          <a:ln w="28575">
            <a:solidFill>
              <a:srgbClr val="2458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isḻiḋe"/>
          <p:cNvSpPr/>
          <p:nvPr/>
        </p:nvSpPr>
        <p:spPr>
          <a:xfrm>
            <a:off x="2452676" y="5013607"/>
            <a:ext cx="1362610" cy="764089"/>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干电极</a:t>
            </a:r>
            <a:r>
              <a:rPr lang="en-US" altLang="zh-CN" sz="1600" b="1" dirty="0">
                <a:latin typeface="微软雅黑" panose="020B0503020204020204" pitchFamily="34" charset="-122"/>
                <a:ea typeface="微软雅黑" panose="020B0503020204020204" pitchFamily="34" charset="-122"/>
              </a:rPr>
              <a:t>EMG</a:t>
            </a:r>
            <a:r>
              <a:rPr lang="zh-CN" altLang="en-US" sz="1600" b="1" dirty="0">
                <a:latin typeface="微软雅黑" panose="020B0503020204020204" pitchFamily="34" charset="-122"/>
                <a:ea typeface="微软雅黑" panose="020B0503020204020204" pitchFamily="34" charset="-122"/>
              </a:rPr>
              <a:t>传感器</a:t>
            </a:r>
          </a:p>
        </p:txBody>
      </p:sp>
      <p:sp>
        <p:nvSpPr>
          <p:cNvPr id="33" name="isḻiḋe"/>
          <p:cNvSpPr/>
          <p:nvPr/>
        </p:nvSpPr>
        <p:spPr>
          <a:xfrm>
            <a:off x="1571987" y="1453881"/>
            <a:ext cx="2234832" cy="787424"/>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模糊模式识别</a:t>
            </a:r>
            <a:r>
              <a:rPr lang="en-US" altLang="zh-CN" sz="1600" dirty="0">
                <a:latin typeface="微软雅黑" panose="020B0503020204020204" pitchFamily="34" charset="-122"/>
                <a:ea typeface="微软雅黑" panose="020B0503020204020204" pitchFamily="34" charset="-122"/>
              </a:rPr>
              <a:t>/CNN/RNN</a:t>
            </a:r>
          </a:p>
          <a:p>
            <a:pPr algn="ctr"/>
            <a:r>
              <a:rPr lang="zh-CN" altLang="en-US" sz="1600" b="1" dirty="0">
                <a:latin typeface="微软雅黑" panose="020B0503020204020204" pitchFamily="34" charset="-122"/>
                <a:ea typeface="微软雅黑" panose="020B0503020204020204" pitchFamily="34" charset="-122"/>
              </a:rPr>
              <a:t>特征</a:t>
            </a:r>
          </a:p>
        </p:txBody>
      </p:sp>
      <p:sp>
        <p:nvSpPr>
          <p:cNvPr id="34" name="isḻiḋe"/>
          <p:cNvSpPr/>
          <p:nvPr/>
        </p:nvSpPr>
        <p:spPr>
          <a:xfrm>
            <a:off x="4464540" y="1472329"/>
            <a:ext cx="2234832" cy="787424"/>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微软雅黑" panose="020B0503020204020204" pitchFamily="34" charset="-122"/>
                <a:ea typeface="微软雅黑" panose="020B0503020204020204" pitchFamily="34" charset="-122"/>
              </a:rPr>
              <a:t>KNN/</a:t>
            </a:r>
            <a:r>
              <a:rPr lang="zh-CN" altLang="en-US" sz="1600" dirty="0">
                <a:latin typeface="微软雅黑" panose="020B0503020204020204" pitchFamily="34" charset="-122"/>
                <a:ea typeface="微软雅黑" panose="020B0503020204020204" pitchFamily="34" charset="-122"/>
              </a:rPr>
              <a:t>随机森林</a:t>
            </a:r>
            <a:r>
              <a:rPr lang="en-US" altLang="zh-CN" sz="1600" dirty="0">
                <a:latin typeface="微软雅黑" panose="020B0503020204020204" pitchFamily="34" charset="-122"/>
                <a:ea typeface="微软雅黑" panose="020B0503020204020204" pitchFamily="34" charset="-122"/>
              </a:rPr>
              <a:t>/LDA</a:t>
            </a:r>
          </a:p>
          <a:p>
            <a:pPr algn="ctr"/>
            <a:r>
              <a:rPr lang="zh-CN" altLang="en-US" sz="1600" b="1" dirty="0">
                <a:latin typeface="微软雅黑" panose="020B0503020204020204" pitchFamily="34" charset="-122"/>
                <a:ea typeface="微软雅黑" panose="020B0503020204020204" pitchFamily="34" charset="-122"/>
              </a:rPr>
              <a:t>分类</a:t>
            </a:r>
          </a:p>
        </p:txBody>
      </p:sp>
      <p:sp>
        <p:nvSpPr>
          <p:cNvPr id="37" name="箭头: 上下 36"/>
          <p:cNvSpPr/>
          <p:nvPr/>
        </p:nvSpPr>
        <p:spPr>
          <a:xfrm>
            <a:off x="3974310" y="3916695"/>
            <a:ext cx="426960" cy="674184"/>
          </a:xfrm>
          <a:prstGeom prst="up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6" name="箭头: 上下 39"/>
          <p:cNvSpPr/>
          <p:nvPr>
            <p:custDataLst>
              <p:tags r:id="rId2"/>
            </p:custDataLst>
          </p:nvPr>
        </p:nvSpPr>
        <p:spPr>
          <a:xfrm>
            <a:off x="3974310" y="2551201"/>
            <a:ext cx="426960" cy="670734"/>
          </a:xfrm>
          <a:prstGeom prst="up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文本框 56"/>
          <p:cNvSpPr txBox="1"/>
          <p:nvPr>
            <p:custDataLst>
              <p:tags r:id="rId3"/>
            </p:custDataLst>
          </p:nvPr>
        </p:nvSpPr>
        <p:spPr>
          <a:xfrm>
            <a:off x="3308315" y="3351516"/>
            <a:ext cx="2095824" cy="417195"/>
          </a:xfrm>
          <a:prstGeom prst="rect">
            <a:avLst/>
          </a:prstGeom>
          <a:noFill/>
        </p:spPr>
        <p:txBody>
          <a:bodyPr wrap="square" rtlCol="0">
            <a:no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蓝牙</a:t>
            </a:r>
            <a:r>
              <a:rPr lang="en-US" altLang="zh-CN" sz="2000" b="1" dirty="0">
                <a:solidFill>
                  <a:schemeClr val="accent1"/>
                </a:solidFill>
                <a:latin typeface="微软雅黑" panose="020B0503020204020204" pitchFamily="34" charset="-122"/>
                <a:ea typeface="微软雅黑" panose="020B0503020204020204" pitchFamily="34" charset="-122"/>
              </a:rPr>
              <a:t>/</a:t>
            </a:r>
            <a:r>
              <a:rPr lang="en-US" altLang="zh-CN" sz="2000" b="1" dirty="0" err="1">
                <a:solidFill>
                  <a:schemeClr val="accent1"/>
                </a:solidFill>
                <a:latin typeface="微软雅黑" panose="020B0503020204020204" pitchFamily="34" charset="-122"/>
                <a:ea typeface="微软雅黑" panose="020B0503020204020204" pitchFamily="34" charset="-122"/>
              </a:rPr>
              <a:t>wifi</a:t>
            </a:r>
            <a:r>
              <a:rPr lang="zh-CN" altLang="en-US" sz="2000" b="1" dirty="0">
                <a:solidFill>
                  <a:schemeClr val="accent1"/>
                </a:solidFill>
                <a:latin typeface="微软雅黑" panose="020B0503020204020204" pitchFamily="34" charset="-122"/>
                <a:ea typeface="微软雅黑" panose="020B0503020204020204" pitchFamily="34" charset="-122"/>
              </a:rPr>
              <a:t>通信</a:t>
            </a:r>
          </a:p>
        </p:txBody>
      </p:sp>
      <p:grpSp>
        <p:nvGrpSpPr>
          <p:cNvPr id="71" name="组合 70"/>
          <p:cNvGrpSpPr/>
          <p:nvPr/>
        </p:nvGrpSpPr>
        <p:grpSpPr>
          <a:xfrm>
            <a:off x="7973928" y="1366569"/>
            <a:ext cx="3465082" cy="4713877"/>
            <a:chOff x="8551124" y="1264315"/>
            <a:chExt cx="3465082" cy="4713877"/>
          </a:xfrm>
        </p:grpSpPr>
        <p:sp>
          <p:nvSpPr>
            <p:cNvPr id="4" name="cloud-computing_350123"/>
            <p:cNvSpPr/>
            <p:nvPr/>
          </p:nvSpPr>
          <p:spPr>
            <a:xfrm>
              <a:off x="10014775" y="2879605"/>
              <a:ext cx="715193" cy="692805"/>
            </a:xfrm>
            <a:custGeom>
              <a:avLst/>
              <a:gdLst>
                <a:gd name="T0" fmla="*/ 5043 w 6302"/>
                <a:gd name="T1" fmla="*/ 4595 h 6302"/>
                <a:gd name="T2" fmla="*/ 4780 w 6302"/>
                <a:gd name="T3" fmla="*/ 4332 h 6302"/>
                <a:gd name="T4" fmla="*/ 3938 w 6302"/>
                <a:gd name="T5" fmla="*/ 4332 h 6302"/>
                <a:gd name="T6" fmla="*/ 3938 w 6302"/>
                <a:gd name="T7" fmla="*/ 5251 h 6302"/>
                <a:gd name="T8" fmla="*/ 3545 w 6302"/>
                <a:gd name="T9" fmla="*/ 5251 h 6302"/>
                <a:gd name="T10" fmla="*/ 3545 w 6302"/>
                <a:gd name="T11" fmla="*/ 3732 h 6302"/>
                <a:gd name="T12" fmla="*/ 4548 w 6302"/>
                <a:gd name="T13" fmla="*/ 3732 h 6302"/>
                <a:gd name="T14" fmla="*/ 5776 w 6302"/>
                <a:gd name="T15" fmla="*/ 2626 h 6302"/>
                <a:gd name="T16" fmla="*/ 5050 w 6302"/>
                <a:gd name="T17" fmla="*/ 1586 h 6302"/>
                <a:gd name="T18" fmla="*/ 5094 w 6302"/>
                <a:gd name="T19" fmla="*/ 1171 h 6302"/>
                <a:gd name="T20" fmla="*/ 3822 w 6302"/>
                <a:gd name="T21" fmla="*/ 0 h 6302"/>
                <a:gd name="T22" fmla="*/ 3811 w 6302"/>
                <a:gd name="T23" fmla="*/ 0 h 6302"/>
                <a:gd name="T24" fmla="*/ 2623 w 6302"/>
                <a:gd name="T25" fmla="*/ 772 h 6302"/>
                <a:gd name="T26" fmla="*/ 1936 w 6302"/>
                <a:gd name="T27" fmla="*/ 582 h 6302"/>
                <a:gd name="T28" fmla="*/ 1119 w 6302"/>
                <a:gd name="T29" fmla="*/ 1204 h 6302"/>
                <a:gd name="T30" fmla="*/ 1074 w 6302"/>
                <a:gd name="T31" fmla="*/ 1669 h 6302"/>
                <a:gd name="T32" fmla="*/ 525 w 6302"/>
                <a:gd name="T33" fmla="*/ 2626 h 6302"/>
                <a:gd name="T34" fmla="*/ 1754 w 6302"/>
                <a:gd name="T35" fmla="*/ 3732 h 6302"/>
                <a:gd name="T36" fmla="*/ 2757 w 6302"/>
                <a:gd name="T37" fmla="*/ 3732 h 6302"/>
                <a:gd name="T38" fmla="*/ 2757 w 6302"/>
                <a:gd name="T39" fmla="*/ 5251 h 6302"/>
                <a:gd name="T40" fmla="*/ 2363 w 6302"/>
                <a:gd name="T41" fmla="*/ 5251 h 6302"/>
                <a:gd name="T42" fmla="*/ 2363 w 6302"/>
                <a:gd name="T43" fmla="*/ 4595 h 6302"/>
                <a:gd name="T44" fmla="*/ 1104 w 6302"/>
                <a:gd name="T45" fmla="*/ 4595 h 6302"/>
                <a:gd name="T46" fmla="*/ 842 w 6302"/>
                <a:gd name="T47" fmla="*/ 4332 h 6302"/>
                <a:gd name="T48" fmla="*/ 0 w 6302"/>
                <a:gd name="T49" fmla="*/ 4332 h 6302"/>
                <a:gd name="T50" fmla="*/ 0 w 6302"/>
                <a:gd name="T51" fmla="*/ 6302 h 6302"/>
                <a:gd name="T52" fmla="*/ 2363 w 6302"/>
                <a:gd name="T53" fmla="*/ 6302 h 6302"/>
                <a:gd name="T54" fmla="*/ 2363 w 6302"/>
                <a:gd name="T55" fmla="*/ 5514 h 6302"/>
                <a:gd name="T56" fmla="*/ 3019 w 6302"/>
                <a:gd name="T57" fmla="*/ 5514 h 6302"/>
                <a:gd name="T58" fmla="*/ 3019 w 6302"/>
                <a:gd name="T59" fmla="*/ 3732 h 6302"/>
                <a:gd name="T60" fmla="*/ 3282 w 6302"/>
                <a:gd name="T61" fmla="*/ 3732 h 6302"/>
                <a:gd name="T62" fmla="*/ 3282 w 6302"/>
                <a:gd name="T63" fmla="*/ 5514 h 6302"/>
                <a:gd name="T64" fmla="*/ 3938 w 6302"/>
                <a:gd name="T65" fmla="*/ 5514 h 6302"/>
                <a:gd name="T66" fmla="*/ 3938 w 6302"/>
                <a:gd name="T67" fmla="*/ 6302 h 6302"/>
                <a:gd name="T68" fmla="*/ 6302 w 6302"/>
                <a:gd name="T69" fmla="*/ 6302 h 6302"/>
                <a:gd name="T70" fmla="*/ 6302 w 6302"/>
                <a:gd name="T71" fmla="*/ 4595 h 6302"/>
                <a:gd name="T72" fmla="*/ 5043 w 6302"/>
                <a:gd name="T73" fmla="*/ 4595 h 6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02" h="6302">
                  <a:moveTo>
                    <a:pt x="5043" y="4595"/>
                  </a:moveTo>
                  <a:lnTo>
                    <a:pt x="4780" y="4332"/>
                  </a:lnTo>
                  <a:lnTo>
                    <a:pt x="3938" y="4332"/>
                  </a:lnTo>
                  <a:lnTo>
                    <a:pt x="3938" y="5251"/>
                  </a:lnTo>
                  <a:lnTo>
                    <a:pt x="3545" y="5251"/>
                  </a:lnTo>
                  <a:lnTo>
                    <a:pt x="3545" y="3732"/>
                  </a:lnTo>
                  <a:lnTo>
                    <a:pt x="4548" y="3732"/>
                  </a:lnTo>
                  <a:cubicBezTo>
                    <a:pt x="5259" y="3732"/>
                    <a:pt x="5776" y="3266"/>
                    <a:pt x="5776" y="2626"/>
                  </a:cubicBezTo>
                  <a:cubicBezTo>
                    <a:pt x="5776" y="2158"/>
                    <a:pt x="5478" y="1743"/>
                    <a:pt x="5050" y="1586"/>
                  </a:cubicBezTo>
                  <a:cubicBezTo>
                    <a:pt x="5088" y="1456"/>
                    <a:pt x="5103" y="1322"/>
                    <a:pt x="5094" y="1171"/>
                  </a:cubicBezTo>
                  <a:cubicBezTo>
                    <a:pt x="5054" y="530"/>
                    <a:pt x="4483" y="5"/>
                    <a:pt x="3822" y="0"/>
                  </a:cubicBezTo>
                  <a:lnTo>
                    <a:pt x="3811" y="0"/>
                  </a:lnTo>
                  <a:cubicBezTo>
                    <a:pt x="3287" y="0"/>
                    <a:pt x="2819" y="312"/>
                    <a:pt x="2623" y="772"/>
                  </a:cubicBezTo>
                  <a:cubicBezTo>
                    <a:pt x="2430" y="628"/>
                    <a:pt x="2186" y="559"/>
                    <a:pt x="1936" y="582"/>
                  </a:cubicBezTo>
                  <a:cubicBezTo>
                    <a:pt x="1578" y="616"/>
                    <a:pt x="1264" y="853"/>
                    <a:pt x="1119" y="1204"/>
                  </a:cubicBezTo>
                  <a:cubicBezTo>
                    <a:pt x="1049" y="1371"/>
                    <a:pt x="1058" y="1556"/>
                    <a:pt x="1074" y="1669"/>
                  </a:cubicBezTo>
                  <a:cubicBezTo>
                    <a:pt x="738" y="1866"/>
                    <a:pt x="525" y="2230"/>
                    <a:pt x="525" y="2626"/>
                  </a:cubicBezTo>
                  <a:cubicBezTo>
                    <a:pt x="525" y="3257"/>
                    <a:pt x="1053" y="3732"/>
                    <a:pt x="1754" y="3732"/>
                  </a:cubicBezTo>
                  <a:lnTo>
                    <a:pt x="2757" y="3732"/>
                  </a:lnTo>
                  <a:lnTo>
                    <a:pt x="2757" y="5251"/>
                  </a:lnTo>
                  <a:lnTo>
                    <a:pt x="2363" y="5251"/>
                  </a:lnTo>
                  <a:lnTo>
                    <a:pt x="2363" y="4595"/>
                  </a:lnTo>
                  <a:lnTo>
                    <a:pt x="1104" y="4595"/>
                  </a:lnTo>
                  <a:lnTo>
                    <a:pt x="842" y="4332"/>
                  </a:lnTo>
                  <a:lnTo>
                    <a:pt x="0" y="4332"/>
                  </a:lnTo>
                  <a:lnTo>
                    <a:pt x="0" y="6302"/>
                  </a:lnTo>
                  <a:lnTo>
                    <a:pt x="2363" y="6302"/>
                  </a:lnTo>
                  <a:lnTo>
                    <a:pt x="2363" y="5514"/>
                  </a:lnTo>
                  <a:lnTo>
                    <a:pt x="3019" y="5514"/>
                  </a:lnTo>
                  <a:lnTo>
                    <a:pt x="3019" y="3732"/>
                  </a:lnTo>
                  <a:lnTo>
                    <a:pt x="3282" y="3732"/>
                  </a:lnTo>
                  <a:lnTo>
                    <a:pt x="3282" y="5514"/>
                  </a:lnTo>
                  <a:lnTo>
                    <a:pt x="3938" y="5514"/>
                  </a:lnTo>
                  <a:lnTo>
                    <a:pt x="3938" y="6302"/>
                  </a:lnTo>
                  <a:lnTo>
                    <a:pt x="6302" y="6302"/>
                  </a:lnTo>
                  <a:lnTo>
                    <a:pt x="6302" y="4595"/>
                  </a:lnTo>
                  <a:lnTo>
                    <a:pt x="5043" y="4595"/>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confont-10008-4919007">
              <a:hlinkClick r:id="" action="ppaction://noaction"/>
            </p:cNvPr>
            <p:cNvSpPr/>
            <p:nvPr/>
          </p:nvSpPr>
          <p:spPr>
            <a:xfrm>
              <a:off x="10044871" y="1264315"/>
              <a:ext cx="609685" cy="609685"/>
            </a:xfrm>
            <a:custGeom>
              <a:avLst/>
              <a:gdLst>
                <a:gd name="T0" fmla="*/ 5120 w 12800"/>
                <a:gd name="T1" fmla="*/ 5760 h 12800"/>
                <a:gd name="T2" fmla="*/ 640 w 12800"/>
                <a:gd name="T3" fmla="*/ 5760 h 12800"/>
                <a:gd name="T4" fmla="*/ 0 w 12800"/>
                <a:gd name="T5" fmla="*/ 5120 h 12800"/>
                <a:gd name="T6" fmla="*/ 0 w 12800"/>
                <a:gd name="T7" fmla="*/ 640 h 12800"/>
                <a:gd name="T8" fmla="*/ 640 w 12800"/>
                <a:gd name="T9" fmla="*/ 0 h 12800"/>
                <a:gd name="T10" fmla="*/ 5120 w 12800"/>
                <a:gd name="T11" fmla="*/ 0 h 12800"/>
                <a:gd name="T12" fmla="*/ 5760 w 12800"/>
                <a:gd name="T13" fmla="*/ 640 h 12800"/>
                <a:gd name="T14" fmla="*/ 5760 w 12800"/>
                <a:gd name="T15" fmla="*/ 5120 h 12800"/>
                <a:gd name="T16" fmla="*/ 5120 w 12800"/>
                <a:gd name="T17" fmla="*/ 5760 h 12800"/>
                <a:gd name="T18" fmla="*/ 1280 w 12800"/>
                <a:gd name="T19" fmla="*/ 4480 h 12800"/>
                <a:gd name="T20" fmla="*/ 4480 w 12800"/>
                <a:gd name="T21" fmla="*/ 4480 h 12800"/>
                <a:gd name="T22" fmla="*/ 4480 w 12800"/>
                <a:gd name="T23" fmla="*/ 1280 h 12800"/>
                <a:gd name="T24" fmla="*/ 1280 w 12800"/>
                <a:gd name="T25" fmla="*/ 1280 h 12800"/>
                <a:gd name="T26" fmla="*/ 1280 w 12800"/>
                <a:gd name="T27" fmla="*/ 4480 h 12800"/>
                <a:gd name="T28" fmla="*/ 12160 w 12800"/>
                <a:gd name="T29" fmla="*/ 0 h 12800"/>
                <a:gd name="T30" fmla="*/ 7680 w 12800"/>
                <a:gd name="T31" fmla="*/ 0 h 12800"/>
                <a:gd name="T32" fmla="*/ 7040 w 12800"/>
                <a:gd name="T33" fmla="*/ 640 h 12800"/>
                <a:gd name="T34" fmla="*/ 7040 w 12800"/>
                <a:gd name="T35" fmla="*/ 5120 h 12800"/>
                <a:gd name="T36" fmla="*/ 7680 w 12800"/>
                <a:gd name="T37" fmla="*/ 5760 h 12800"/>
                <a:gd name="T38" fmla="*/ 12160 w 12800"/>
                <a:gd name="T39" fmla="*/ 5760 h 12800"/>
                <a:gd name="T40" fmla="*/ 12800 w 12800"/>
                <a:gd name="T41" fmla="*/ 5120 h 12800"/>
                <a:gd name="T42" fmla="*/ 12800 w 12800"/>
                <a:gd name="T43" fmla="*/ 640 h 12800"/>
                <a:gd name="T44" fmla="*/ 12160 w 12800"/>
                <a:gd name="T45" fmla="*/ 0 h 12800"/>
                <a:gd name="T46" fmla="*/ 5120 w 12800"/>
                <a:gd name="T47" fmla="*/ 7040 h 12800"/>
                <a:gd name="T48" fmla="*/ 640 w 12800"/>
                <a:gd name="T49" fmla="*/ 7040 h 12800"/>
                <a:gd name="T50" fmla="*/ 0 w 12800"/>
                <a:gd name="T51" fmla="*/ 7680 h 12800"/>
                <a:gd name="T52" fmla="*/ 0 w 12800"/>
                <a:gd name="T53" fmla="*/ 12160 h 12800"/>
                <a:gd name="T54" fmla="*/ 640 w 12800"/>
                <a:gd name="T55" fmla="*/ 12800 h 12800"/>
                <a:gd name="T56" fmla="*/ 5120 w 12800"/>
                <a:gd name="T57" fmla="*/ 12800 h 12800"/>
                <a:gd name="T58" fmla="*/ 5760 w 12800"/>
                <a:gd name="T59" fmla="*/ 12160 h 12800"/>
                <a:gd name="T60" fmla="*/ 5760 w 12800"/>
                <a:gd name="T61" fmla="*/ 7680 h 12800"/>
                <a:gd name="T62" fmla="*/ 5120 w 12800"/>
                <a:gd name="T63" fmla="*/ 7040 h 12800"/>
                <a:gd name="T64" fmla="*/ 12160 w 12800"/>
                <a:gd name="T65" fmla="*/ 12800 h 12800"/>
                <a:gd name="T66" fmla="*/ 7680 w 12800"/>
                <a:gd name="T67" fmla="*/ 12800 h 12800"/>
                <a:gd name="T68" fmla="*/ 7040 w 12800"/>
                <a:gd name="T69" fmla="*/ 12160 h 12800"/>
                <a:gd name="T70" fmla="*/ 7040 w 12800"/>
                <a:gd name="T71" fmla="*/ 7680 h 12800"/>
                <a:gd name="T72" fmla="*/ 7680 w 12800"/>
                <a:gd name="T73" fmla="*/ 7040 h 12800"/>
                <a:gd name="T74" fmla="*/ 12160 w 12800"/>
                <a:gd name="T75" fmla="*/ 7040 h 12800"/>
                <a:gd name="T76" fmla="*/ 12800 w 12800"/>
                <a:gd name="T77" fmla="*/ 7680 h 12800"/>
                <a:gd name="T78" fmla="*/ 12800 w 12800"/>
                <a:gd name="T79" fmla="*/ 12160 h 12800"/>
                <a:gd name="T80" fmla="*/ 12160 w 12800"/>
                <a:gd name="T81" fmla="*/ 12800 h 12800"/>
                <a:gd name="T82" fmla="*/ 8320 w 12800"/>
                <a:gd name="T83" fmla="*/ 11520 h 12800"/>
                <a:gd name="T84" fmla="*/ 11520 w 12800"/>
                <a:gd name="T85" fmla="*/ 11520 h 12800"/>
                <a:gd name="T86" fmla="*/ 11520 w 12800"/>
                <a:gd name="T87" fmla="*/ 8320 h 12800"/>
                <a:gd name="T88" fmla="*/ 8320 w 12800"/>
                <a:gd name="T89" fmla="*/ 8320 h 12800"/>
                <a:gd name="T90" fmla="*/ 8320 w 12800"/>
                <a:gd name="T91" fmla="*/ 1152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00" h="12800">
                  <a:moveTo>
                    <a:pt x="5120" y="5760"/>
                  </a:moveTo>
                  <a:lnTo>
                    <a:pt x="640" y="5760"/>
                  </a:lnTo>
                  <a:cubicBezTo>
                    <a:pt x="256" y="5760"/>
                    <a:pt x="0" y="5504"/>
                    <a:pt x="0" y="5120"/>
                  </a:cubicBezTo>
                  <a:lnTo>
                    <a:pt x="0" y="640"/>
                  </a:lnTo>
                  <a:cubicBezTo>
                    <a:pt x="0" y="256"/>
                    <a:pt x="256" y="0"/>
                    <a:pt x="640" y="0"/>
                  </a:cubicBezTo>
                  <a:lnTo>
                    <a:pt x="5120" y="0"/>
                  </a:lnTo>
                  <a:cubicBezTo>
                    <a:pt x="5504" y="0"/>
                    <a:pt x="5760" y="256"/>
                    <a:pt x="5760" y="640"/>
                  </a:cubicBezTo>
                  <a:lnTo>
                    <a:pt x="5760" y="5120"/>
                  </a:lnTo>
                  <a:cubicBezTo>
                    <a:pt x="5760" y="5504"/>
                    <a:pt x="5504" y="5760"/>
                    <a:pt x="5120" y="5760"/>
                  </a:cubicBezTo>
                  <a:close/>
                  <a:moveTo>
                    <a:pt x="1280" y="4480"/>
                  </a:moveTo>
                  <a:lnTo>
                    <a:pt x="4480" y="4480"/>
                  </a:lnTo>
                  <a:lnTo>
                    <a:pt x="4480" y="1280"/>
                  </a:lnTo>
                  <a:lnTo>
                    <a:pt x="1280" y="1280"/>
                  </a:lnTo>
                  <a:lnTo>
                    <a:pt x="1280" y="4480"/>
                  </a:lnTo>
                  <a:close/>
                  <a:moveTo>
                    <a:pt x="12160" y="0"/>
                  </a:moveTo>
                  <a:lnTo>
                    <a:pt x="7680" y="0"/>
                  </a:lnTo>
                  <a:cubicBezTo>
                    <a:pt x="7296" y="0"/>
                    <a:pt x="7040" y="256"/>
                    <a:pt x="7040" y="640"/>
                  </a:cubicBezTo>
                  <a:lnTo>
                    <a:pt x="7040" y="5120"/>
                  </a:lnTo>
                  <a:cubicBezTo>
                    <a:pt x="7040" y="5504"/>
                    <a:pt x="7296" y="5760"/>
                    <a:pt x="7680" y="5760"/>
                  </a:cubicBezTo>
                  <a:lnTo>
                    <a:pt x="12160" y="5760"/>
                  </a:lnTo>
                  <a:cubicBezTo>
                    <a:pt x="12544" y="5760"/>
                    <a:pt x="12800" y="5504"/>
                    <a:pt x="12800" y="5120"/>
                  </a:cubicBezTo>
                  <a:lnTo>
                    <a:pt x="12800" y="640"/>
                  </a:lnTo>
                  <a:cubicBezTo>
                    <a:pt x="12800" y="256"/>
                    <a:pt x="12544" y="0"/>
                    <a:pt x="12160" y="0"/>
                  </a:cubicBezTo>
                  <a:close/>
                  <a:moveTo>
                    <a:pt x="5120" y="7040"/>
                  </a:moveTo>
                  <a:lnTo>
                    <a:pt x="640" y="7040"/>
                  </a:lnTo>
                  <a:cubicBezTo>
                    <a:pt x="256" y="7040"/>
                    <a:pt x="0" y="7296"/>
                    <a:pt x="0" y="7680"/>
                  </a:cubicBezTo>
                  <a:lnTo>
                    <a:pt x="0" y="12160"/>
                  </a:lnTo>
                  <a:cubicBezTo>
                    <a:pt x="0" y="12544"/>
                    <a:pt x="256" y="12800"/>
                    <a:pt x="640" y="12800"/>
                  </a:cubicBezTo>
                  <a:lnTo>
                    <a:pt x="5120" y="12800"/>
                  </a:lnTo>
                  <a:cubicBezTo>
                    <a:pt x="5504" y="12800"/>
                    <a:pt x="5760" y="12544"/>
                    <a:pt x="5760" y="12160"/>
                  </a:cubicBezTo>
                  <a:lnTo>
                    <a:pt x="5760" y="7680"/>
                  </a:lnTo>
                  <a:cubicBezTo>
                    <a:pt x="5760" y="7296"/>
                    <a:pt x="5504" y="7040"/>
                    <a:pt x="5120" y="7040"/>
                  </a:cubicBezTo>
                  <a:close/>
                  <a:moveTo>
                    <a:pt x="12160" y="12800"/>
                  </a:moveTo>
                  <a:lnTo>
                    <a:pt x="7680" y="12800"/>
                  </a:lnTo>
                  <a:cubicBezTo>
                    <a:pt x="7296" y="12800"/>
                    <a:pt x="7040" y="12544"/>
                    <a:pt x="7040" y="12160"/>
                  </a:cubicBezTo>
                  <a:lnTo>
                    <a:pt x="7040" y="7680"/>
                  </a:lnTo>
                  <a:cubicBezTo>
                    <a:pt x="7040" y="7296"/>
                    <a:pt x="7296" y="7040"/>
                    <a:pt x="7680" y="7040"/>
                  </a:cubicBezTo>
                  <a:lnTo>
                    <a:pt x="12160" y="7040"/>
                  </a:lnTo>
                  <a:cubicBezTo>
                    <a:pt x="12544" y="7040"/>
                    <a:pt x="12800" y="7296"/>
                    <a:pt x="12800" y="7680"/>
                  </a:cubicBezTo>
                  <a:lnTo>
                    <a:pt x="12800" y="12160"/>
                  </a:lnTo>
                  <a:cubicBezTo>
                    <a:pt x="12800" y="12544"/>
                    <a:pt x="12544" y="12800"/>
                    <a:pt x="12160" y="12800"/>
                  </a:cubicBezTo>
                  <a:close/>
                  <a:moveTo>
                    <a:pt x="8320" y="11520"/>
                  </a:moveTo>
                  <a:lnTo>
                    <a:pt x="11520" y="11520"/>
                  </a:lnTo>
                  <a:lnTo>
                    <a:pt x="11520" y="8320"/>
                  </a:lnTo>
                  <a:lnTo>
                    <a:pt x="8320" y="8320"/>
                  </a:lnTo>
                  <a:lnTo>
                    <a:pt x="8320" y="1152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9864790" y="3680421"/>
              <a:ext cx="1041050"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通信层</a:t>
              </a:r>
            </a:p>
          </p:txBody>
        </p:sp>
        <p:sp>
          <p:nvSpPr>
            <p:cNvPr id="10" name="文本框 9"/>
            <p:cNvSpPr txBox="1"/>
            <p:nvPr/>
          </p:nvSpPr>
          <p:spPr>
            <a:xfrm>
              <a:off x="9864918" y="5577356"/>
              <a:ext cx="954506"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感知层</a:t>
              </a:r>
            </a:p>
          </p:txBody>
        </p:sp>
        <p:sp>
          <p:nvSpPr>
            <p:cNvPr id="11" name="文本框 10"/>
            <p:cNvSpPr txBox="1"/>
            <p:nvPr/>
          </p:nvSpPr>
          <p:spPr>
            <a:xfrm>
              <a:off x="9881069" y="1964928"/>
              <a:ext cx="1041050"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算法层</a:t>
              </a:r>
            </a:p>
          </p:txBody>
        </p:sp>
        <p:sp>
          <p:nvSpPr>
            <p:cNvPr id="12" name="computer-microprocessor_18089">
              <a:hlinkClick r:id="" action="ppaction://hlinkshowjump?jump=nextslide"/>
            </p:cNvPr>
            <p:cNvSpPr/>
            <p:nvPr/>
          </p:nvSpPr>
          <p:spPr>
            <a:xfrm>
              <a:off x="9912867" y="4739802"/>
              <a:ext cx="821779" cy="810895"/>
            </a:xfrm>
            <a:custGeom>
              <a:avLst/>
              <a:gdLst>
                <a:gd name="connsiteX0" fmla="*/ 432518 w 608697"/>
                <a:gd name="connsiteY0" fmla="*/ 535450 h 607780"/>
                <a:gd name="connsiteX1" fmla="*/ 441669 w 608697"/>
                <a:gd name="connsiteY1" fmla="*/ 544491 h 607780"/>
                <a:gd name="connsiteX2" fmla="*/ 441669 w 608697"/>
                <a:gd name="connsiteY2" fmla="*/ 598739 h 607780"/>
                <a:gd name="connsiteX3" fmla="*/ 432518 w 608697"/>
                <a:gd name="connsiteY3" fmla="*/ 607780 h 607780"/>
                <a:gd name="connsiteX4" fmla="*/ 423463 w 608697"/>
                <a:gd name="connsiteY4" fmla="*/ 598739 h 607780"/>
                <a:gd name="connsiteX5" fmla="*/ 423463 w 608697"/>
                <a:gd name="connsiteY5" fmla="*/ 544491 h 607780"/>
                <a:gd name="connsiteX6" fmla="*/ 432518 w 608697"/>
                <a:gd name="connsiteY6" fmla="*/ 535450 h 607780"/>
                <a:gd name="connsiteX7" fmla="*/ 383134 w 608697"/>
                <a:gd name="connsiteY7" fmla="*/ 535450 h 607780"/>
                <a:gd name="connsiteX8" fmla="*/ 392202 w 608697"/>
                <a:gd name="connsiteY8" fmla="*/ 544491 h 607780"/>
                <a:gd name="connsiteX9" fmla="*/ 392202 w 608697"/>
                <a:gd name="connsiteY9" fmla="*/ 598739 h 607780"/>
                <a:gd name="connsiteX10" fmla="*/ 383134 w 608697"/>
                <a:gd name="connsiteY10" fmla="*/ 607780 h 607780"/>
                <a:gd name="connsiteX11" fmla="*/ 374067 w 608697"/>
                <a:gd name="connsiteY11" fmla="*/ 598739 h 607780"/>
                <a:gd name="connsiteX12" fmla="*/ 374067 w 608697"/>
                <a:gd name="connsiteY12" fmla="*/ 544491 h 607780"/>
                <a:gd name="connsiteX13" fmla="*/ 383134 w 608697"/>
                <a:gd name="connsiteY13" fmla="*/ 535450 h 607780"/>
                <a:gd name="connsiteX14" fmla="*/ 332764 w 608697"/>
                <a:gd name="connsiteY14" fmla="*/ 535450 h 607780"/>
                <a:gd name="connsiteX15" fmla="*/ 341819 w 608697"/>
                <a:gd name="connsiteY15" fmla="*/ 544491 h 607780"/>
                <a:gd name="connsiteX16" fmla="*/ 341819 w 608697"/>
                <a:gd name="connsiteY16" fmla="*/ 598739 h 607780"/>
                <a:gd name="connsiteX17" fmla="*/ 332764 w 608697"/>
                <a:gd name="connsiteY17" fmla="*/ 607780 h 607780"/>
                <a:gd name="connsiteX18" fmla="*/ 323613 w 608697"/>
                <a:gd name="connsiteY18" fmla="*/ 598739 h 607780"/>
                <a:gd name="connsiteX19" fmla="*/ 323613 w 608697"/>
                <a:gd name="connsiteY19" fmla="*/ 544491 h 607780"/>
                <a:gd name="connsiteX20" fmla="*/ 332764 w 608697"/>
                <a:gd name="connsiteY20" fmla="*/ 535450 h 607780"/>
                <a:gd name="connsiteX21" fmla="*/ 283249 w 608697"/>
                <a:gd name="connsiteY21" fmla="*/ 535450 h 607780"/>
                <a:gd name="connsiteX22" fmla="*/ 292282 w 608697"/>
                <a:gd name="connsiteY22" fmla="*/ 544491 h 607780"/>
                <a:gd name="connsiteX23" fmla="*/ 292282 w 608697"/>
                <a:gd name="connsiteY23" fmla="*/ 598739 h 607780"/>
                <a:gd name="connsiteX24" fmla="*/ 283249 w 608697"/>
                <a:gd name="connsiteY24" fmla="*/ 607780 h 607780"/>
                <a:gd name="connsiteX25" fmla="*/ 274217 w 608697"/>
                <a:gd name="connsiteY25" fmla="*/ 598739 h 607780"/>
                <a:gd name="connsiteX26" fmla="*/ 274217 w 608697"/>
                <a:gd name="connsiteY26" fmla="*/ 544491 h 607780"/>
                <a:gd name="connsiteX27" fmla="*/ 283249 w 608697"/>
                <a:gd name="connsiteY27" fmla="*/ 535450 h 607780"/>
                <a:gd name="connsiteX28" fmla="*/ 237712 w 608697"/>
                <a:gd name="connsiteY28" fmla="*/ 535450 h 607780"/>
                <a:gd name="connsiteX29" fmla="*/ 246767 w 608697"/>
                <a:gd name="connsiteY29" fmla="*/ 544491 h 607780"/>
                <a:gd name="connsiteX30" fmla="*/ 246767 w 608697"/>
                <a:gd name="connsiteY30" fmla="*/ 598739 h 607780"/>
                <a:gd name="connsiteX31" fmla="*/ 237712 w 608697"/>
                <a:gd name="connsiteY31" fmla="*/ 607780 h 607780"/>
                <a:gd name="connsiteX32" fmla="*/ 228561 w 608697"/>
                <a:gd name="connsiteY32" fmla="*/ 598739 h 607780"/>
                <a:gd name="connsiteX33" fmla="*/ 228561 w 608697"/>
                <a:gd name="connsiteY33" fmla="*/ 544491 h 607780"/>
                <a:gd name="connsiteX34" fmla="*/ 237712 w 608697"/>
                <a:gd name="connsiteY34" fmla="*/ 535450 h 607780"/>
                <a:gd name="connsiteX35" fmla="*/ 188175 w 608697"/>
                <a:gd name="connsiteY35" fmla="*/ 535450 h 607780"/>
                <a:gd name="connsiteX36" fmla="*/ 197230 w 608697"/>
                <a:gd name="connsiteY36" fmla="*/ 544491 h 607780"/>
                <a:gd name="connsiteX37" fmla="*/ 197230 w 608697"/>
                <a:gd name="connsiteY37" fmla="*/ 598739 h 607780"/>
                <a:gd name="connsiteX38" fmla="*/ 188175 w 608697"/>
                <a:gd name="connsiteY38" fmla="*/ 607780 h 607780"/>
                <a:gd name="connsiteX39" fmla="*/ 179024 w 608697"/>
                <a:gd name="connsiteY39" fmla="*/ 598739 h 607780"/>
                <a:gd name="connsiteX40" fmla="*/ 179024 w 608697"/>
                <a:gd name="connsiteY40" fmla="*/ 544491 h 607780"/>
                <a:gd name="connsiteX41" fmla="*/ 188175 w 608697"/>
                <a:gd name="connsiteY41" fmla="*/ 535450 h 607780"/>
                <a:gd name="connsiteX42" fmla="*/ 545285 w 608697"/>
                <a:gd name="connsiteY42" fmla="*/ 409985 h 607780"/>
                <a:gd name="connsiteX43" fmla="*/ 599638 w 608697"/>
                <a:gd name="connsiteY43" fmla="*/ 409985 h 607780"/>
                <a:gd name="connsiteX44" fmla="*/ 608697 w 608697"/>
                <a:gd name="connsiteY44" fmla="*/ 419018 h 607780"/>
                <a:gd name="connsiteX45" fmla="*/ 599638 w 608697"/>
                <a:gd name="connsiteY45" fmla="*/ 428050 h 607780"/>
                <a:gd name="connsiteX46" fmla="*/ 545285 w 608697"/>
                <a:gd name="connsiteY46" fmla="*/ 428050 h 607780"/>
                <a:gd name="connsiteX47" fmla="*/ 536226 w 608697"/>
                <a:gd name="connsiteY47" fmla="*/ 419018 h 607780"/>
                <a:gd name="connsiteX48" fmla="*/ 545285 w 608697"/>
                <a:gd name="connsiteY48" fmla="*/ 409985 h 607780"/>
                <a:gd name="connsiteX49" fmla="*/ 9050 w 608697"/>
                <a:gd name="connsiteY49" fmla="*/ 409985 h 607780"/>
                <a:gd name="connsiteX50" fmla="*/ 63350 w 608697"/>
                <a:gd name="connsiteY50" fmla="*/ 409985 h 607780"/>
                <a:gd name="connsiteX51" fmla="*/ 72400 w 608697"/>
                <a:gd name="connsiteY51" fmla="*/ 419018 h 607780"/>
                <a:gd name="connsiteX52" fmla="*/ 63350 w 608697"/>
                <a:gd name="connsiteY52" fmla="*/ 428050 h 607780"/>
                <a:gd name="connsiteX53" fmla="*/ 9050 w 608697"/>
                <a:gd name="connsiteY53" fmla="*/ 428050 h 607780"/>
                <a:gd name="connsiteX54" fmla="*/ 0 w 608697"/>
                <a:gd name="connsiteY54" fmla="*/ 419018 h 607780"/>
                <a:gd name="connsiteX55" fmla="*/ 9050 w 608697"/>
                <a:gd name="connsiteY55" fmla="*/ 409985 h 607780"/>
                <a:gd name="connsiteX56" fmla="*/ 545285 w 608697"/>
                <a:gd name="connsiteY56" fmla="*/ 360519 h 607780"/>
                <a:gd name="connsiteX57" fmla="*/ 599638 w 608697"/>
                <a:gd name="connsiteY57" fmla="*/ 360519 h 607780"/>
                <a:gd name="connsiteX58" fmla="*/ 608697 w 608697"/>
                <a:gd name="connsiteY58" fmla="*/ 369574 h 607780"/>
                <a:gd name="connsiteX59" fmla="*/ 599638 w 608697"/>
                <a:gd name="connsiteY59" fmla="*/ 378725 h 607780"/>
                <a:gd name="connsiteX60" fmla="*/ 545285 w 608697"/>
                <a:gd name="connsiteY60" fmla="*/ 378725 h 607780"/>
                <a:gd name="connsiteX61" fmla="*/ 536226 w 608697"/>
                <a:gd name="connsiteY61" fmla="*/ 369574 h 607780"/>
                <a:gd name="connsiteX62" fmla="*/ 545285 w 608697"/>
                <a:gd name="connsiteY62" fmla="*/ 360519 h 607780"/>
                <a:gd name="connsiteX63" fmla="*/ 9050 w 608697"/>
                <a:gd name="connsiteY63" fmla="*/ 360519 h 607780"/>
                <a:gd name="connsiteX64" fmla="*/ 63350 w 608697"/>
                <a:gd name="connsiteY64" fmla="*/ 360519 h 607780"/>
                <a:gd name="connsiteX65" fmla="*/ 72400 w 608697"/>
                <a:gd name="connsiteY65" fmla="*/ 369574 h 607780"/>
                <a:gd name="connsiteX66" fmla="*/ 63350 w 608697"/>
                <a:gd name="connsiteY66" fmla="*/ 378725 h 607780"/>
                <a:gd name="connsiteX67" fmla="*/ 9050 w 608697"/>
                <a:gd name="connsiteY67" fmla="*/ 378725 h 607780"/>
                <a:gd name="connsiteX68" fmla="*/ 0 w 608697"/>
                <a:gd name="connsiteY68" fmla="*/ 369574 h 607780"/>
                <a:gd name="connsiteX69" fmla="*/ 9050 w 608697"/>
                <a:gd name="connsiteY69" fmla="*/ 360519 h 607780"/>
                <a:gd name="connsiteX70" fmla="*/ 545285 w 608697"/>
                <a:gd name="connsiteY70" fmla="*/ 314933 h 607780"/>
                <a:gd name="connsiteX71" fmla="*/ 599638 w 608697"/>
                <a:gd name="connsiteY71" fmla="*/ 314933 h 607780"/>
                <a:gd name="connsiteX72" fmla="*/ 608697 w 608697"/>
                <a:gd name="connsiteY72" fmla="*/ 324084 h 607780"/>
                <a:gd name="connsiteX73" fmla="*/ 599638 w 608697"/>
                <a:gd name="connsiteY73" fmla="*/ 333139 h 607780"/>
                <a:gd name="connsiteX74" fmla="*/ 545285 w 608697"/>
                <a:gd name="connsiteY74" fmla="*/ 333139 h 607780"/>
                <a:gd name="connsiteX75" fmla="*/ 536226 w 608697"/>
                <a:gd name="connsiteY75" fmla="*/ 324084 h 607780"/>
                <a:gd name="connsiteX76" fmla="*/ 545285 w 608697"/>
                <a:gd name="connsiteY76" fmla="*/ 314933 h 607780"/>
                <a:gd name="connsiteX77" fmla="*/ 9050 w 608697"/>
                <a:gd name="connsiteY77" fmla="*/ 314933 h 607780"/>
                <a:gd name="connsiteX78" fmla="*/ 63350 w 608697"/>
                <a:gd name="connsiteY78" fmla="*/ 314933 h 607780"/>
                <a:gd name="connsiteX79" fmla="*/ 72400 w 608697"/>
                <a:gd name="connsiteY79" fmla="*/ 324084 h 607780"/>
                <a:gd name="connsiteX80" fmla="*/ 63350 w 608697"/>
                <a:gd name="connsiteY80" fmla="*/ 333139 h 607780"/>
                <a:gd name="connsiteX81" fmla="*/ 9050 w 608697"/>
                <a:gd name="connsiteY81" fmla="*/ 333139 h 607780"/>
                <a:gd name="connsiteX82" fmla="*/ 0 w 608697"/>
                <a:gd name="connsiteY82" fmla="*/ 324084 h 607780"/>
                <a:gd name="connsiteX83" fmla="*/ 9050 w 608697"/>
                <a:gd name="connsiteY83" fmla="*/ 314933 h 607780"/>
                <a:gd name="connsiteX84" fmla="*/ 545285 w 608697"/>
                <a:gd name="connsiteY84" fmla="*/ 265608 h 607780"/>
                <a:gd name="connsiteX85" fmla="*/ 599638 w 608697"/>
                <a:gd name="connsiteY85" fmla="*/ 265608 h 607780"/>
                <a:gd name="connsiteX86" fmla="*/ 608697 w 608697"/>
                <a:gd name="connsiteY86" fmla="*/ 274759 h 607780"/>
                <a:gd name="connsiteX87" fmla="*/ 599638 w 608697"/>
                <a:gd name="connsiteY87" fmla="*/ 283814 h 607780"/>
                <a:gd name="connsiteX88" fmla="*/ 545285 w 608697"/>
                <a:gd name="connsiteY88" fmla="*/ 283814 h 607780"/>
                <a:gd name="connsiteX89" fmla="*/ 536226 w 608697"/>
                <a:gd name="connsiteY89" fmla="*/ 274759 h 607780"/>
                <a:gd name="connsiteX90" fmla="*/ 545285 w 608697"/>
                <a:gd name="connsiteY90" fmla="*/ 265608 h 607780"/>
                <a:gd name="connsiteX91" fmla="*/ 9050 w 608697"/>
                <a:gd name="connsiteY91" fmla="*/ 265608 h 607780"/>
                <a:gd name="connsiteX92" fmla="*/ 63350 w 608697"/>
                <a:gd name="connsiteY92" fmla="*/ 265608 h 607780"/>
                <a:gd name="connsiteX93" fmla="*/ 72400 w 608697"/>
                <a:gd name="connsiteY93" fmla="*/ 274759 h 607780"/>
                <a:gd name="connsiteX94" fmla="*/ 63350 w 608697"/>
                <a:gd name="connsiteY94" fmla="*/ 283814 h 607780"/>
                <a:gd name="connsiteX95" fmla="*/ 9050 w 608697"/>
                <a:gd name="connsiteY95" fmla="*/ 283814 h 607780"/>
                <a:gd name="connsiteX96" fmla="*/ 0 w 608697"/>
                <a:gd name="connsiteY96" fmla="*/ 274759 h 607780"/>
                <a:gd name="connsiteX97" fmla="*/ 9050 w 608697"/>
                <a:gd name="connsiteY97" fmla="*/ 265608 h 607780"/>
                <a:gd name="connsiteX98" fmla="*/ 545285 w 608697"/>
                <a:gd name="connsiteY98" fmla="*/ 215295 h 607780"/>
                <a:gd name="connsiteX99" fmla="*/ 599638 w 608697"/>
                <a:gd name="connsiteY99" fmla="*/ 215295 h 607780"/>
                <a:gd name="connsiteX100" fmla="*/ 608697 w 608697"/>
                <a:gd name="connsiteY100" fmla="*/ 224362 h 607780"/>
                <a:gd name="connsiteX101" fmla="*/ 599638 w 608697"/>
                <a:gd name="connsiteY101" fmla="*/ 233430 h 607780"/>
                <a:gd name="connsiteX102" fmla="*/ 545285 w 608697"/>
                <a:gd name="connsiteY102" fmla="*/ 233430 h 607780"/>
                <a:gd name="connsiteX103" fmla="*/ 536226 w 608697"/>
                <a:gd name="connsiteY103" fmla="*/ 224362 h 607780"/>
                <a:gd name="connsiteX104" fmla="*/ 545285 w 608697"/>
                <a:gd name="connsiteY104" fmla="*/ 215295 h 607780"/>
                <a:gd name="connsiteX105" fmla="*/ 9050 w 608697"/>
                <a:gd name="connsiteY105" fmla="*/ 215295 h 607780"/>
                <a:gd name="connsiteX106" fmla="*/ 63350 w 608697"/>
                <a:gd name="connsiteY106" fmla="*/ 215295 h 607780"/>
                <a:gd name="connsiteX107" fmla="*/ 72400 w 608697"/>
                <a:gd name="connsiteY107" fmla="*/ 224362 h 607780"/>
                <a:gd name="connsiteX108" fmla="*/ 63350 w 608697"/>
                <a:gd name="connsiteY108" fmla="*/ 233430 h 607780"/>
                <a:gd name="connsiteX109" fmla="*/ 9050 w 608697"/>
                <a:gd name="connsiteY109" fmla="*/ 233430 h 607780"/>
                <a:gd name="connsiteX110" fmla="*/ 0 w 608697"/>
                <a:gd name="connsiteY110" fmla="*/ 224362 h 607780"/>
                <a:gd name="connsiteX111" fmla="*/ 9050 w 608697"/>
                <a:gd name="connsiteY111" fmla="*/ 215295 h 607780"/>
                <a:gd name="connsiteX112" fmla="*/ 217493 w 608697"/>
                <a:gd name="connsiteY112" fmla="*/ 199054 h 607780"/>
                <a:gd name="connsiteX113" fmla="*/ 217493 w 608697"/>
                <a:gd name="connsiteY113" fmla="*/ 388249 h 607780"/>
                <a:gd name="connsiteX114" fmla="*/ 405197 w 608697"/>
                <a:gd name="connsiteY114" fmla="*/ 388249 h 607780"/>
                <a:gd name="connsiteX115" fmla="*/ 405197 w 608697"/>
                <a:gd name="connsiteY115" fmla="*/ 199054 h 607780"/>
                <a:gd name="connsiteX116" fmla="*/ 545285 w 608697"/>
                <a:gd name="connsiteY116" fmla="*/ 165899 h 607780"/>
                <a:gd name="connsiteX117" fmla="*/ 599638 w 608697"/>
                <a:gd name="connsiteY117" fmla="*/ 165899 h 607780"/>
                <a:gd name="connsiteX118" fmla="*/ 608697 w 608697"/>
                <a:gd name="connsiteY118" fmla="*/ 174918 h 607780"/>
                <a:gd name="connsiteX119" fmla="*/ 599638 w 608697"/>
                <a:gd name="connsiteY119" fmla="*/ 184034 h 607780"/>
                <a:gd name="connsiteX120" fmla="*/ 545285 w 608697"/>
                <a:gd name="connsiteY120" fmla="*/ 184034 h 607780"/>
                <a:gd name="connsiteX121" fmla="*/ 536226 w 608697"/>
                <a:gd name="connsiteY121" fmla="*/ 174918 h 607780"/>
                <a:gd name="connsiteX122" fmla="*/ 545285 w 608697"/>
                <a:gd name="connsiteY122" fmla="*/ 165899 h 607780"/>
                <a:gd name="connsiteX123" fmla="*/ 9050 w 608697"/>
                <a:gd name="connsiteY123" fmla="*/ 165899 h 607780"/>
                <a:gd name="connsiteX124" fmla="*/ 63350 w 608697"/>
                <a:gd name="connsiteY124" fmla="*/ 165899 h 607780"/>
                <a:gd name="connsiteX125" fmla="*/ 72400 w 608697"/>
                <a:gd name="connsiteY125" fmla="*/ 175014 h 607780"/>
                <a:gd name="connsiteX126" fmla="*/ 63350 w 608697"/>
                <a:gd name="connsiteY126" fmla="*/ 184034 h 607780"/>
                <a:gd name="connsiteX127" fmla="*/ 9050 w 608697"/>
                <a:gd name="connsiteY127" fmla="*/ 184034 h 607780"/>
                <a:gd name="connsiteX128" fmla="*/ 0 w 608697"/>
                <a:gd name="connsiteY128" fmla="*/ 175014 h 607780"/>
                <a:gd name="connsiteX129" fmla="*/ 9050 w 608697"/>
                <a:gd name="connsiteY129" fmla="*/ 165899 h 607780"/>
                <a:gd name="connsiteX130" fmla="*/ 191490 w 608697"/>
                <a:gd name="connsiteY130" fmla="*/ 149807 h 607780"/>
                <a:gd name="connsiteX131" fmla="*/ 173577 w 608697"/>
                <a:gd name="connsiteY131" fmla="*/ 167697 h 607780"/>
                <a:gd name="connsiteX132" fmla="*/ 191490 w 608697"/>
                <a:gd name="connsiteY132" fmla="*/ 185588 h 607780"/>
                <a:gd name="connsiteX133" fmla="*/ 209403 w 608697"/>
                <a:gd name="connsiteY133" fmla="*/ 167697 h 607780"/>
                <a:gd name="connsiteX134" fmla="*/ 191490 w 608697"/>
                <a:gd name="connsiteY134" fmla="*/ 149807 h 607780"/>
                <a:gd name="connsiteX135" fmla="*/ 162983 w 608697"/>
                <a:gd name="connsiteY135" fmla="*/ 96040 h 607780"/>
                <a:gd name="connsiteX136" fmla="*/ 457780 w 608697"/>
                <a:gd name="connsiteY136" fmla="*/ 96040 h 607780"/>
                <a:gd name="connsiteX137" fmla="*/ 513928 w 608697"/>
                <a:gd name="connsiteY137" fmla="*/ 152115 h 607780"/>
                <a:gd name="connsiteX138" fmla="*/ 513928 w 608697"/>
                <a:gd name="connsiteY138" fmla="*/ 446634 h 607780"/>
                <a:gd name="connsiteX139" fmla="*/ 457780 w 608697"/>
                <a:gd name="connsiteY139" fmla="*/ 502709 h 607780"/>
                <a:gd name="connsiteX140" fmla="*/ 162983 w 608697"/>
                <a:gd name="connsiteY140" fmla="*/ 502709 h 607780"/>
                <a:gd name="connsiteX141" fmla="*/ 106836 w 608697"/>
                <a:gd name="connsiteY141" fmla="*/ 446634 h 607780"/>
                <a:gd name="connsiteX142" fmla="*/ 106836 w 608697"/>
                <a:gd name="connsiteY142" fmla="*/ 152115 h 607780"/>
                <a:gd name="connsiteX143" fmla="*/ 162983 w 608697"/>
                <a:gd name="connsiteY143" fmla="*/ 96040 h 607780"/>
                <a:gd name="connsiteX144" fmla="*/ 432518 w 608697"/>
                <a:gd name="connsiteY144" fmla="*/ 0 h 607780"/>
                <a:gd name="connsiteX145" fmla="*/ 441669 w 608697"/>
                <a:gd name="connsiteY145" fmla="*/ 9041 h 607780"/>
                <a:gd name="connsiteX146" fmla="*/ 441669 w 608697"/>
                <a:gd name="connsiteY146" fmla="*/ 63289 h 607780"/>
                <a:gd name="connsiteX147" fmla="*/ 432518 w 608697"/>
                <a:gd name="connsiteY147" fmla="*/ 72330 h 607780"/>
                <a:gd name="connsiteX148" fmla="*/ 423463 w 608697"/>
                <a:gd name="connsiteY148" fmla="*/ 63289 h 607780"/>
                <a:gd name="connsiteX149" fmla="*/ 423463 w 608697"/>
                <a:gd name="connsiteY149" fmla="*/ 9041 h 607780"/>
                <a:gd name="connsiteX150" fmla="*/ 432518 w 608697"/>
                <a:gd name="connsiteY150" fmla="*/ 0 h 607780"/>
                <a:gd name="connsiteX151" fmla="*/ 383134 w 608697"/>
                <a:gd name="connsiteY151" fmla="*/ 0 h 607780"/>
                <a:gd name="connsiteX152" fmla="*/ 392202 w 608697"/>
                <a:gd name="connsiteY152" fmla="*/ 9041 h 607780"/>
                <a:gd name="connsiteX153" fmla="*/ 392202 w 608697"/>
                <a:gd name="connsiteY153" fmla="*/ 63289 h 607780"/>
                <a:gd name="connsiteX154" fmla="*/ 383134 w 608697"/>
                <a:gd name="connsiteY154" fmla="*/ 72330 h 607780"/>
                <a:gd name="connsiteX155" fmla="*/ 374067 w 608697"/>
                <a:gd name="connsiteY155" fmla="*/ 63289 h 607780"/>
                <a:gd name="connsiteX156" fmla="*/ 374067 w 608697"/>
                <a:gd name="connsiteY156" fmla="*/ 9041 h 607780"/>
                <a:gd name="connsiteX157" fmla="*/ 383134 w 608697"/>
                <a:gd name="connsiteY157" fmla="*/ 0 h 607780"/>
                <a:gd name="connsiteX158" fmla="*/ 332764 w 608697"/>
                <a:gd name="connsiteY158" fmla="*/ 0 h 607780"/>
                <a:gd name="connsiteX159" fmla="*/ 341819 w 608697"/>
                <a:gd name="connsiteY159" fmla="*/ 9041 h 607780"/>
                <a:gd name="connsiteX160" fmla="*/ 341819 w 608697"/>
                <a:gd name="connsiteY160" fmla="*/ 63289 h 607780"/>
                <a:gd name="connsiteX161" fmla="*/ 332764 w 608697"/>
                <a:gd name="connsiteY161" fmla="*/ 72330 h 607780"/>
                <a:gd name="connsiteX162" fmla="*/ 323613 w 608697"/>
                <a:gd name="connsiteY162" fmla="*/ 63289 h 607780"/>
                <a:gd name="connsiteX163" fmla="*/ 323613 w 608697"/>
                <a:gd name="connsiteY163" fmla="*/ 9041 h 607780"/>
                <a:gd name="connsiteX164" fmla="*/ 332764 w 608697"/>
                <a:gd name="connsiteY164" fmla="*/ 0 h 607780"/>
                <a:gd name="connsiteX165" fmla="*/ 283249 w 608697"/>
                <a:gd name="connsiteY165" fmla="*/ 0 h 607780"/>
                <a:gd name="connsiteX166" fmla="*/ 292282 w 608697"/>
                <a:gd name="connsiteY166" fmla="*/ 9041 h 607780"/>
                <a:gd name="connsiteX167" fmla="*/ 292282 w 608697"/>
                <a:gd name="connsiteY167" fmla="*/ 63289 h 607780"/>
                <a:gd name="connsiteX168" fmla="*/ 283249 w 608697"/>
                <a:gd name="connsiteY168" fmla="*/ 72330 h 607780"/>
                <a:gd name="connsiteX169" fmla="*/ 274217 w 608697"/>
                <a:gd name="connsiteY169" fmla="*/ 63289 h 607780"/>
                <a:gd name="connsiteX170" fmla="*/ 274217 w 608697"/>
                <a:gd name="connsiteY170" fmla="*/ 9041 h 607780"/>
                <a:gd name="connsiteX171" fmla="*/ 283249 w 608697"/>
                <a:gd name="connsiteY171" fmla="*/ 0 h 607780"/>
                <a:gd name="connsiteX172" fmla="*/ 237712 w 608697"/>
                <a:gd name="connsiteY172" fmla="*/ 0 h 607780"/>
                <a:gd name="connsiteX173" fmla="*/ 246767 w 608697"/>
                <a:gd name="connsiteY173" fmla="*/ 9041 h 607780"/>
                <a:gd name="connsiteX174" fmla="*/ 246767 w 608697"/>
                <a:gd name="connsiteY174" fmla="*/ 63289 h 607780"/>
                <a:gd name="connsiteX175" fmla="*/ 237712 w 608697"/>
                <a:gd name="connsiteY175" fmla="*/ 72330 h 607780"/>
                <a:gd name="connsiteX176" fmla="*/ 228561 w 608697"/>
                <a:gd name="connsiteY176" fmla="*/ 63289 h 607780"/>
                <a:gd name="connsiteX177" fmla="*/ 228561 w 608697"/>
                <a:gd name="connsiteY177" fmla="*/ 9041 h 607780"/>
                <a:gd name="connsiteX178" fmla="*/ 237712 w 608697"/>
                <a:gd name="connsiteY178" fmla="*/ 0 h 607780"/>
                <a:gd name="connsiteX179" fmla="*/ 188198 w 608697"/>
                <a:gd name="connsiteY179" fmla="*/ 0 h 607780"/>
                <a:gd name="connsiteX180" fmla="*/ 197231 w 608697"/>
                <a:gd name="connsiteY180" fmla="*/ 9041 h 607780"/>
                <a:gd name="connsiteX181" fmla="*/ 197231 w 608697"/>
                <a:gd name="connsiteY181" fmla="*/ 63289 h 607780"/>
                <a:gd name="connsiteX182" fmla="*/ 188198 w 608697"/>
                <a:gd name="connsiteY182" fmla="*/ 72330 h 607780"/>
                <a:gd name="connsiteX183" fmla="*/ 179166 w 608697"/>
                <a:gd name="connsiteY183" fmla="*/ 63289 h 607780"/>
                <a:gd name="connsiteX184" fmla="*/ 179166 w 608697"/>
                <a:gd name="connsiteY184" fmla="*/ 9041 h 607780"/>
                <a:gd name="connsiteX185" fmla="*/ 188198 w 608697"/>
                <a:gd name="connsiteY185"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608697" h="607780">
                  <a:moveTo>
                    <a:pt x="432518" y="535450"/>
                  </a:moveTo>
                  <a:cubicBezTo>
                    <a:pt x="437527" y="535450"/>
                    <a:pt x="441669" y="539490"/>
                    <a:pt x="441669" y="544491"/>
                  </a:cubicBezTo>
                  <a:lnTo>
                    <a:pt x="441669" y="598739"/>
                  </a:lnTo>
                  <a:cubicBezTo>
                    <a:pt x="441669" y="603741"/>
                    <a:pt x="437527" y="607780"/>
                    <a:pt x="432518" y="607780"/>
                  </a:cubicBezTo>
                  <a:cubicBezTo>
                    <a:pt x="427509" y="607780"/>
                    <a:pt x="423463" y="603741"/>
                    <a:pt x="423463" y="598739"/>
                  </a:cubicBezTo>
                  <a:lnTo>
                    <a:pt x="423463" y="544491"/>
                  </a:lnTo>
                  <a:cubicBezTo>
                    <a:pt x="423463" y="539490"/>
                    <a:pt x="427509" y="535450"/>
                    <a:pt x="432518" y="535450"/>
                  </a:cubicBezTo>
                  <a:close/>
                  <a:moveTo>
                    <a:pt x="383134" y="535450"/>
                  </a:moveTo>
                  <a:cubicBezTo>
                    <a:pt x="388150" y="535450"/>
                    <a:pt x="392202" y="539490"/>
                    <a:pt x="392202" y="544491"/>
                  </a:cubicBezTo>
                  <a:lnTo>
                    <a:pt x="392202" y="598739"/>
                  </a:lnTo>
                  <a:cubicBezTo>
                    <a:pt x="392202" y="603741"/>
                    <a:pt x="388150" y="607780"/>
                    <a:pt x="383134" y="607780"/>
                  </a:cubicBezTo>
                  <a:cubicBezTo>
                    <a:pt x="378118" y="607780"/>
                    <a:pt x="374067" y="603741"/>
                    <a:pt x="374067" y="598739"/>
                  </a:cubicBezTo>
                  <a:lnTo>
                    <a:pt x="374067" y="544491"/>
                  </a:lnTo>
                  <a:cubicBezTo>
                    <a:pt x="374067" y="539490"/>
                    <a:pt x="378118" y="535450"/>
                    <a:pt x="383134" y="535450"/>
                  </a:cubicBezTo>
                  <a:close/>
                  <a:moveTo>
                    <a:pt x="332764" y="535450"/>
                  </a:moveTo>
                  <a:cubicBezTo>
                    <a:pt x="337773" y="535450"/>
                    <a:pt x="341819" y="539490"/>
                    <a:pt x="341819" y="544491"/>
                  </a:cubicBezTo>
                  <a:lnTo>
                    <a:pt x="341819" y="598739"/>
                  </a:lnTo>
                  <a:cubicBezTo>
                    <a:pt x="341819" y="603741"/>
                    <a:pt x="337773" y="607780"/>
                    <a:pt x="332764" y="607780"/>
                  </a:cubicBezTo>
                  <a:cubicBezTo>
                    <a:pt x="327755" y="607780"/>
                    <a:pt x="323613" y="603741"/>
                    <a:pt x="323613" y="598739"/>
                  </a:cubicBezTo>
                  <a:lnTo>
                    <a:pt x="323613" y="544491"/>
                  </a:lnTo>
                  <a:cubicBezTo>
                    <a:pt x="323613" y="539490"/>
                    <a:pt x="327755" y="535450"/>
                    <a:pt x="332764" y="535450"/>
                  </a:cubicBezTo>
                  <a:close/>
                  <a:moveTo>
                    <a:pt x="283249" y="535450"/>
                  </a:moveTo>
                  <a:cubicBezTo>
                    <a:pt x="288246" y="535450"/>
                    <a:pt x="292282" y="539490"/>
                    <a:pt x="292282" y="544491"/>
                  </a:cubicBezTo>
                  <a:lnTo>
                    <a:pt x="292282" y="598739"/>
                  </a:lnTo>
                  <a:cubicBezTo>
                    <a:pt x="292282" y="603741"/>
                    <a:pt x="288246" y="607780"/>
                    <a:pt x="283249" y="607780"/>
                  </a:cubicBezTo>
                  <a:cubicBezTo>
                    <a:pt x="278253" y="607780"/>
                    <a:pt x="274217" y="603741"/>
                    <a:pt x="274217" y="598739"/>
                  </a:cubicBezTo>
                  <a:lnTo>
                    <a:pt x="274217" y="544491"/>
                  </a:lnTo>
                  <a:cubicBezTo>
                    <a:pt x="274217" y="539490"/>
                    <a:pt x="278253" y="535450"/>
                    <a:pt x="283249" y="535450"/>
                  </a:cubicBezTo>
                  <a:close/>
                  <a:moveTo>
                    <a:pt x="237712" y="535450"/>
                  </a:moveTo>
                  <a:cubicBezTo>
                    <a:pt x="242625" y="535450"/>
                    <a:pt x="246767" y="539490"/>
                    <a:pt x="246767" y="544491"/>
                  </a:cubicBezTo>
                  <a:lnTo>
                    <a:pt x="246767" y="598739"/>
                  </a:lnTo>
                  <a:cubicBezTo>
                    <a:pt x="246767" y="603741"/>
                    <a:pt x="242625" y="607780"/>
                    <a:pt x="237712" y="607780"/>
                  </a:cubicBezTo>
                  <a:cubicBezTo>
                    <a:pt x="232607" y="607780"/>
                    <a:pt x="228561" y="603741"/>
                    <a:pt x="228561" y="598739"/>
                  </a:cubicBezTo>
                  <a:lnTo>
                    <a:pt x="228561" y="544491"/>
                  </a:lnTo>
                  <a:cubicBezTo>
                    <a:pt x="228561" y="539490"/>
                    <a:pt x="232607" y="535450"/>
                    <a:pt x="237712" y="535450"/>
                  </a:cubicBezTo>
                  <a:close/>
                  <a:moveTo>
                    <a:pt x="188175" y="535450"/>
                  </a:moveTo>
                  <a:cubicBezTo>
                    <a:pt x="193184" y="535450"/>
                    <a:pt x="197230" y="539490"/>
                    <a:pt x="197230" y="544491"/>
                  </a:cubicBezTo>
                  <a:lnTo>
                    <a:pt x="197230" y="598739"/>
                  </a:lnTo>
                  <a:cubicBezTo>
                    <a:pt x="197230" y="603741"/>
                    <a:pt x="193184" y="607780"/>
                    <a:pt x="188175" y="607780"/>
                  </a:cubicBezTo>
                  <a:cubicBezTo>
                    <a:pt x="183166" y="607780"/>
                    <a:pt x="179024" y="603741"/>
                    <a:pt x="179024" y="598739"/>
                  </a:cubicBezTo>
                  <a:lnTo>
                    <a:pt x="179024" y="544491"/>
                  </a:lnTo>
                  <a:cubicBezTo>
                    <a:pt x="179024" y="539490"/>
                    <a:pt x="183166" y="535450"/>
                    <a:pt x="188175" y="535450"/>
                  </a:cubicBezTo>
                  <a:close/>
                  <a:moveTo>
                    <a:pt x="545285" y="409985"/>
                  </a:moveTo>
                  <a:lnTo>
                    <a:pt x="599638" y="409985"/>
                  </a:lnTo>
                  <a:cubicBezTo>
                    <a:pt x="604650" y="409985"/>
                    <a:pt x="608697" y="414021"/>
                    <a:pt x="608697" y="419018"/>
                  </a:cubicBezTo>
                  <a:cubicBezTo>
                    <a:pt x="608697" y="424014"/>
                    <a:pt x="604650" y="428050"/>
                    <a:pt x="599638" y="428050"/>
                  </a:cubicBezTo>
                  <a:lnTo>
                    <a:pt x="545285" y="428050"/>
                  </a:lnTo>
                  <a:cubicBezTo>
                    <a:pt x="540274" y="428050"/>
                    <a:pt x="536226" y="424014"/>
                    <a:pt x="536226" y="419018"/>
                  </a:cubicBezTo>
                  <a:cubicBezTo>
                    <a:pt x="536226" y="414021"/>
                    <a:pt x="540274" y="409985"/>
                    <a:pt x="545285" y="409985"/>
                  </a:cubicBezTo>
                  <a:close/>
                  <a:moveTo>
                    <a:pt x="9050" y="409985"/>
                  </a:moveTo>
                  <a:lnTo>
                    <a:pt x="63350" y="409985"/>
                  </a:lnTo>
                  <a:cubicBezTo>
                    <a:pt x="68356" y="409985"/>
                    <a:pt x="72400" y="414021"/>
                    <a:pt x="72400" y="419018"/>
                  </a:cubicBezTo>
                  <a:cubicBezTo>
                    <a:pt x="72400" y="424014"/>
                    <a:pt x="68356" y="428050"/>
                    <a:pt x="63350" y="428050"/>
                  </a:cubicBezTo>
                  <a:lnTo>
                    <a:pt x="9050" y="428050"/>
                  </a:lnTo>
                  <a:cubicBezTo>
                    <a:pt x="4043" y="428050"/>
                    <a:pt x="0" y="424014"/>
                    <a:pt x="0" y="419018"/>
                  </a:cubicBezTo>
                  <a:cubicBezTo>
                    <a:pt x="0" y="414021"/>
                    <a:pt x="4043" y="409985"/>
                    <a:pt x="9050" y="409985"/>
                  </a:cubicBezTo>
                  <a:close/>
                  <a:moveTo>
                    <a:pt x="545285" y="360519"/>
                  </a:moveTo>
                  <a:lnTo>
                    <a:pt x="599638" y="360519"/>
                  </a:lnTo>
                  <a:cubicBezTo>
                    <a:pt x="604650" y="360519"/>
                    <a:pt x="608697" y="364565"/>
                    <a:pt x="608697" y="369574"/>
                  </a:cubicBezTo>
                  <a:cubicBezTo>
                    <a:pt x="608697" y="374679"/>
                    <a:pt x="604650" y="378725"/>
                    <a:pt x="599638" y="378725"/>
                  </a:cubicBezTo>
                  <a:lnTo>
                    <a:pt x="545285" y="378725"/>
                  </a:lnTo>
                  <a:cubicBezTo>
                    <a:pt x="540274" y="378725"/>
                    <a:pt x="536226" y="374679"/>
                    <a:pt x="536226" y="369574"/>
                  </a:cubicBezTo>
                  <a:cubicBezTo>
                    <a:pt x="536226" y="364565"/>
                    <a:pt x="540274" y="360519"/>
                    <a:pt x="545285" y="360519"/>
                  </a:cubicBezTo>
                  <a:close/>
                  <a:moveTo>
                    <a:pt x="9050" y="360519"/>
                  </a:moveTo>
                  <a:lnTo>
                    <a:pt x="63350" y="360519"/>
                  </a:lnTo>
                  <a:cubicBezTo>
                    <a:pt x="68356" y="360519"/>
                    <a:pt x="72400" y="364565"/>
                    <a:pt x="72400" y="369574"/>
                  </a:cubicBezTo>
                  <a:cubicBezTo>
                    <a:pt x="72400" y="374679"/>
                    <a:pt x="68356" y="378725"/>
                    <a:pt x="63350" y="378725"/>
                  </a:cubicBezTo>
                  <a:lnTo>
                    <a:pt x="9050" y="378725"/>
                  </a:lnTo>
                  <a:cubicBezTo>
                    <a:pt x="4043" y="378725"/>
                    <a:pt x="0" y="374679"/>
                    <a:pt x="0" y="369574"/>
                  </a:cubicBezTo>
                  <a:cubicBezTo>
                    <a:pt x="0" y="364565"/>
                    <a:pt x="4043" y="360519"/>
                    <a:pt x="9050" y="360519"/>
                  </a:cubicBezTo>
                  <a:close/>
                  <a:moveTo>
                    <a:pt x="545285" y="314933"/>
                  </a:moveTo>
                  <a:lnTo>
                    <a:pt x="599638" y="314933"/>
                  </a:lnTo>
                  <a:cubicBezTo>
                    <a:pt x="604650" y="314933"/>
                    <a:pt x="608697" y="319075"/>
                    <a:pt x="608697" y="324084"/>
                  </a:cubicBezTo>
                  <a:cubicBezTo>
                    <a:pt x="608697" y="328997"/>
                    <a:pt x="604650" y="333139"/>
                    <a:pt x="599638" y="333139"/>
                  </a:cubicBezTo>
                  <a:lnTo>
                    <a:pt x="545285" y="333139"/>
                  </a:lnTo>
                  <a:cubicBezTo>
                    <a:pt x="540274" y="333139"/>
                    <a:pt x="536226" y="328997"/>
                    <a:pt x="536226" y="324084"/>
                  </a:cubicBezTo>
                  <a:cubicBezTo>
                    <a:pt x="536226" y="319075"/>
                    <a:pt x="540274" y="314933"/>
                    <a:pt x="545285" y="314933"/>
                  </a:cubicBezTo>
                  <a:close/>
                  <a:moveTo>
                    <a:pt x="9050" y="314933"/>
                  </a:moveTo>
                  <a:lnTo>
                    <a:pt x="63350" y="314933"/>
                  </a:lnTo>
                  <a:cubicBezTo>
                    <a:pt x="68356" y="314933"/>
                    <a:pt x="72400" y="319075"/>
                    <a:pt x="72400" y="324084"/>
                  </a:cubicBezTo>
                  <a:cubicBezTo>
                    <a:pt x="72400" y="328997"/>
                    <a:pt x="68356" y="333139"/>
                    <a:pt x="63350" y="333139"/>
                  </a:cubicBezTo>
                  <a:lnTo>
                    <a:pt x="9050" y="333139"/>
                  </a:lnTo>
                  <a:cubicBezTo>
                    <a:pt x="4043" y="333139"/>
                    <a:pt x="0" y="328997"/>
                    <a:pt x="0" y="324084"/>
                  </a:cubicBezTo>
                  <a:cubicBezTo>
                    <a:pt x="0" y="319075"/>
                    <a:pt x="4043" y="314933"/>
                    <a:pt x="9050" y="314933"/>
                  </a:cubicBezTo>
                  <a:close/>
                  <a:moveTo>
                    <a:pt x="545285" y="265608"/>
                  </a:moveTo>
                  <a:lnTo>
                    <a:pt x="599638" y="265608"/>
                  </a:lnTo>
                  <a:cubicBezTo>
                    <a:pt x="604650" y="265608"/>
                    <a:pt x="608697" y="269654"/>
                    <a:pt x="608697" y="274759"/>
                  </a:cubicBezTo>
                  <a:cubicBezTo>
                    <a:pt x="608697" y="279768"/>
                    <a:pt x="604650" y="283814"/>
                    <a:pt x="599638" y="283814"/>
                  </a:cubicBezTo>
                  <a:lnTo>
                    <a:pt x="545285" y="283814"/>
                  </a:lnTo>
                  <a:cubicBezTo>
                    <a:pt x="540274" y="283814"/>
                    <a:pt x="536226" y="279768"/>
                    <a:pt x="536226" y="274759"/>
                  </a:cubicBezTo>
                  <a:cubicBezTo>
                    <a:pt x="536226" y="269654"/>
                    <a:pt x="540274" y="265608"/>
                    <a:pt x="545285" y="265608"/>
                  </a:cubicBezTo>
                  <a:close/>
                  <a:moveTo>
                    <a:pt x="9050" y="265608"/>
                  </a:moveTo>
                  <a:lnTo>
                    <a:pt x="63350" y="265608"/>
                  </a:lnTo>
                  <a:cubicBezTo>
                    <a:pt x="68356" y="265608"/>
                    <a:pt x="72400" y="269654"/>
                    <a:pt x="72400" y="274759"/>
                  </a:cubicBezTo>
                  <a:cubicBezTo>
                    <a:pt x="72400" y="279768"/>
                    <a:pt x="68356" y="283814"/>
                    <a:pt x="63350" y="283814"/>
                  </a:cubicBezTo>
                  <a:lnTo>
                    <a:pt x="9050" y="283814"/>
                  </a:lnTo>
                  <a:cubicBezTo>
                    <a:pt x="4043" y="283814"/>
                    <a:pt x="0" y="279768"/>
                    <a:pt x="0" y="274759"/>
                  </a:cubicBezTo>
                  <a:cubicBezTo>
                    <a:pt x="0" y="269654"/>
                    <a:pt x="4043" y="265608"/>
                    <a:pt x="9050" y="265608"/>
                  </a:cubicBezTo>
                  <a:close/>
                  <a:moveTo>
                    <a:pt x="545285" y="215295"/>
                  </a:moveTo>
                  <a:lnTo>
                    <a:pt x="599638" y="215295"/>
                  </a:lnTo>
                  <a:cubicBezTo>
                    <a:pt x="604650" y="215295"/>
                    <a:pt x="608697" y="219346"/>
                    <a:pt x="608697" y="224362"/>
                  </a:cubicBezTo>
                  <a:cubicBezTo>
                    <a:pt x="608697" y="229378"/>
                    <a:pt x="604650" y="233430"/>
                    <a:pt x="599638" y="233430"/>
                  </a:cubicBezTo>
                  <a:lnTo>
                    <a:pt x="545285" y="233430"/>
                  </a:lnTo>
                  <a:cubicBezTo>
                    <a:pt x="540274" y="233430"/>
                    <a:pt x="536226" y="229378"/>
                    <a:pt x="536226" y="224362"/>
                  </a:cubicBezTo>
                  <a:cubicBezTo>
                    <a:pt x="536226" y="219346"/>
                    <a:pt x="540274" y="215295"/>
                    <a:pt x="545285" y="215295"/>
                  </a:cubicBezTo>
                  <a:close/>
                  <a:moveTo>
                    <a:pt x="9050" y="215295"/>
                  </a:moveTo>
                  <a:lnTo>
                    <a:pt x="63350" y="215295"/>
                  </a:lnTo>
                  <a:cubicBezTo>
                    <a:pt x="68356" y="215295"/>
                    <a:pt x="72400" y="219346"/>
                    <a:pt x="72400" y="224362"/>
                  </a:cubicBezTo>
                  <a:cubicBezTo>
                    <a:pt x="72400" y="229378"/>
                    <a:pt x="68356" y="233430"/>
                    <a:pt x="63350" y="233430"/>
                  </a:cubicBezTo>
                  <a:lnTo>
                    <a:pt x="9050" y="233430"/>
                  </a:lnTo>
                  <a:cubicBezTo>
                    <a:pt x="4043" y="233430"/>
                    <a:pt x="0" y="229378"/>
                    <a:pt x="0" y="224362"/>
                  </a:cubicBezTo>
                  <a:cubicBezTo>
                    <a:pt x="0" y="219346"/>
                    <a:pt x="4043" y="215295"/>
                    <a:pt x="9050" y="215295"/>
                  </a:cubicBezTo>
                  <a:close/>
                  <a:moveTo>
                    <a:pt x="217493" y="199054"/>
                  </a:moveTo>
                  <a:lnTo>
                    <a:pt x="217493" y="388249"/>
                  </a:lnTo>
                  <a:lnTo>
                    <a:pt x="405197" y="388249"/>
                  </a:lnTo>
                  <a:lnTo>
                    <a:pt x="405197" y="199054"/>
                  </a:lnTo>
                  <a:close/>
                  <a:moveTo>
                    <a:pt x="545285" y="165899"/>
                  </a:moveTo>
                  <a:lnTo>
                    <a:pt x="599638" y="165899"/>
                  </a:lnTo>
                  <a:cubicBezTo>
                    <a:pt x="604650" y="165899"/>
                    <a:pt x="608697" y="170025"/>
                    <a:pt x="608697" y="174918"/>
                  </a:cubicBezTo>
                  <a:cubicBezTo>
                    <a:pt x="608697" y="179908"/>
                    <a:pt x="604650" y="184034"/>
                    <a:pt x="599638" y="184034"/>
                  </a:cubicBezTo>
                  <a:lnTo>
                    <a:pt x="545285" y="184034"/>
                  </a:lnTo>
                  <a:cubicBezTo>
                    <a:pt x="540274" y="184034"/>
                    <a:pt x="536226" y="179908"/>
                    <a:pt x="536226" y="174918"/>
                  </a:cubicBezTo>
                  <a:cubicBezTo>
                    <a:pt x="536226" y="170025"/>
                    <a:pt x="540274" y="165899"/>
                    <a:pt x="545285" y="165899"/>
                  </a:cubicBezTo>
                  <a:close/>
                  <a:moveTo>
                    <a:pt x="9050" y="165899"/>
                  </a:moveTo>
                  <a:lnTo>
                    <a:pt x="63350" y="165899"/>
                  </a:lnTo>
                  <a:cubicBezTo>
                    <a:pt x="68356" y="165899"/>
                    <a:pt x="72400" y="170025"/>
                    <a:pt x="72400" y="175014"/>
                  </a:cubicBezTo>
                  <a:cubicBezTo>
                    <a:pt x="72400" y="179908"/>
                    <a:pt x="68356" y="184034"/>
                    <a:pt x="63350" y="184034"/>
                  </a:cubicBezTo>
                  <a:lnTo>
                    <a:pt x="9050" y="184034"/>
                  </a:lnTo>
                  <a:cubicBezTo>
                    <a:pt x="4043" y="184034"/>
                    <a:pt x="0" y="179908"/>
                    <a:pt x="0" y="175014"/>
                  </a:cubicBezTo>
                  <a:cubicBezTo>
                    <a:pt x="0" y="170025"/>
                    <a:pt x="4043" y="165899"/>
                    <a:pt x="9050" y="165899"/>
                  </a:cubicBezTo>
                  <a:close/>
                  <a:moveTo>
                    <a:pt x="191490" y="149807"/>
                  </a:moveTo>
                  <a:cubicBezTo>
                    <a:pt x="181570" y="149807"/>
                    <a:pt x="173577" y="157790"/>
                    <a:pt x="173577" y="167697"/>
                  </a:cubicBezTo>
                  <a:cubicBezTo>
                    <a:pt x="173577" y="177508"/>
                    <a:pt x="181570" y="185588"/>
                    <a:pt x="191490" y="185588"/>
                  </a:cubicBezTo>
                  <a:cubicBezTo>
                    <a:pt x="201313" y="185588"/>
                    <a:pt x="209403" y="177508"/>
                    <a:pt x="209403" y="167697"/>
                  </a:cubicBezTo>
                  <a:cubicBezTo>
                    <a:pt x="209403" y="157790"/>
                    <a:pt x="201313" y="149807"/>
                    <a:pt x="191490" y="149807"/>
                  </a:cubicBezTo>
                  <a:close/>
                  <a:moveTo>
                    <a:pt x="162983" y="96040"/>
                  </a:moveTo>
                  <a:lnTo>
                    <a:pt x="457780" y="96040"/>
                  </a:lnTo>
                  <a:cubicBezTo>
                    <a:pt x="488791" y="96040"/>
                    <a:pt x="513928" y="121240"/>
                    <a:pt x="513928" y="152115"/>
                  </a:cubicBezTo>
                  <a:lnTo>
                    <a:pt x="513928" y="446634"/>
                  </a:lnTo>
                  <a:cubicBezTo>
                    <a:pt x="513928" y="477509"/>
                    <a:pt x="488791" y="502709"/>
                    <a:pt x="457780" y="502709"/>
                  </a:cubicBezTo>
                  <a:lnTo>
                    <a:pt x="162983" y="502709"/>
                  </a:lnTo>
                  <a:cubicBezTo>
                    <a:pt x="131972" y="502709"/>
                    <a:pt x="106836" y="477509"/>
                    <a:pt x="106836" y="446634"/>
                  </a:cubicBezTo>
                  <a:lnTo>
                    <a:pt x="106836" y="152115"/>
                  </a:lnTo>
                  <a:cubicBezTo>
                    <a:pt x="106836" y="121240"/>
                    <a:pt x="131972" y="96040"/>
                    <a:pt x="162983" y="96040"/>
                  </a:cubicBezTo>
                  <a:close/>
                  <a:moveTo>
                    <a:pt x="432518" y="0"/>
                  </a:moveTo>
                  <a:cubicBezTo>
                    <a:pt x="437527" y="0"/>
                    <a:pt x="441669" y="4039"/>
                    <a:pt x="441669" y="9041"/>
                  </a:cubicBezTo>
                  <a:lnTo>
                    <a:pt x="441669" y="63289"/>
                  </a:lnTo>
                  <a:cubicBezTo>
                    <a:pt x="441669" y="68290"/>
                    <a:pt x="437527" y="72330"/>
                    <a:pt x="432518" y="72330"/>
                  </a:cubicBezTo>
                  <a:cubicBezTo>
                    <a:pt x="427605" y="72330"/>
                    <a:pt x="423463" y="68290"/>
                    <a:pt x="423463" y="63289"/>
                  </a:cubicBezTo>
                  <a:lnTo>
                    <a:pt x="423463" y="9041"/>
                  </a:lnTo>
                  <a:cubicBezTo>
                    <a:pt x="423463" y="4039"/>
                    <a:pt x="427509" y="0"/>
                    <a:pt x="432518" y="0"/>
                  </a:cubicBezTo>
                  <a:close/>
                  <a:moveTo>
                    <a:pt x="383134" y="0"/>
                  </a:moveTo>
                  <a:cubicBezTo>
                    <a:pt x="388150" y="0"/>
                    <a:pt x="392202" y="4039"/>
                    <a:pt x="392202" y="9041"/>
                  </a:cubicBezTo>
                  <a:lnTo>
                    <a:pt x="392202" y="63289"/>
                  </a:lnTo>
                  <a:cubicBezTo>
                    <a:pt x="392202" y="68290"/>
                    <a:pt x="388150" y="72330"/>
                    <a:pt x="383134" y="72330"/>
                  </a:cubicBezTo>
                  <a:cubicBezTo>
                    <a:pt x="378118" y="72330"/>
                    <a:pt x="374067" y="68290"/>
                    <a:pt x="374067" y="63289"/>
                  </a:cubicBezTo>
                  <a:lnTo>
                    <a:pt x="374067" y="9041"/>
                  </a:lnTo>
                  <a:cubicBezTo>
                    <a:pt x="374067" y="4039"/>
                    <a:pt x="378118" y="0"/>
                    <a:pt x="383134" y="0"/>
                  </a:cubicBezTo>
                  <a:close/>
                  <a:moveTo>
                    <a:pt x="332764" y="0"/>
                  </a:moveTo>
                  <a:cubicBezTo>
                    <a:pt x="337773" y="0"/>
                    <a:pt x="341819" y="4039"/>
                    <a:pt x="341819" y="9041"/>
                  </a:cubicBezTo>
                  <a:lnTo>
                    <a:pt x="341819" y="63289"/>
                  </a:lnTo>
                  <a:cubicBezTo>
                    <a:pt x="341819" y="68290"/>
                    <a:pt x="337773" y="72330"/>
                    <a:pt x="332764" y="72330"/>
                  </a:cubicBezTo>
                  <a:cubicBezTo>
                    <a:pt x="327755" y="72330"/>
                    <a:pt x="323613" y="68290"/>
                    <a:pt x="323613" y="63289"/>
                  </a:cubicBezTo>
                  <a:lnTo>
                    <a:pt x="323613" y="9041"/>
                  </a:lnTo>
                  <a:cubicBezTo>
                    <a:pt x="323613" y="4039"/>
                    <a:pt x="327755" y="0"/>
                    <a:pt x="332764" y="0"/>
                  </a:cubicBezTo>
                  <a:close/>
                  <a:moveTo>
                    <a:pt x="283249" y="0"/>
                  </a:moveTo>
                  <a:cubicBezTo>
                    <a:pt x="288246" y="0"/>
                    <a:pt x="292282" y="4039"/>
                    <a:pt x="292282" y="9041"/>
                  </a:cubicBezTo>
                  <a:lnTo>
                    <a:pt x="292282" y="63289"/>
                  </a:lnTo>
                  <a:cubicBezTo>
                    <a:pt x="292282" y="68290"/>
                    <a:pt x="288246" y="72330"/>
                    <a:pt x="283249" y="72330"/>
                  </a:cubicBezTo>
                  <a:cubicBezTo>
                    <a:pt x="278253" y="72330"/>
                    <a:pt x="274217" y="68290"/>
                    <a:pt x="274217" y="63289"/>
                  </a:cubicBezTo>
                  <a:lnTo>
                    <a:pt x="274217" y="9041"/>
                  </a:lnTo>
                  <a:cubicBezTo>
                    <a:pt x="274217" y="4039"/>
                    <a:pt x="278253" y="0"/>
                    <a:pt x="283249" y="0"/>
                  </a:cubicBezTo>
                  <a:close/>
                  <a:moveTo>
                    <a:pt x="237712" y="0"/>
                  </a:moveTo>
                  <a:cubicBezTo>
                    <a:pt x="242625" y="0"/>
                    <a:pt x="246767" y="4039"/>
                    <a:pt x="246767" y="9041"/>
                  </a:cubicBezTo>
                  <a:lnTo>
                    <a:pt x="246767" y="63289"/>
                  </a:lnTo>
                  <a:cubicBezTo>
                    <a:pt x="246767" y="68290"/>
                    <a:pt x="242625" y="72330"/>
                    <a:pt x="237712" y="72330"/>
                  </a:cubicBezTo>
                  <a:cubicBezTo>
                    <a:pt x="232607" y="72330"/>
                    <a:pt x="228561" y="68290"/>
                    <a:pt x="228561" y="63289"/>
                  </a:cubicBezTo>
                  <a:lnTo>
                    <a:pt x="228561" y="9041"/>
                  </a:lnTo>
                  <a:cubicBezTo>
                    <a:pt x="228561" y="4039"/>
                    <a:pt x="232607" y="0"/>
                    <a:pt x="237712" y="0"/>
                  </a:cubicBezTo>
                  <a:close/>
                  <a:moveTo>
                    <a:pt x="188198" y="0"/>
                  </a:moveTo>
                  <a:cubicBezTo>
                    <a:pt x="193195" y="0"/>
                    <a:pt x="197231" y="4039"/>
                    <a:pt x="197231" y="9041"/>
                  </a:cubicBezTo>
                  <a:lnTo>
                    <a:pt x="197231" y="63289"/>
                  </a:lnTo>
                  <a:cubicBezTo>
                    <a:pt x="197231" y="68290"/>
                    <a:pt x="193195" y="72330"/>
                    <a:pt x="188198" y="72330"/>
                  </a:cubicBezTo>
                  <a:cubicBezTo>
                    <a:pt x="183202" y="72330"/>
                    <a:pt x="179166" y="68290"/>
                    <a:pt x="179166" y="63289"/>
                  </a:cubicBezTo>
                  <a:lnTo>
                    <a:pt x="179166" y="9041"/>
                  </a:lnTo>
                  <a:cubicBezTo>
                    <a:pt x="179166" y="4039"/>
                    <a:pt x="183202" y="0"/>
                    <a:pt x="18819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ircuit-board_18019">
              <a:hlinkClick r:id="rId6" action="ppaction://hlinksldjump"/>
            </p:cNvPr>
            <p:cNvSpPr/>
            <p:nvPr/>
          </p:nvSpPr>
          <p:spPr>
            <a:xfrm>
              <a:off x="11138676" y="4790925"/>
              <a:ext cx="609685" cy="608766"/>
            </a:xfrm>
            <a:custGeom>
              <a:avLst/>
              <a:gdLst>
                <a:gd name="connsiteX0" fmla="*/ 383630 w 608909"/>
                <a:gd name="connsiteY0" fmla="*/ 467990 h 607992"/>
                <a:gd name="connsiteX1" fmla="*/ 407517 w 608909"/>
                <a:gd name="connsiteY1" fmla="*/ 491771 h 607992"/>
                <a:gd name="connsiteX2" fmla="*/ 383630 w 608909"/>
                <a:gd name="connsiteY2" fmla="*/ 515552 h 607992"/>
                <a:gd name="connsiteX3" fmla="*/ 359743 w 608909"/>
                <a:gd name="connsiteY3" fmla="*/ 491771 h 607992"/>
                <a:gd name="connsiteX4" fmla="*/ 383630 w 608909"/>
                <a:gd name="connsiteY4" fmla="*/ 467990 h 607992"/>
                <a:gd name="connsiteX5" fmla="*/ 392803 w 608909"/>
                <a:gd name="connsiteY5" fmla="*/ 273300 h 607992"/>
                <a:gd name="connsiteX6" fmla="*/ 416619 w 608909"/>
                <a:gd name="connsiteY6" fmla="*/ 297151 h 607992"/>
                <a:gd name="connsiteX7" fmla="*/ 392803 w 608909"/>
                <a:gd name="connsiteY7" fmla="*/ 321002 h 607992"/>
                <a:gd name="connsiteX8" fmla="*/ 368987 w 608909"/>
                <a:gd name="connsiteY8" fmla="*/ 297151 h 607992"/>
                <a:gd name="connsiteX9" fmla="*/ 392803 w 608909"/>
                <a:gd name="connsiteY9" fmla="*/ 273300 h 607992"/>
                <a:gd name="connsiteX10" fmla="*/ 127971 w 608909"/>
                <a:gd name="connsiteY10" fmla="*/ 225245 h 607992"/>
                <a:gd name="connsiteX11" fmla="*/ 151858 w 608909"/>
                <a:gd name="connsiteY11" fmla="*/ 249096 h 607992"/>
                <a:gd name="connsiteX12" fmla="*/ 127971 w 608909"/>
                <a:gd name="connsiteY12" fmla="*/ 272947 h 607992"/>
                <a:gd name="connsiteX13" fmla="*/ 104084 w 608909"/>
                <a:gd name="connsiteY13" fmla="*/ 249096 h 607992"/>
                <a:gd name="connsiteX14" fmla="*/ 127971 w 608909"/>
                <a:gd name="connsiteY14" fmla="*/ 225245 h 607992"/>
                <a:gd name="connsiteX15" fmla="*/ 0 w 608909"/>
                <a:gd name="connsiteY15" fmla="*/ 0 h 607992"/>
                <a:gd name="connsiteX16" fmla="*/ 213629 w 608909"/>
                <a:gd name="connsiteY16" fmla="*/ 0 h 607992"/>
                <a:gd name="connsiteX17" fmla="*/ 125789 w 608909"/>
                <a:gd name="connsiteY17" fmla="*/ 201863 h 607992"/>
                <a:gd name="connsiteX18" fmla="*/ 121454 w 608909"/>
                <a:gd name="connsiteY18" fmla="*/ 202536 h 607992"/>
                <a:gd name="connsiteX19" fmla="*/ 80038 w 608909"/>
                <a:gd name="connsiteY19" fmla="*/ 250237 h 607992"/>
                <a:gd name="connsiteX20" fmla="*/ 128293 w 608909"/>
                <a:gd name="connsiteY20" fmla="*/ 298418 h 607992"/>
                <a:gd name="connsiteX21" fmla="*/ 176547 w 608909"/>
                <a:gd name="connsiteY21" fmla="*/ 250237 h 607992"/>
                <a:gd name="connsiteX22" fmla="*/ 158921 w 608909"/>
                <a:gd name="connsiteY22" fmla="*/ 213018 h 607992"/>
                <a:gd name="connsiteX23" fmla="*/ 154298 w 608909"/>
                <a:gd name="connsiteY23" fmla="*/ 209172 h 607992"/>
                <a:gd name="connsiteX24" fmla="*/ 245317 w 608909"/>
                <a:gd name="connsiteY24" fmla="*/ 0 h 607992"/>
                <a:gd name="connsiteX25" fmla="*/ 608909 w 608909"/>
                <a:gd name="connsiteY25" fmla="*/ 0 h 607992"/>
                <a:gd name="connsiteX26" fmla="*/ 608909 w 608909"/>
                <a:gd name="connsiteY26" fmla="*/ 124349 h 607992"/>
                <a:gd name="connsiteX27" fmla="*/ 377751 w 608909"/>
                <a:gd name="connsiteY27" fmla="*/ 124349 h 607992"/>
                <a:gd name="connsiteX28" fmla="*/ 377751 w 608909"/>
                <a:gd name="connsiteY28" fmla="*/ 253891 h 607992"/>
                <a:gd name="connsiteX29" fmla="*/ 373513 w 608909"/>
                <a:gd name="connsiteY29" fmla="*/ 256103 h 607992"/>
                <a:gd name="connsiteX30" fmla="*/ 348278 w 608909"/>
                <a:gd name="connsiteY30" fmla="*/ 297649 h 607992"/>
                <a:gd name="connsiteX31" fmla="*/ 395377 w 608909"/>
                <a:gd name="connsiteY31" fmla="*/ 344772 h 607992"/>
                <a:gd name="connsiteX32" fmla="*/ 442571 w 608909"/>
                <a:gd name="connsiteY32" fmla="*/ 297649 h 607992"/>
                <a:gd name="connsiteX33" fmla="*/ 412039 w 608909"/>
                <a:gd name="connsiteY33" fmla="*/ 253699 h 607992"/>
                <a:gd name="connsiteX34" fmla="*/ 406935 w 608909"/>
                <a:gd name="connsiteY34" fmla="*/ 251775 h 607992"/>
                <a:gd name="connsiteX35" fmla="*/ 406935 w 608909"/>
                <a:gd name="connsiteY35" fmla="*/ 153489 h 607992"/>
                <a:gd name="connsiteX36" fmla="*/ 608909 w 608909"/>
                <a:gd name="connsiteY36" fmla="*/ 153489 h 607992"/>
                <a:gd name="connsiteX37" fmla="*/ 608909 w 608909"/>
                <a:gd name="connsiteY37" fmla="*/ 482874 h 607992"/>
                <a:gd name="connsiteX38" fmla="*/ 429184 w 608909"/>
                <a:gd name="connsiteY38" fmla="*/ 482874 h 607992"/>
                <a:gd name="connsiteX39" fmla="*/ 427354 w 608909"/>
                <a:gd name="connsiteY39" fmla="*/ 477392 h 607992"/>
                <a:gd name="connsiteX40" fmla="*/ 384108 w 608909"/>
                <a:gd name="connsiteY40" fmla="*/ 446233 h 607992"/>
                <a:gd name="connsiteX41" fmla="*/ 338550 w 608909"/>
                <a:gd name="connsiteY41" fmla="*/ 491721 h 607992"/>
                <a:gd name="connsiteX42" fmla="*/ 384108 w 608909"/>
                <a:gd name="connsiteY42" fmla="*/ 537306 h 607992"/>
                <a:gd name="connsiteX43" fmla="*/ 422345 w 608909"/>
                <a:gd name="connsiteY43" fmla="*/ 516437 h 607992"/>
                <a:gd name="connsiteX44" fmla="*/ 424753 w 608909"/>
                <a:gd name="connsiteY44" fmla="*/ 512879 h 607992"/>
                <a:gd name="connsiteX45" fmla="*/ 608909 w 608909"/>
                <a:gd name="connsiteY45" fmla="*/ 512879 h 607992"/>
                <a:gd name="connsiteX46" fmla="*/ 608909 w 608909"/>
                <a:gd name="connsiteY46" fmla="*/ 607992 h 607992"/>
                <a:gd name="connsiteX47" fmla="*/ 0 w 608909"/>
                <a:gd name="connsiteY47" fmla="*/ 607992 h 60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909" h="607992">
                  <a:moveTo>
                    <a:pt x="383630" y="467990"/>
                  </a:moveTo>
                  <a:cubicBezTo>
                    <a:pt x="396822" y="467990"/>
                    <a:pt x="407517" y="478637"/>
                    <a:pt x="407517" y="491771"/>
                  </a:cubicBezTo>
                  <a:cubicBezTo>
                    <a:pt x="407517" y="504905"/>
                    <a:pt x="396822" y="515552"/>
                    <a:pt x="383630" y="515552"/>
                  </a:cubicBezTo>
                  <a:cubicBezTo>
                    <a:pt x="370438" y="515552"/>
                    <a:pt x="359743" y="504905"/>
                    <a:pt x="359743" y="491771"/>
                  </a:cubicBezTo>
                  <a:cubicBezTo>
                    <a:pt x="359743" y="478637"/>
                    <a:pt x="370438" y="467990"/>
                    <a:pt x="383630" y="467990"/>
                  </a:cubicBezTo>
                  <a:close/>
                  <a:moveTo>
                    <a:pt x="392803" y="273300"/>
                  </a:moveTo>
                  <a:cubicBezTo>
                    <a:pt x="405956" y="273300"/>
                    <a:pt x="416619" y="283978"/>
                    <a:pt x="416619" y="297151"/>
                  </a:cubicBezTo>
                  <a:cubicBezTo>
                    <a:pt x="416619" y="310324"/>
                    <a:pt x="405956" y="321002"/>
                    <a:pt x="392803" y="321002"/>
                  </a:cubicBezTo>
                  <a:cubicBezTo>
                    <a:pt x="379650" y="321002"/>
                    <a:pt x="368987" y="310324"/>
                    <a:pt x="368987" y="297151"/>
                  </a:cubicBezTo>
                  <a:cubicBezTo>
                    <a:pt x="368987" y="283978"/>
                    <a:pt x="379650" y="273300"/>
                    <a:pt x="392803" y="273300"/>
                  </a:cubicBezTo>
                  <a:close/>
                  <a:moveTo>
                    <a:pt x="127971" y="225245"/>
                  </a:moveTo>
                  <a:cubicBezTo>
                    <a:pt x="141163" y="225245"/>
                    <a:pt x="151858" y="235923"/>
                    <a:pt x="151858" y="249096"/>
                  </a:cubicBezTo>
                  <a:cubicBezTo>
                    <a:pt x="151858" y="262269"/>
                    <a:pt x="141163" y="272947"/>
                    <a:pt x="127971" y="272947"/>
                  </a:cubicBezTo>
                  <a:cubicBezTo>
                    <a:pt x="114779" y="272947"/>
                    <a:pt x="104084" y="262269"/>
                    <a:pt x="104084" y="249096"/>
                  </a:cubicBezTo>
                  <a:cubicBezTo>
                    <a:pt x="104084" y="235923"/>
                    <a:pt x="114779" y="225245"/>
                    <a:pt x="127971" y="225245"/>
                  </a:cubicBezTo>
                  <a:close/>
                  <a:moveTo>
                    <a:pt x="0" y="0"/>
                  </a:moveTo>
                  <a:lnTo>
                    <a:pt x="213629" y="0"/>
                  </a:lnTo>
                  <a:lnTo>
                    <a:pt x="125789" y="201863"/>
                  </a:lnTo>
                  <a:lnTo>
                    <a:pt x="121454" y="202536"/>
                  </a:lnTo>
                  <a:cubicBezTo>
                    <a:pt x="97857" y="205902"/>
                    <a:pt x="80038" y="226386"/>
                    <a:pt x="80038" y="250237"/>
                  </a:cubicBezTo>
                  <a:cubicBezTo>
                    <a:pt x="80038" y="276780"/>
                    <a:pt x="101710" y="298418"/>
                    <a:pt x="128293" y="298418"/>
                  </a:cubicBezTo>
                  <a:cubicBezTo>
                    <a:pt x="154876" y="298418"/>
                    <a:pt x="176547" y="276780"/>
                    <a:pt x="176547" y="250237"/>
                  </a:cubicBezTo>
                  <a:cubicBezTo>
                    <a:pt x="176547" y="235715"/>
                    <a:pt x="170094" y="222155"/>
                    <a:pt x="158921" y="213018"/>
                  </a:cubicBezTo>
                  <a:lnTo>
                    <a:pt x="154298" y="209172"/>
                  </a:lnTo>
                  <a:lnTo>
                    <a:pt x="245317" y="0"/>
                  </a:lnTo>
                  <a:lnTo>
                    <a:pt x="608909" y="0"/>
                  </a:lnTo>
                  <a:lnTo>
                    <a:pt x="608909" y="124349"/>
                  </a:lnTo>
                  <a:lnTo>
                    <a:pt x="377751" y="124349"/>
                  </a:lnTo>
                  <a:lnTo>
                    <a:pt x="377751" y="253891"/>
                  </a:lnTo>
                  <a:lnTo>
                    <a:pt x="373513" y="256103"/>
                  </a:lnTo>
                  <a:cubicBezTo>
                    <a:pt x="357910" y="264277"/>
                    <a:pt x="348278" y="280242"/>
                    <a:pt x="348278" y="297649"/>
                  </a:cubicBezTo>
                  <a:cubicBezTo>
                    <a:pt x="348278" y="323711"/>
                    <a:pt x="369468" y="344772"/>
                    <a:pt x="395377" y="344772"/>
                  </a:cubicBezTo>
                  <a:cubicBezTo>
                    <a:pt x="421382" y="344772"/>
                    <a:pt x="442571" y="323711"/>
                    <a:pt x="442571" y="297649"/>
                  </a:cubicBezTo>
                  <a:cubicBezTo>
                    <a:pt x="442571" y="278318"/>
                    <a:pt x="430243" y="260623"/>
                    <a:pt x="412039" y="253699"/>
                  </a:cubicBezTo>
                  <a:lnTo>
                    <a:pt x="406935" y="251775"/>
                  </a:lnTo>
                  <a:lnTo>
                    <a:pt x="406935" y="153489"/>
                  </a:lnTo>
                  <a:lnTo>
                    <a:pt x="608909" y="153489"/>
                  </a:lnTo>
                  <a:lnTo>
                    <a:pt x="608909" y="482874"/>
                  </a:lnTo>
                  <a:lnTo>
                    <a:pt x="429184" y="482874"/>
                  </a:lnTo>
                  <a:lnTo>
                    <a:pt x="427354" y="477392"/>
                  </a:lnTo>
                  <a:cubicBezTo>
                    <a:pt x="421189" y="458735"/>
                    <a:pt x="403852" y="446233"/>
                    <a:pt x="384108" y="446233"/>
                  </a:cubicBezTo>
                  <a:cubicBezTo>
                    <a:pt x="358969" y="446233"/>
                    <a:pt x="338550" y="466717"/>
                    <a:pt x="338550" y="491721"/>
                  </a:cubicBezTo>
                  <a:cubicBezTo>
                    <a:pt x="338550" y="516822"/>
                    <a:pt x="358969" y="537306"/>
                    <a:pt x="384108" y="537306"/>
                  </a:cubicBezTo>
                  <a:cubicBezTo>
                    <a:pt x="399615" y="537306"/>
                    <a:pt x="413966" y="529517"/>
                    <a:pt x="422345" y="516437"/>
                  </a:cubicBezTo>
                  <a:lnTo>
                    <a:pt x="424753" y="512879"/>
                  </a:lnTo>
                  <a:lnTo>
                    <a:pt x="608909" y="512879"/>
                  </a:lnTo>
                  <a:lnTo>
                    <a:pt x="608909" y="607992"/>
                  </a:lnTo>
                  <a:lnTo>
                    <a:pt x="0" y="607992"/>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p:cNvSpPr txBox="1"/>
            <p:nvPr/>
          </p:nvSpPr>
          <p:spPr>
            <a:xfrm>
              <a:off x="11061700" y="5577356"/>
              <a:ext cx="954506"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控制层</a:t>
              </a:r>
            </a:p>
          </p:txBody>
        </p:sp>
        <p:cxnSp>
          <p:nvCxnSpPr>
            <p:cNvPr id="22" name="直接连接符 21"/>
            <p:cNvCxnSpPr/>
            <p:nvPr/>
          </p:nvCxnSpPr>
          <p:spPr>
            <a:xfrm>
              <a:off x="10349714" y="2391294"/>
              <a:ext cx="2540" cy="488315"/>
            </a:xfrm>
            <a:prstGeom prst="line">
              <a:avLst/>
            </a:prstGeom>
            <a:ln w="31750" cap="rnd">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10323756" y="4093070"/>
              <a:ext cx="0" cy="436847"/>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0871908" y="4015998"/>
              <a:ext cx="582930" cy="52578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65" name="图形 64" descr="肌肉发达的手臂"/>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51124" y="4651602"/>
              <a:ext cx="914400" cy="914400"/>
            </a:xfrm>
            <a:prstGeom prst="rect">
              <a:avLst/>
            </a:prstGeom>
          </p:spPr>
        </p:pic>
        <p:sp>
          <p:nvSpPr>
            <p:cNvPr id="66" name="文本框 65"/>
            <p:cNvSpPr txBox="1"/>
            <p:nvPr/>
          </p:nvSpPr>
          <p:spPr>
            <a:xfrm>
              <a:off x="8730683" y="5578082"/>
              <a:ext cx="954506" cy="40011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前臂</a:t>
              </a:r>
            </a:p>
          </p:txBody>
        </p:sp>
        <p:cxnSp>
          <p:nvCxnSpPr>
            <p:cNvPr id="67" name="直接箭头连接符 66"/>
            <p:cNvCxnSpPr/>
            <p:nvPr/>
          </p:nvCxnSpPr>
          <p:spPr>
            <a:xfrm>
              <a:off x="9413647" y="5132152"/>
              <a:ext cx="436080" cy="5130"/>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pic>
        <p:nvPicPr>
          <p:cNvPr id="73" name="图片 72"/>
          <p:cNvPicPr>
            <a:picLocks noChangeAspect="1"/>
          </p:cNvPicPr>
          <p:nvPr/>
        </p:nvPicPr>
        <p:blipFill rotWithShape="1">
          <a:blip r:embed="rId9" cstate="print">
            <a:extLst>
              <a:ext uri="{28A0092B-C50C-407E-A947-70E740481C1C}">
                <a14:useLocalDpi xmlns:a14="http://schemas.microsoft.com/office/drawing/2010/main" val="0"/>
              </a:ext>
            </a:extLst>
          </a:blip>
          <a:srcRect l="15490" t="5662" r="15642" b="3418"/>
          <a:stretch>
            <a:fillRect/>
          </a:stretch>
        </p:blipFill>
        <p:spPr>
          <a:xfrm>
            <a:off x="5912617" y="4740720"/>
            <a:ext cx="946135" cy="1249102"/>
          </a:xfrm>
          <a:prstGeom prst="rect">
            <a:avLst/>
          </a:prstGeom>
        </p:spPr>
      </p:pic>
      <p:pic>
        <p:nvPicPr>
          <p:cNvPr id="75" name="图片 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42362" y="4740721"/>
            <a:ext cx="759270" cy="1249102"/>
          </a:xfrm>
          <a:prstGeom prst="rect">
            <a:avLst/>
          </a:prstGeom>
        </p:spPr>
      </p:pic>
      <p:sp>
        <p:nvSpPr>
          <p:cNvPr id="76" name="isḻiḋe"/>
          <p:cNvSpPr/>
          <p:nvPr/>
        </p:nvSpPr>
        <p:spPr>
          <a:xfrm>
            <a:off x="4207983" y="5013607"/>
            <a:ext cx="1362610" cy="764089"/>
          </a:xfrm>
          <a:prstGeom prst="roundRect">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微软雅黑" panose="020B0503020204020204" pitchFamily="34" charset="-122"/>
                <a:ea typeface="微软雅黑" panose="020B0503020204020204" pitchFamily="34" charset="-122"/>
              </a:rPr>
              <a:t>6</a:t>
            </a:r>
            <a:r>
              <a:rPr lang="zh-CN" altLang="en-US" sz="1600" b="1" dirty="0">
                <a:latin typeface="微软雅黑" panose="020B0503020204020204" pitchFamily="34" charset="-122"/>
                <a:ea typeface="微软雅黑" panose="020B0503020204020204" pitchFamily="34" charset="-122"/>
              </a:rPr>
              <a:t>自由度</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机械手</a:t>
            </a:r>
          </a:p>
        </p:txBody>
      </p:sp>
      <p:sp>
        <p:nvSpPr>
          <p:cNvPr id="2" name="灯片编号占位符 35">
            <a:extLst>
              <a:ext uri="{FF2B5EF4-FFF2-40B4-BE49-F238E27FC236}">
                <a16:creationId xmlns:a16="http://schemas.microsoft.com/office/drawing/2014/main" id="{C3071D8F-EA22-EF62-CD1D-D3135FE21791}"/>
              </a:ext>
            </a:extLst>
          </p:cNvPr>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11</a:t>
            </a:fld>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 name="标题 3"/>
          <p:cNvSpPr>
            <a:spLocks noGrp="1"/>
          </p:cNvSpPr>
          <p:nvPr>
            <p:ph type="title"/>
          </p:nvPr>
        </p:nvSpPr>
        <p:spPr>
          <a:xfrm>
            <a:off x="456565" y="131445"/>
            <a:ext cx="10605135" cy="711835"/>
          </a:xfrm>
        </p:spPr>
        <p:txBody>
          <a:bodyPr>
            <a:normAutofit/>
          </a:bodyPr>
          <a:lstStyle/>
          <a:p>
            <a:r>
              <a:rPr lang="zh-CN" altLang="en-US" sz="3600" dirty="0">
                <a:latin typeface="微软雅黑" panose="020B0503020204020204" pitchFamily="34" charset="-122"/>
                <a:ea typeface="微软雅黑" panose="020B0503020204020204" pitchFamily="34" charset="-122"/>
              </a:rPr>
              <a:t>目录</a:t>
            </a:r>
          </a:p>
        </p:txBody>
      </p:sp>
      <p:sp>
        <p:nvSpPr>
          <p:cNvPr id="2" name="文本框 1"/>
          <p:cNvSpPr txBox="1"/>
          <p:nvPr/>
        </p:nvSpPr>
        <p:spPr>
          <a:xfrm>
            <a:off x="3072295" y="2019577"/>
            <a:ext cx="5891530" cy="3046095"/>
          </a:xfrm>
          <a:prstGeom prst="rect">
            <a:avLst/>
          </a:prstGeom>
          <a:noFill/>
        </p:spPr>
        <p:txBody>
          <a:bodyPr wrap="square" rtlCol="0">
            <a:spAutoFit/>
          </a:bodyPr>
          <a:lstStyle/>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研究背景</a:t>
            </a:r>
            <a:endParaRPr lang="en-US" altLang="zh-CN" sz="2400" b="1" dirty="0">
              <a:solidFill>
                <a:schemeClr val="bg1">
                  <a:lumMod val="65000"/>
                </a:schemeClr>
              </a:solidFill>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研究内容与方法</a:t>
            </a:r>
            <a:endParaRPr lang="en-US" altLang="zh-CN" sz="2400" b="1" dirty="0">
              <a:solidFill>
                <a:schemeClr val="bg1">
                  <a:lumMod val="65000"/>
                </a:schemeClr>
              </a:solidFill>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latin typeface="微软雅黑" panose="020B0503020204020204" pitchFamily="34" charset="-122"/>
                <a:ea typeface="微软雅黑" panose="020B0503020204020204" pitchFamily="34" charset="-122"/>
              </a:rPr>
              <a:t>人员分工</a:t>
            </a:r>
            <a:endParaRPr lang="en-US" altLang="zh-CN" sz="2400" b="1" dirty="0">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进度安排</a:t>
            </a:r>
          </a:p>
        </p:txBody>
      </p:sp>
      <p:sp>
        <p:nvSpPr>
          <p:cNvPr id="5" name="灯片编号占位符 35">
            <a:extLst>
              <a:ext uri="{FF2B5EF4-FFF2-40B4-BE49-F238E27FC236}">
                <a16:creationId xmlns:a16="http://schemas.microsoft.com/office/drawing/2014/main" id="{80D45E94-2786-20F9-D7FD-2DB169D9F185}"/>
              </a:ext>
            </a:extLst>
          </p:cNvPr>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12</a:t>
            </a:fld>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6" name="灯片编号占位符 35"/>
          <p:cNvSpPr>
            <a:spLocks noGrp="1"/>
          </p:cNvSpPr>
          <p:nvPr>
            <p:ph type="sldNum" sz="quarter" idx="12"/>
          </p:nvPr>
        </p:nvSpPr>
        <p:spPr>
          <a:xfrm>
            <a:off x="9250680" y="6356350"/>
            <a:ext cx="2743200" cy="365125"/>
          </a:xfrm>
        </p:spPr>
        <p:txBody>
          <a:bodyPr/>
          <a:lstStyle/>
          <a:p>
            <a:fld id="{121A33B1-02CE-4F6D-B5C9-81F8E03283DE}" type="slidenum">
              <a:rPr lang="zh-CN" altLang="en-US" smtClean="0"/>
              <a:t>13</a:t>
            </a:fld>
            <a:endParaRPr lang="zh-CN" altLang="en-US"/>
          </a:p>
        </p:txBody>
      </p:sp>
      <p:sp>
        <p:nvSpPr>
          <p:cNvPr id="58"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9" name="标题 3"/>
          <p:cNvSpPr>
            <a:spLocks noGrp="1"/>
          </p:cNvSpPr>
          <p:nvPr>
            <p:ph type="title"/>
          </p:nvPr>
        </p:nvSpPr>
        <p:spPr>
          <a:xfrm>
            <a:off x="456565" y="96520"/>
            <a:ext cx="10605135" cy="711835"/>
          </a:xfrm>
        </p:spPr>
        <p:txBody>
          <a:bodyPr>
            <a:normAutofit/>
          </a:bodyPr>
          <a:lstStyle/>
          <a:p>
            <a:r>
              <a:rPr lang="zh-CN" altLang="en-US" sz="3200" dirty="0">
                <a:latin typeface="微软雅黑" panose="020B0503020204020204" pitchFamily="34" charset="-122"/>
                <a:ea typeface="微软雅黑" panose="020B0503020204020204" pitchFamily="34" charset="-122"/>
              </a:rPr>
              <a:t>人员分工</a:t>
            </a:r>
          </a:p>
        </p:txBody>
      </p:sp>
      <p:pic>
        <p:nvPicPr>
          <p:cNvPr id="4" name="图形 3" descr="用户"/>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428" y="1694543"/>
            <a:ext cx="914400" cy="914400"/>
          </a:xfrm>
          <a:prstGeom prst="rect">
            <a:avLst/>
          </a:prstGeom>
        </p:spPr>
      </p:pic>
      <p:sp>
        <p:nvSpPr>
          <p:cNvPr id="5" name="文本框 4"/>
          <p:cNvSpPr txBox="1"/>
          <p:nvPr/>
        </p:nvSpPr>
        <p:spPr>
          <a:xfrm>
            <a:off x="1973943" y="1920910"/>
            <a:ext cx="617508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于浩哲  整体方案构思</a:t>
            </a:r>
            <a:r>
              <a:rPr lang="en-US" altLang="zh-CN" sz="24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肌电信号采集与控制</a:t>
            </a:r>
          </a:p>
        </p:txBody>
      </p:sp>
      <p:pic>
        <p:nvPicPr>
          <p:cNvPr id="6" name="图形 5" descr="用户"/>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428" y="2685415"/>
            <a:ext cx="914400" cy="914400"/>
          </a:xfrm>
          <a:prstGeom prst="rect">
            <a:avLst/>
          </a:prstGeom>
        </p:spPr>
      </p:pic>
      <p:sp>
        <p:nvSpPr>
          <p:cNvPr id="7" name="文本框 6"/>
          <p:cNvSpPr txBox="1"/>
          <p:nvPr/>
        </p:nvSpPr>
        <p:spPr>
          <a:xfrm>
            <a:off x="1973943" y="2911782"/>
            <a:ext cx="7285969"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郭嘉淇  国外文献调研</a:t>
            </a:r>
            <a:r>
              <a:rPr lang="en-US" altLang="zh-CN" sz="24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神经网络肌电数据特征提取</a:t>
            </a:r>
          </a:p>
        </p:txBody>
      </p:sp>
      <p:pic>
        <p:nvPicPr>
          <p:cNvPr id="8" name="图形 7" descr="用户"/>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428" y="3676287"/>
            <a:ext cx="914400" cy="914400"/>
          </a:xfrm>
          <a:prstGeom prst="rect">
            <a:avLst/>
          </a:prstGeom>
        </p:spPr>
      </p:pic>
      <p:sp>
        <p:nvSpPr>
          <p:cNvPr id="9" name="文本框 8"/>
          <p:cNvSpPr txBox="1"/>
          <p:nvPr/>
        </p:nvSpPr>
        <p:spPr>
          <a:xfrm>
            <a:off x="1973943" y="3902654"/>
            <a:ext cx="6312947" cy="461665"/>
          </a:xfrm>
          <a:prstGeom prst="rect">
            <a:avLst/>
          </a:prstGeom>
          <a:noFill/>
        </p:spPr>
        <p:txBody>
          <a:bodyPr wrap="none" rtlCol="0">
            <a:spAutoFit/>
          </a:bodyPr>
          <a:lstStyle/>
          <a:p>
            <a:r>
              <a:rPr lang="zh-CN" altLang="en-US" sz="2400">
                <a:latin typeface="微软雅黑" panose="020B0503020204020204" pitchFamily="34" charset="-122"/>
                <a:ea typeface="微软雅黑" panose="020B0503020204020204" pitchFamily="34" charset="-122"/>
              </a:rPr>
              <a:t>邬致远  国内文献</a:t>
            </a:r>
            <a:r>
              <a:rPr lang="zh-CN" altLang="en-US" sz="2400" dirty="0">
                <a:latin typeface="微软雅黑" panose="020B0503020204020204" pitchFamily="34" charset="-122"/>
                <a:ea typeface="微软雅黑" panose="020B0503020204020204" pitchFamily="34" charset="-122"/>
              </a:rPr>
              <a:t>调研</a:t>
            </a:r>
            <a:r>
              <a:rPr lang="en-US" altLang="zh-CN" sz="24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肌电信号数据预处理</a:t>
            </a:r>
          </a:p>
        </p:txBody>
      </p:sp>
      <p:pic>
        <p:nvPicPr>
          <p:cNvPr id="10" name="图形 9" descr="用户"/>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428" y="4667159"/>
            <a:ext cx="914400" cy="914400"/>
          </a:xfrm>
          <a:prstGeom prst="rect">
            <a:avLst/>
          </a:prstGeom>
        </p:spPr>
      </p:pic>
      <p:sp>
        <p:nvSpPr>
          <p:cNvPr id="11" name="文本框 10"/>
          <p:cNvSpPr txBox="1"/>
          <p:nvPr/>
        </p:nvSpPr>
        <p:spPr>
          <a:xfrm>
            <a:off x="1973943" y="4893526"/>
            <a:ext cx="402065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吴皖腾  多机通信</a:t>
            </a:r>
            <a:r>
              <a:rPr lang="en-US" altLang="zh-CN" sz="24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时延测试</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 name="标题 3"/>
          <p:cNvSpPr>
            <a:spLocks noGrp="1"/>
          </p:cNvSpPr>
          <p:nvPr>
            <p:ph type="title"/>
          </p:nvPr>
        </p:nvSpPr>
        <p:spPr>
          <a:xfrm>
            <a:off x="456565" y="131445"/>
            <a:ext cx="10605135" cy="711835"/>
          </a:xfrm>
        </p:spPr>
        <p:txBody>
          <a:bodyPr>
            <a:normAutofit/>
          </a:bodyPr>
          <a:lstStyle/>
          <a:p>
            <a:r>
              <a:rPr lang="zh-CN" altLang="en-US" sz="3600" dirty="0">
                <a:latin typeface="微软雅黑" panose="020B0503020204020204" pitchFamily="34" charset="-122"/>
                <a:ea typeface="微软雅黑" panose="020B0503020204020204" pitchFamily="34" charset="-122"/>
              </a:rPr>
              <a:t>目录</a:t>
            </a:r>
          </a:p>
        </p:txBody>
      </p:sp>
      <p:sp>
        <p:nvSpPr>
          <p:cNvPr id="2" name="文本框 1"/>
          <p:cNvSpPr txBox="1"/>
          <p:nvPr/>
        </p:nvSpPr>
        <p:spPr>
          <a:xfrm>
            <a:off x="3072295" y="2019577"/>
            <a:ext cx="5891530" cy="3046095"/>
          </a:xfrm>
          <a:prstGeom prst="rect">
            <a:avLst/>
          </a:prstGeom>
          <a:noFill/>
        </p:spPr>
        <p:txBody>
          <a:bodyPr wrap="square" rtlCol="0">
            <a:spAutoFit/>
          </a:bodyPr>
          <a:lstStyle/>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研究背景</a:t>
            </a:r>
            <a:endParaRPr lang="en-US" altLang="zh-CN" sz="2400" b="1" dirty="0">
              <a:solidFill>
                <a:schemeClr val="bg1">
                  <a:lumMod val="65000"/>
                </a:schemeClr>
              </a:solidFill>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研究内容与方法</a:t>
            </a:r>
            <a:endParaRPr lang="en-US" altLang="zh-CN" sz="2400" b="1" dirty="0">
              <a:solidFill>
                <a:schemeClr val="bg1">
                  <a:lumMod val="65000"/>
                </a:schemeClr>
              </a:solidFill>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人员分工</a:t>
            </a:r>
            <a:endParaRPr lang="en-US" altLang="zh-CN" sz="2400" b="1" dirty="0">
              <a:solidFill>
                <a:schemeClr val="bg1">
                  <a:lumMod val="65000"/>
                </a:schemeClr>
              </a:solidFill>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latin typeface="微软雅黑" panose="020B0503020204020204" pitchFamily="34" charset="-122"/>
                <a:ea typeface="微软雅黑" panose="020B0503020204020204" pitchFamily="34" charset="-122"/>
              </a:rPr>
              <a:t>进度安排</a:t>
            </a:r>
          </a:p>
        </p:txBody>
      </p:sp>
      <p:sp>
        <p:nvSpPr>
          <p:cNvPr id="5" name="灯片编号占位符 35">
            <a:extLst>
              <a:ext uri="{FF2B5EF4-FFF2-40B4-BE49-F238E27FC236}">
                <a16:creationId xmlns:a16="http://schemas.microsoft.com/office/drawing/2014/main" id="{121A70A6-DB1C-5195-F47D-580428F2E45F}"/>
              </a:ext>
            </a:extLst>
          </p:cNvPr>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14</a:t>
            </a:fld>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5"/>
          <p:cNvSpPr>
            <a:spLocks noGrp="1"/>
          </p:cNvSpPr>
          <p:nvPr>
            <p:ph type="sldNum" sz="quarter" idx="12"/>
          </p:nvPr>
        </p:nvSpPr>
        <p:spPr>
          <a:xfrm>
            <a:off x="9250680" y="6356350"/>
            <a:ext cx="2743200" cy="365125"/>
          </a:xfrm>
        </p:spPr>
        <p:txBody>
          <a:bodyPr/>
          <a:lstStyle/>
          <a:p>
            <a:fld id="{121A33B1-02CE-4F6D-B5C9-81F8E03283DE}" type="slidenum">
              <a:rPr lang="zh-CN" altLang="en-US" smtClean="0">
                <a:latin typeface="微软雅黑" panose="020B0503020204020204" pitchFamily="34" charset="-122"/>
                <a:ea typeface="微软雅黑" panose="020B0503020204020204" pitchFamily="34" charset="-122"/>
              </a:rPr>
              <a:t>15</a:t>
            </a:fld>
            <a:endParaRPr lang="zh-CN" altLang="en-US">
              <a:latin typeface="微软雅黑" panose="020B0503020204020204" pitchFamily="34" charset="-122"/>
              <a:ea typeface="微软雅黑" panose="020B0503020204020204" pitchFamily="34" charset="-122"/>
            </a:endParaRPr>
          </a:p>
        </p:txBody>
      </p:sp>
      <p:sp>
        <p:nvSpPr>
          <p:cNvPr id="59" name="标题 3"/>
          <p:cNvSpPr>
            <a:spLocks noGrp="1"/>
          </p:cNvSpPr>
          <p:nvPr>
            <p:ph type="title"/>
          </p:nvPr>
        </p:nvSpPr>
        <p:spPr>
          <a:xfrm>
            <a:off x="456565" y="96520"/>
            <a:ext cx="10605135" cy="711835"/>
          </a:xfrm>
        </p:spPr>
        <p:txBody>
          <a:bodyPr>
            <a:normAutofit/>
          </a:bodyPr>
          <a:lstStyle/>
          <a:p>
            <a:r>
              <a:rPr lang="zh-CN" altLang="en-US" sz="3200" b="1" dirty="0">
                <a:latin typeface="微软雅黑" panose="020B0503020204020204" pitchFamily="34" charset="-122"/>
                <a:ea typeface="微软雅黑" panose="020B0503020204020204" pitchFamily="34" charset="-122"/>
              </a:rPr>
              <a:t>进度安排</a:t>
            </a:r>
          </a:p>
        </p:txBody>
      </p:sp>
      <p:sp>
        <p:nvSpPr>
          <p:cNvPr id="2"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aphicFrame>
        <p:nvGraphicFramePr>
          <p:cNvPr id="4" name="表格 5"/>
          <p:cNvGraphicFramePr>
            <a:graphicFrameLocks noGrp="1"/>
          </p:cNvGraphicFramePr>
          <p:nvPr>
            <p:custDataLst>
              <p:tags r:id="rId1"/>
            </p:custDataLst>
            <p:extLst>
              <p:ext uri="{D42A27DB-BD31-4B8C-83A1-F6EECF244321}">
                <p14:modId xmlns:p14="http://schemas.microsoft.com/office/powerpoint/2010/main" val="244308424"/>
              </p:ext>
            </p:extLst>
          </p:nvPr>
        </p:nvGraphicFramePr>
        <p:xfrm>
          <a:off x="632909" y="1168833"/>
          <a:ext cx="10926182" cy="4936222"/>
        </p:xfrm>
        <a:graphic>
          <a:graphicData uri="http://schemas.openxmlformats.org/drawingml/2006/table">
            <a:tbl>
              <a:tblPr firstRow="1" bandRow="1">
                <a:tableStyleId>{5C22544A-7EE6-4342-B048-85BDC9FD1C3A}</a:tableStyleId>
              </a:tblPr>
              <a:tblGrid>
                <a:gridCol w="1507779">
                  <a:extLst>
                    <a:ext uri="{9D8B030D-6E8A-4147-A177-3AD203B41FA5}">
                      <a16:colId xmlns:a16="http://schemas.microsoft.com/office/drawing/2014/main" val="20000"/>
                    </a:ext>
                  </a:extLst>
                </a:gridCol>
                <a:gridCol w="2424686">
                  <a:extLst>
                    <a:ext uri="{9D8B030D-6E8A-4147-A177-3AD203B41FA5}">
                      <a16:colId xmlns:a16="http://schemas.microsoft.com/office/drawing/2014/main" val="20001"/>
                    </a:ext>
                  </a:extLst>
                </a:gridCol>
                <a:gridCol w="5188103">
                  <a:extLst>
                    <a:ext uri="{9D8B030D-6E8A-4147-A177-3AD203B41FA5}">
                      <a16:colId xmlns:a16="http://schemas.microsoft.com/office/drawing/2014/main" val="20002"/>
                    </a:ext>
                  </a:extLst>
                </a:gridCol>
                <a:gridCol w="1805614">
                  <a:extLst>
                    <a:ext uri="{9D8B030D-6E8A-4147-A177-3AD203B41FA5}">
                      <a16:colId xmlns:a16="http://schemas.microsoft.com/office/drawing/2014/main" val="20003"/>
                    </a:ext>
                  </a:extLst>
                </a:gridCol>
              </a:tblGrid>
              <a:tr h="609532">
                <a:tc>
                  <a:txBody>
                    <a:bodyPr/>
                    <a:lstStyle/>
                    <a:p>
                      <a:pPr marL="279400" indent="-279400" algn="ctr">
                        <a:lnSpc>
                          <a:spcPct val="100000"/>
                        </a:lnSpc>
                        <a:spcBef>
                          <a:spcPts val="600"/>
                        </a:spcBef>
                        <a:spcAft>
                          <a:spcPts val="600"/>
                        </a:spcAft>
                      </a:pPr>
                      <a:r>
                        <a:rPr lang="zh-CN" altLang="en-US" sz="2000" kern="100" dirty="0">
                          <a:effectLst/>
                          <a:latin typeface="微软雅黑" panose="020B0503020204020204" pitchFamily="34" charset="-122"/>
                          <a:ea typeface="微软雅黑" panose="020B0503020204020204" pitchFamily="34" charset="-122"/>
                        </a:rPr>
                        <a:t>时间</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279400" indent="-279400" algn="ctr">
                        <a:lnSpc>
                          <a:spcPct val="100000"/>
                        </a:lnSpc>
                        <a:spcBef>
                          <a:spcPts val="600"/>
                        </a:spcBef>
                        <a:spcAft>
                          <a:spcPts val="600"/>
                        </a:spcAft>
                      </a:pPr>
                      <a:r>
                        <a:rPr lang="zh-CN" sz="2000" kern="100" dirty="0">
                          <a:effectLst/>
                          <a:latin typeface="微软雅黑" panose="020B0503020204020204" pitchFamily="34" charset="-122"/>
                          <a:ea typeface="微软雅黑" panose="020B0503020204020204" pitchFamily="34" charset="-122"/>
                        </a:rPr>
                        <a:t>工作</a:t>
                      </a:r>
                      <a:r>
                        <a:rPr lang="zh-CN" altLang="en-US" sz="2000" kern="100" dirty="0">
                          <a:effectLst/>
                          <a:latin typeface="微软雅黑" panose="020B0503020204020204" pitchFamily="34" charset="-122"/>
                          <a:ea typeface="微软雅黑" panose="020B0503020204020204" pitchFamily="34" charset="-122"/>
                        </a:rPr>
                        <a:t>方向</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279400" indent="-279400" algn="ctr">
                        <a:lnSpc>
                          <a:spcPct val="100000"/>
                        </a:lnSpc>
                        <a:spcBef>
                          <a:spcPts val="600"/>
                        </a:spcBef>
                        <a:spcAft>
                          <a:spcPts val="600"/>
                        </a:spcAft>
                      </a:pPr>
                      <a:r>
                        <a:rPr lang="zh-CN" altLang="en-US" sz="2000" kern="100" dirty="0">
                          <a:effectLst/>
                          <a:latin typeface="微软雅黑" panose="020B0503020204020204" pitchFamily="34" charset="-122"/>
                          <a:ea typeface="微软雅黑" panose="020B0503020204020204" pitchFamily="34" charset="-122"/>
                        </a:rPr>
                        <a:t>具体内容</a:t>
                      </a:r>
                      <a:endParaRPr lang="zh-CN" sz="20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pPr>
                      <a:r>
                        <a:rPr lang="zh-CN" altLang="en-US" sz="2000" dirty="0">
                          <a:latin typeface="微软雅黑" panose="020B0503020204020204" pitchFamily="34" charset="-122"/>
                          <a:ea typeface="微软雅黑" panose="020B0503020204020204" pitchFamily="34" charset="-122"/>
                        </a:rPr>
                        <a:t>进度</a:t>
                      </a:r>
                    </a:p>
                  </a:txBody>
                  <a:tcPr anchor="ctr"/>
                </a:tc>
                <a:extLst>
                  <a:ext uri="{0D108BD9-81ED-4DB2-BD59-A6C34878D82A}">
                    <a16:rowId xmlns:a16="http://schemas.microsoft.com/office/drawing/2014/main" val="10000"/>
                  </a:ext>
                </a:extLst>
              </a:tr>
              <a:tr h="904410">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第</a:t>
                      </a:r>
                      <a:r>
                        <a:rPr lang="en-US" altLang="zh-CN" sz="1800" kern="100" dirty="0">
                          <a:effectLst/>
                          <a:latin typeface="微软雅黑" panose="020B0503020204020204" pitchFamily="34" charset="-122"/>
                          <a:ea typeface="微软雅黑" panose="020B0503020204020204" pitchFamily="34" charset="-122"/>
                        </a:rPr>
                        <a:t>7</a:t>
                      </a:r>
                      <a:r>
                        <a:rPr lang="zh-CN" altLang="en-US" sz="1800" kern="100" dirty="0">
                          <a:effectLst/>
                          <a:latin typeface="微软雅黑" panose="020B0503020204020204" pitchFamily="34" charset="-122"/>
                          <a:ea typeface="微软雅黑" panose="020B0503020204020204" pitchFamily="34" charset="-122"/>
                        </a:rPr>
                        <a:t>周</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文献调研</a:t>
                      </a:r>
                      <a:r>
                        <a:rPr lang="en-US" altLang="zh-CN" sz="1800" kern="100" dirty="0">
                          <a:effectLst/>
                          <a:latin typeface="微软雅黑" panose="020B0503020204020204" pitchFamily="34" charset="-122"/>
                          <a:ea typeface="微软雅黑" panose="020B0503020204020204" pitchFamily="34" charset="-122"/>
                        </a:rPr>
                        <a:t>&amp;</a:t>
                      </a:r>
                      <a:r>
                        <a:rPr lang="zh-CN" altLang="en-US" sz="1800" kern="100" dirty="0">
                          <a:effectLst/>
                          <a:latin typeface="微软雅黑" panose="020B0503020204020204" pitchFamily="34" charset="-122"/>
                          <a:ea typeface="微软雅黑" panose="020B0503020204020204" pitchFamily="34" charset="-122"/>
                        </a:rPr>
                        <a:t>硬件选型</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阅读国内外文献</a:t>
                      </a:r>
                      <a:r>
                        <a:rPr lang="en-US" altLang="zh-CN" sz="1800" kern="100" dirty="0">
                          <a:effectLst/>
                          <a:latin typeface="微软雅黑" panose="020B0503020204020204" pitchFamily="34" charset="-122"/>
                          <a:ea typeface="微软雅黑" panose="020B0503020204020204" pitchFamily="34" charset="-122"/>
                        </a:rPr>
                        <a:t>&amp;</a:t>
                      </a:r>
                      <a:r>
                        <a:rPr lang="zh-CN" altLang="en-US" sz="1800" kern="100" dirty="0">
                          <a:effectLst/>
                          <a:latin typeface="微软雅黑" panose="020B0503020204020204" pitchFamily="34" charset="-122"/>
                          <a:ea typeface="微软雅黑" panose="020B0503020204020204" pitchFamily="34" charset="-122"/>
                        </a:rPr>
                        <a:t>淘宝寻找肌电信号采集设备</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pPr>
                      <a:r>
                        <a:rPr lang="zh-CN" altLang="en-US" sz="1800" dirty="0">
                          <a:latin typeface="微软雅黑" panose="020B0503020204020204" pitchFamily="34" charset="-122"/>
                          <a:ea typeface="微软雅黑" panose="020B0503020204020204" pitchFamily="34" charset="-122"/>
                        </a:rPr>
                        <a:t>已完成</a:t>
                      </a:r>
                    </a:p>
                  </a:txBody>
                  <a:tcPr anchor="ctr"/>
                </a:tc>
                <a:extLst>
                  <a:ext uri="{0D108BD9-81ED-4DB2-BD59-A6C34878D82A}">
                    <a16:rowId xmlns:a16="http://schemas.microsoft.com/office/drawing/2014/main" val="10001"/>
                  </a:ext>
                </a:extLst>
              </a:tr>
              <a:tr h="796753">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第</a:t>
                      </a:r>
                      <a:r>
                        <a:rPr lang="en-US" altLang="zh-CN" sz="1800" kern="100" dirty="0">
                          <a:effectLst/>
                          <a:latin typeface="微软雅黑" panose="020B0503020204020204" pitchFamily="34" charset="-122"/>
                          <a:ea typeface="微软雅黑" panose="020B0503020204020204" pitchFamily="34" charset="-122"/>
                        </a:rPr>
                        <a:t>8-11</a:t>
                      </a:r>
                      <a:r>
                        <a:rPr lang="zh-CN" altLang="en-US" sz="1800" kern="100" dirty="0">
                          <a:effectLst/>
                          <a:latin typeface="微软雅黑" panose="020B0503020204020204" pitchFamily="34" charset="-122"/>
                          <a:ea typeface="微软雅黑" panose="020B0503020204020204" pitchFamily="34" charset="-122"/>
                        </a:rPr>
                        <a:t>周</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数据采集</a:t>
                      </a:r>
                      <a:r>
                        <a:rPr lang="en-US" altLang="zh-CN" sz="1800" kern="100" dirty="0">
                          <a:effectLst/>
                          <a:latin typeface="微软雅黑" panose="020B0503020204020204" pitchFamily="34" charset="-122"/>
                          <a:ea typeface="微软雅黑" panose="020B0503020204020204" pitchFamily="34" charset="-122"/>
                        </a:rPr>
                        <a:t>&amp;</a:t>
                      </a:r>
                      <a:r>
                        <a:rPr lang="zh-CN" altLang="en-US" sz="1800" kern="100" dirty="0">
                          <a:effectLst/>
                          <a:latin typeface="微软雅黑" panose="020B0503020204020204" pitchFamily="34" charset="-122"/>
                          <a:ea typeface="微软雅黑" panose="020B0503020204020204" pitchFamily="34" charset="-122"/>
                        </a:rPr>
                        <a:t>数据处理</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使用</a:t>
                      </a:r>
                      <a:r>
                        <a:rPr lang="en-US" altLang="zh-CN" sz="1800" kern="100" dirty="0">
                          <a:effectLst/>
                          <a:latin typeface="微软雅黑" panose="020B0503020204020204" pitchFamily="34" charset="-122"/>
                          <a:ea typeface="微软雅黑" panose="020B0503020204020204" pitchFamily="34" charset="-122"/>
                        </a:rPr>
                        <a:t>Arduino/STM32</a:t>
                      </a:r>
                      <a:r>
                        <a:rPr lang="zh-CN" altLang="en-US" sz="1800" kern="100" dirty="0">
                          <a:effectLst/>
                          <a:latin typeface="微软雅黑" panose="020B0503020204020204" pitchFamily="34" charset="-122"/>
                          <a:ea typeface="微软雅黑" panose="020B0503020204020204" pitchFamily="34" charset="-122"/>
                        </a:rPr>
                        <a:t>采集数据</a:t>
                      </a:r>
                      <a:r>
                        <a:rPr lang="en-US" altLang="zh-CN" sz="1800" kern="100" dirty="0">
                          <a:effectLst/>
                          <a:latin typeface="微软雅黑" panose="020B0503020204020204" pitchFamily="34" charset="-122"/>
                          <a:ea typeface="微软雅黑" panose="020B0503020204020204" pitchFamily="34" charset="-122"/>
                        </a:rPr>
                        <a:t>&amp;</a:t>
                      </a:r>
                      <a:r>
                        <a:rPr lang="zh-CN" altLang="en-US" sz="1800" kern="100" dirty="0">
                          <a:effectLst/>
                          <a:latin typeface="微软雅黑" panose="020B0503020204020204" pitchFamily="34" charset="-122"/>
                          <a:ea typeface="微软雅黑" panose="020B0503020204020204" pitchFamily="34" charset="-122"/>
                        </a:rPr>
                        <a:t>信号预处理</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pPr>
                      <a:r>
                        <a:rPr lang="zh-CN" altLang="en-US" sz="1800" dirty="0">
                          <a:latin typeface="微软雅黑" panose="020B0503020204020204" pitchFamily="34" charset="-122"/>
                          <a:ea typeface="微软雅黑" panose="020B0503020204020204" pitchFamily="34" charset="-122"/>
                        </a:rPr>
                        <a:t>进行中</a:t>
                      </a:r>
                    </a:p>
                  </a:txBody>
                  <a:tcPr anchor="ctr"/>
                </a:tc>
                <a:extLst>
                  <a:ext uri="{0D108BD9-81ED-4DB2-BD59-A6C34878D82A}">
                    <a16:rowId xmlns:a16="http://schemas.microsoft.com/office/drawing/2014/main" val="10002"/>
                  </a:ext>
                </a:extLst>
              </a:tr>
              <a:tr h="807550">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第</a:t>
                      </a:r>
                      <a:r>
                        <a:rPr lang="en-US" altLang="zh-CN" sz="1800" kern="100" dirty="0">
                          <a:effectLst/>
                          <a:latin typeface="微软雅黑" panose="020B0503020204020204" pitchFamily="34" charset="-122"/>
                          <a:ea typeface="微软雅黑" panose="020B0503020204020204" pitchFamily="34" charset="-122"/>
                        </a:rPr>
                        <a:t>12-13</a:t>
                      </a:r>
                      <a:r>
                        <a:rPr lang="zh-CN" altLang="en-US" sz="1800" kern="100" dirty="0">
                          <a:effectLst/>
                          <a:latin typeface="微软雅黑" panose="020B0503020204020204" pitchFamily="34" charset="-122"/>
                          <a:ea typeface="微软雅黑" panose="020B0503020204020204" pitchFamily="34" charset="-122"/>
                        </a:rPr>
                        <a:t>周</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特征提取</a:t>
                      </a:r>
                      <a:r>
                        <a:rPr lang="en-US" altLang="zh-CN" sz="1800" kern="100" dirty="0">
                          <a:effectLst/>
                          <a:latin typeface="微软雅黑" panose="020B0503020204020204" pitchFamily="34" charset="-122"/>
                          <a:ea typeface="微软雅黑" panose="020B0503020204020204" pitchFamily="34" charset="-122"/>
                        </a:rPr>
                        <a:t>&amp;</a:t>
                      </a:r>
                      <a:r>
                        <a:rPr lang="zh-CN" altLang="en-US" sz="1800" kern="100" dirty="0">
                          <a:effectLst/>
                          <a:latin typeface="微软雅黑" panose="020B0503020204020204" pitchFamily="34" charset="-122"/>
                          <a:ea typeface="微软雅黑" panose="020B0503020204020204" pitchFamily="34" charset="-122"/>
                        </a:rPr>
                        <a:t>多机通信</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对比多种神经网络方案</a:t>
                      </a:r>
                      <a:r>
                        <a:rPr lang="en-US" altLang="zh-CN" sz="1800" kern="100" dirty="0">
                          <a:effectLst/>
                          <a:latin typeface="微软雅黑" panose="020B0503020204020204" pitchFamily="34" charset="-122"/>
                          <a:ea typeface="微软雅黑" panose="020B0503020204020204" pitchFamily="34" charset="-122"/>
                        </a:rPr>
                        <a:t>&amp;</a:t>
                      </a:r>
                      <a:r>
                        <a:rPr lang="zh-CN" altLang="en-US" sz="1800" kern="100" dirty="0">
                          <a:effectLst/>
                          <a:latin typeface="微软雅黑" panose="020B0503020204020204" pitchFamily="34" charset="-122"/>
                          <a:ea typeface="微软雅黑" panose="020B0503020204020204" pitchFamily="34" charset="-122"/>
                        </a:rPr>
                        <a:t>解决蓝牙通信</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pPr>
                      <a:r>
                        <a:rPr lang="zh-CN" altLang="en-US" sz="1800" dirty="0">
                          <a:latin typeface="微软雅黑" panose="020B0503020204020204" pitchFamily="34" charset="-122"/>
                          <a:ea typeface="微软雅黑" panose="020B0503020204020204" pitchFamily="34" charset="-122"/>
                        </a:rPr>
                        <a:t>未开始</a:t>
                      </a:r>
                    </a:p>
                  </a:txBody>
                  <a:tcPr anchor="ctr"/>
                </a:tc>
                <a:extLst>
                  <a:ext uri="{0D108BD9-81ED-4DB2-BD59-A6C34878D82A}">
                    <a16:rowId xmlns:a16="http://schemas.microsoft.com/office/drawing/2014/main" val="10003"/>
                  </a:ext>
                </a:extLst>
              </a:tr>
              <a:tr h="913567">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第</a:t>
                      </a:r>
                      <a:r>
                        <a:rPr lang="en-US" altLang="zh-CN" sz="1800" kern="100" dirty="0">
                          <a:effectLst/>
                          <a:latin typeface="微软雅黑" panose="020B0503020204020204" pitchFamily="34" charset="-122"/>
                          <a:ea typeface="微软雅黑" panose="020B0503020204020204" pitchFamily="34" charset="-122"/>
                        </a:rPr>
                        <a:t>14-15</a:t>
                      </a:r>
                      <a:r>
                        <a:rPr lang="zh-CN" altLang="en-US" sz="1800" kern="100" dirty="0">
                          <a:effectLst/>
                          <a:latin typeface="微软雅黑" panose="020B0503020204020204" pitchFamily="34" charset="-122"/>
                          <a:ea typeface="微软雅黑" panose="020B0503020204020204" pitchFamily="34" charset="-122"/>
                        </a:rPr>
                        <a:t>周</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缓冲时间</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预留</a:t>
                      </a:r>
                      <a:r>
                        <a:rPr lang="en-US" altLang="zh-CN" sz="1800" kern="100" dirty="0">
                          <a:effectLst/>
                          <a:latin typeface="微软雅黑" panose="020B0503020204020204" pitchFamily="34" charset="-122"/>
                          <a:ea typeface="微软雅黑" panose="020B0503020204020204" pitchFamily="34" charset="-122"/>
                        </a:rPr>
                        <a:t>2</a:t>
                      </a:r>
                      <a:r>
                        <a:rPr lang="zh-CN" altLang="en-US" sz="1800" kern="100" dirty="0">
                          <a:effectLst/>
                          <a:latin typeface="微软雅黑" panose="020B0503020204020204" pitchFamily="34" charset="-122"/>
                          <a:ea typeface="微软雅黑" panose="020B0503020204020204" pitchFamily="34" charset="-122"/>
                        </a:rPr>
                        <a:t>周缓冲时间</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pPr>
                      <a:r>
                        <a:rPr lang="zh-CN" altLang="en-US" sz="1800" dirty="0">
                          <a:latin typeface="微软雅黑" panose="020B0503020204020204" pitchFamily="34" charset="-122"/>
                          <a:ea typeface="微软雅黑" panose="020B0503020204020204" pitchFamily="34" charset="-122"/>
                        </a:rPr>
                        <a:t>未开始</a:t>
                      </a:r>
                    </a:p>
                  </a:txBody>
                  <a:tcPr anchor="ctr"/>
                </a:tc>
                <a:extLst>
                  <a:ext uri="{0D108BD9-81ED-4DB2-BD59-A6C34878D82A}">
                    <a16:rowId xmlns:a16="http://schemas.microsoft.com/office/drawing/2014/main" val="10004"/>
                  </a:ext>
                </a:extLst>
              </a:tr>
              <a:tr h="904410">
                <a:tc>
                  <a:txBody>
                    <a:bodyPr/>
                    <a:lstStyle/>
                    <a:p>
                      <a:pPr marL="279400" indent="-279400" algn="ctr">
                        <a:lnSpc>
                          <a:spcPct val="100000"/>
                        </a:lnSpc>
                        <a:spcBef>
                          <a:spcPts val="600"/>
                        </a:spcBef>
                        <a:spcAft>
                          <a:spcPts val="600"/>
                        </a:spcAft>
                      </a:pPr>
                      <a:r>
                        <a:rPr lang="zh-CN" altLang="en-US" sz="1800" kern="100" dirty="0">
                          <a:effectLst/>
                          <a:latin typeface="微软雅黑" panose="020B0503020204020204" pitchFamily="34" charset="-122"/>
                          <a:ea typeface="微软雅黑" panose="020B0503020204020204" pitchFamily="34" charset="-122"/>
                        </a:rPr>
                        <a:t>第</a:t>
                      </a:r>
                      <a:r>
                        <a:rPr lang="en-US" altLang="zh-CN" sz="1800" kern="100" dirty="0">
                          <a:effectLst/>
                          <a:latin typeface="微软雅黑" panose="020B0503020204020204" pitchFamily="34" charset="-122"/>
                          <a:ea typeface="微软雅黑" panose="020B0503020204020204" pitchFamily="34" charset="-122"/>
                        </a:rPr>
                        <a:t>16-17</a:t>
                      </a:r>
                      <a:r>
                        <a:rPr lang="zh-CN" altLang="en-US" sz="1800" kern="100" dirty="0">
                          <a:effectLst/>
                          <a:latin typeface="微软雅黑" panose="020B0503020204020204" pitchFamily="34" charset="-122"/>
                          <a:ea typeface="微软雅黑" panose="020B0503020204020204" pitchFamily="34" charset="-122"/>
                        </a:rPr>
                        <a:t>周</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279400" indent="-279400" algn="ctr">
                        <a:lnSpc>
                          <a:spcPct val="100000"/>
                        </a:lnSpc>
                        <a:spcBef>
                          <a:spcPts val="600"/>
                        </a:spcBef>
                        <a:spcAft>
                          <a:spcPts val="600"/>
                        </a:spcAft>
                      </a:pPr>
                      <a:r>
                        <a:rPr lang="zh-CN" sz="1800" kern="100">
                          <a:effectLst/>
                          <a:latin typeface="微软雅黑" panose="020B0503020204020204" pitchFamily="34" charset="-122"/>
                          <a:ea typeface="微软雅黑" panose="020B0503020204020204" pitchFamily="34" charset="-122"/>
                        </a:rPr>
                        <a:t>项目验收</a:t>
                      </a:r>
                    </a:p>
                  </a:txBody>
                  <a:tcPr marL="68580" marR="68580" marT="0" marB="0" anchor="ctr"/>
                </a:tc>
                <a:tc>
                  <a:txBody>
                    <a:bodyPr/>
                    <a:lstStyle/>
                    <a:p>
                      <a:pPr marL="279400" indent="-279400" algn="ctr">
                        <a:lnSpc>
                          <a:spcPct val="100000"/>
                        </a:lnSpc>
                        <a:spcBef>
                          <a:spcPts val="600"/>
                        </a:spcBef>
                        <a:spcAft>
                          <a:spcPts val="600"/>
                        </a:spcAft>
                      </a:pPr>
                      <a:r>
                        <a:rPr lang="zh-CN" sz="1800" kern="100" dirty="0">
                          <a:effectLst/>
                          <a:latin typeface="微软雅黑" panose="020B0503020204020204" pitchFamily="34" charset="-122"/>
                          <a:ea typeface="微软雅黑" panose="020B0503020204020204" pitchFamily="34" charset="-122"/>
                        </a:rPr>
                        <a:t>总结</a:t>
                      </a:r>
                      <a:r>
                        <a:rPr lang="zh-CN" altLang="en-US" sz="1800" kern="100" dirty="0">
                          <a:effectLst/>
                          <a:latin typeface="微软雅黑" panose="020B0503020204020204" pitchFamily="34" charset="-122"/>
                          <a:ea typeface="微软雅黑" panose="020B0503020204020204" pitchFamily="34" charset="-122"/>
                        </a:rPr>
                        <a:t>项目工程，撰写</a:t>
                      </a:r>
                      <a:r>
                        <a:rPr lang="zh-CN" sz="1800" kern="100" dirty="0">
                          <a:effectLst/>
                          <a:latin typeface="微软雅黑" panose="020B0503020204020204" pitchFamily="34" charset="-122"/>
                          <a:ea typeface="微软雅黑" panose="020B0503020204020204" pitchFamily="34" charset="-122"/>
                        </a:rPr>
                        <a:t>报告</a:t>
                      </a:r>
                      <a:r>
                        <a:rPr lang="zh-CN" altLang="en-US" sz="1800" kern="100" dirty="0">
                          <a:effectLst/>
                          <a:latin typeface="微软雅黑" panose="020B0503020204020204" pitchFamily="34" charset="-122"/>
                          <a:ea typeface="微软雅黑" panose="020B0503020204020204" pitchFamily="34" charset="-122"/>
                        </a:rPr>
                        <a:t>，项目展示</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pPr>
                      <a:r>
                        <a:rPr lang="zh-CN" altLang="en-US" sz="1800" dirty="0">
                          <a:latin typeface="微软雅黑" panose="020B0503020204020204" pitchFamily="34" charset="-122"/>
                          <a:ea typeface="微软雅黑" panose="020B0503020204020204" pitchFamily="34" charset="-122"/>
                        </a:rPr>
                        <a:t>未开始</a:t>
                      </a: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05745" y="2010012"/>
            <a:ext cx="6307455" cy="707886"/>
          </a:xfrm>
          <a:prstGeom prst="rect">
            <a:avLst/>
          </a:prstGeom>
          <a:noFill/>
        </p:spPr>
        <p:txBody>
          <a:bodyPr wrap="square" rtlCol="0">
            <a:spAutoFit/>
          </a:bodyPr>
          <a:lstStyle/>
          <a:p>
            <a:r>
              <a:rPr lang="zh-CN" altLang="en-US" sz="4000" b="1" dirty="0">
                <a:solidFill>
                  <a:srgbClr val="0070C0"/>
                </a:solidFill>
                <a:latin typeface="微软雅黑" panose="020B0503020204020204" pitchFamily="34" charset="-122"/>
                <a:ea typeface="微软雅黑" panose="020B0503020204020204" pitchFamily="34" charset="-122"/>
              </a:rPr>
              <a:t>感谢倾听，请大家批评指正</a:t>
            </a:r>
          </a:p>
        </p:txBody>
      </p:sp>
      <p:cxnSp>
        <p:nvCxnSpPr>
          <p:cNvPr id="7" name="直接连接符 6"/>
          <p:cNvCxnSpPr/>
          <p:nvPr/>
        </p:nvCxnSpPr>
        <p:spPr>
          <a:xfrm>
            <a:off x="1685555" y="2834877"/>
            <a:ext cx="9098280" cy="13970"/>
          </a:xfrm>
          <a:prstGeom prst="line">
            <a:avLst/>
          </a:prstGeom>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1587246" y="3246240"/>
            <a:ext cx="9544452" cy="646331"/>
          </a:xfrm>
          <a:prstGeom prst="rect">
            <a:avLst/>
          </a:prstGeom>
          <a:noFill/>
        </p:spPr>
        <p:txBody>
          <a:bodyPr wrap="square" rtlCol="0">
            <a:spAutoFit/>
          </a:bodyPr>
          <a:lstStyle/>
          <a:p>
            <a:pPr algn="ctr"/>
            <a:r>
              <a:rPr lang="en-US" altLang="zh-CN" sz="3600" b="1"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EMG</a:t>
            </a:r>
            <a:r>
              <a:rPr lang="zh-CN" altLang="en-US" sz="3600" b="1"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肌电信号识别与应用</a:t>
            </a:r>
            <a:endParaRPr lang="zh-CN" altLang="en-US" sz="3600" b="1" dirty="0"/>
          </a:p>
        </p:txBody>
      </p:sp>
      <p:pic>
        <p:nvPicPr>
          <p:cNvPr id="13" name="图片 12"/>
          <p:cNvPicPr>
            <a:picLocks noChangeAspect="1"/>
          </p:cNvPicPr>
          <p:nvPr/>
        </p:nvPicPr>
        <p:blipFill>
          <a:blip r:embed="rId4"/>
          <a:stretch>
            <a:fillRect/>
          </a:stretch>
        </p:blipFill>
        <p:spPr>
          <a:xfrm>
            <a:off x="0" y="4545441"/>
            <a:ext cx="12192000" cy="2088132"/>
          </a:xfrm>
          <a:prstGeom prst="rect">
            <a:avLst/>
          </a:prstGeom>
        </p:spPr>
      </p:pic>
      <p:sp>
        <p:nvSpPr>
          <p:cNvPr id="3" name="灯片编号占位符 35">
            <a:extLst>
              <a:ext uri="{FF2B5EF4-FFF2-40B4-BE49-F238E27FC236}">
                <a16:creationId xmlns:a16="http://schemas.microsoft.com/office/drawing/2014/main" id="{F97B2B30-5086-BAAD-D965-A9285E166FE2}"/>
              </a:ext>
            </a:extLst>
          </p:cNvPr>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16</a:t>
            </a:fld>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3072295" y="2019577"/>
            <a:ext cx="5891530" cy="2935547"/>
          </a:xfrm>
          <a:prstGeom prst="rect">
            <a:avLst/>
          </a:prstGeom>
          <a:noFill/>
        </p:spPr>
        <p:txBody>
          <a:bodyPr wrap="square" rtlCol="0">
            <a:spAutoFit/>
          </a:bodyPr>
          <a:lstStyle/>
          <a:p>
            <a:pPr marL="400050" indent="-400050" fontAlgn="auto">
              <a:lnSpc>
                <a:spcPct val="200000"/>
              </a:lnSpc>
              <a:buFont typeface="+mj-ea"/>
              <a:buAutoNum type="ea1JpnChsDbPeriod"/>
            </a:pPr>
            <a:r>
              <a:rPr lang="zh-CN" altLang="en-US" sz="2400" b="1" dirty="0">
                <a:latin typeface="微软雅黑" panose="020B0503020204020204" pitchFamily="34" charset="-122"/>
                <a:ea typeface="微软雅黑" panose="020B0503020204020204" pitchFamily="34" charset="-122"/>
              </a:rPr>
              <a:t>研究背景</a:t>
            </a:r>
            <a:endParaRPr lang="en-US" altLang="zh-CN" sz="2400" b="1" dirty="0">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研究内容与方法</a:t>
            </a:r>
            <a:endParaRPr lang="en-US" altLang="zh-CN" sz="2400" b="1" dirty="0">
              <a:solidFill>
                <a:schemeClr val="bg1">
                  <a:lumMod val="65000"/>
                </a:schemeClr>
              </a:solidFill>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人员分工</a:t>
            </a:r>
            <a:endParaRPr lang="en-US" altLang="zh-CN" sz="2400" b="1" dirty="0">
              <a:solidFill>
                <a:schemeClr val="bg1">
                  <a:lumMod val="65000"/>
                </a:schemeClr>
              </a:solidFill>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进度安排</a:t>
            </a:r>
          </a:p>
        </p:txBody>
      </p:sp>
      <p:sp>
        <p:nvSpPr>
          <p:cNvPr id="8" name="标题 3"/>
          <p:cNvSpPr>
            <a:spLocks noGrp="1"/>
          </p:cNvSpPr>
          <p:nvPr>
            <p:ph type="title"/>
          </p:nvPr>
        </p:nvSpPr>
        <p:spPr>
          <a:xfrm>
            <a:off x="456565" y="131445"/>
            <a:ext cx="10605135" cy="711835"/>
          </a:xfrm>
        </p:spPr>
        <p:txBody>
          <a:bodyPr>
            <a:normAutofit/>
          </a:bodyPr>
          <a:lstStyle/>
          <a:p>
            <a:r>
              <a:rPr lang="zh-CN" altLang="en-US" sz="3600" dirty="0">
                <a:latin typeface="微软雅黑" panose="020B0503020204020204" pitchFamily="34" charset="-122"/>
                <a:ea typeface="微软雅黑" panose="020B0503020204020204" pitchFamily="34" charset="-122"/>
              </a:rPr>
              <a:t>目录</a:t>
            </a:r>
          </a:p>
        </p:txBody>
      </p:sp>
      <p:sp>
        <p:nvSpPr>
          <p:cNvPr id="4" name="灯片编号占位符 35">
            <a:extLst>
              <a:ext uri="{FF2B5EF4-FFF2-40B4-BE49-F238E27FC236}">
                <a16:creationId xmlns:a16="http://schemas.microsoft.com/office/drawing/2014/main" id="{516CE2A9-EBA7-108F-E4A3-0F7F9AF1ED4F}"/>
              </a:ext>
            </a:extLst>
          </p:cNvPr>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2</a:t>
            </a:fld>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接连接符 3">
            <a:extLst>
              <a:ext uri="{FF2B5EF4-FFF2-40B4-BE49-F238E27FC236}">
                <a16:creationId xmlns:a16="http://schemas.microsoft.com/office/drawing/2014/main" id="{7AA2324E-8BF5-509B-14A9-D7DBE3044A0D}"/>
              </a:ext>
            </a:extLst>
          </p:cNvPr>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 name="标题 3">
            <a:extLst>
              <a:ext uri="{FF2B5EF4-FFF2-40B4-BE49-F238E27FC236}">
                <a16:creationId xmlns:a16="http://schemas.microsoft.com/office/drawing/2014/main" id="{6073A624-CEFE-D1B9-214D-7E8C4E0F7AB6}"/>
              </a:ext>
            </a:extLst>
          </p:cNvPr>
          <p:cNvSpPr>
            <a:spLocks noGrp="1"/>
          </p:cNvSpPr>
          <p:nvPr>
            <p:ph type="title"/>
          </p:nvPr>
        </p:nvSpPr>
        <p:spPr>
          <a:xfrm>
            <a:off x="456565" y="96520"/>
            <a:ext cx="10605135" cy="711835"/>
          </a:xfrm>
        </p:spPr>
        <p:txBody>
          <a:bodyPr>
            <a:normAutofit/>
          </a:bodyPr>
          <a:lstStyle/>
          <a:p>
            <a:r>
              <a:rPr lang="zh-CN" altLang="en-US" sz="3200" dirty="0">
                <a:latin typeface="微软雅黑" panose="020B0503020204020204" pitchFamily="34" charset="-122"/>
                <a:ea typeface="微软雅黑" panose="020B0503020204020204" pitchFamily="34" charset="-122"/>
              </a:rPr>
              <a:t>肌电信号背景介绍</a:t>
            </a:r>
            <a:endParaRPr lang="zh-CN" altLang="en-US" sz="32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0433094F-287B-1E01-27B0-E17AB835ECFB}"/>
              </a:ext>
            </a:extLst>
          </p:cNvPr>
          <p:cNvPicPr>
            <a:picLocks noChangeAspect="1"/>
          </p:cNvPicPr>
          <p:nvPr/>
        </p:nvPicPr>
        <p:blipFill>
          <a:blip r:embed="rId2"/>
          <a:stretch>
            <a:fillRect/>
          </a:stretch>
        </p:blipFill>
        <p:spPr>
          <a:xfrm>
            <a:off x="6310572" y="3544770"/>
            <a:ext cx="4515930" cy="2618864"/>
          </a:xfrm>
          <a:prstGeom prst="rect">
            <a:avLst/>
          </a:prstGeom>
        </p:spPr>
      </p:pic>
      <p:sp>
        <p:nvSpPr>
          <p:cNvPr id="9" name="文本框 8">
            <a:extLst>
              <a:ext uri="{FF2B5EF4-FFF2-40B4-BE49-F238E27FC236}">
                <a16:creationId xmlns:a16="http://schemas.microsoft.com/office/drawing/2014/main" id="{02AAFCBF-B4BA-F4B5-4CB4-E8E260BB8A29}"/>
              </a:ext>
            </a:extLst>
          </p:cNvPr>
          <p:cNvSpPr txBox="1"/>
          <p:nvPr/>
        </p:nvSpPr>
        <p:spPr>
          <a:xfrm>
            <a:off x="6096000" y="1362728"/>
            <a:ext cx="5070734" cy="1989327"/>
          </a:xfrm>
          <a:prstGeom prst="rect">
            <a:avLst/>
          </a:prstGeom>
          <a:noFill/>
        </p:spPr>
        <p:txBody>
          <a:bodyPr wrap="square" rtlCol="0">
            <a:spAutoFit/>
          </a:bodyPr>
          <a:lstStyle/>
          <a:p>
            <a:pPr>
              <a:lnSpc>
                <a:spcPct val="140000"/>
              </a:lnSpc>
            </a:pPr>
            <a:r>
              <a:rPr lang="zh-CN" altLang="en-US" dirty="0">
                <a:latin typeface="微软雅黑" panose="020B0503020204020204" pitchFamily="34" charset="-122"/>
                <a:ea typeface="微软雅黑" panose="020B0503020204020204" pitchFamily="34" charset="-122"/>
              </a:rPr>
              <a:t>肌电信号</a:t>
            </a:r>
            <a:r>
              <a:rPr lang="en-US" altLang="zh-CN" dirty="0">
                <a:latin typeface="微软雅黑" panose="020B0503020204020204" pitchFamily="34" charset="-122"/>
                <a:ea typeface="微软雅黑" panose="020B0503020204020204" pitchFamily="34" charset="-122"/>
              </a:rPr>
              <a:t>(EMG)</a:t>
            </a:r>
            <a:r>
              <a:rPr lang="zh-CN" altLang="en-US" dirty="0">
                <a:latin typeface="微软雅黑" panose="020B0503020204020204" pitchFamily="34" charset="-122"/>
                <a:ea typeface="微软雅黑" panose="020B0503020204020204" pitchFamily="34" charset="-122"/>
              </a:rPr>
              <a:t>可被看作是肌肉收缩时一定区域内肌肉运动单元动作电位信号的总和。根据采集位置和方式的不同可分为表面肌电信号和侵入式肌电信号两种。综合各方面因素，我们选择肌电信号作为研究对象。</a:t>
            </a:r>
          </a:p>
        </p:txBody>
      </p:sp>
      <p:sp>
        <p:nvSpPr>
          <p:cNvPr id="10" name="灯片编号占位符 35">
            <a:extLst>
              <a:ext uri="{FF2B5EF4-FFF2-40B4-BE49-F238E27FC236}">
                <a16:creationId xmlns:a16="http://schemas.microsoft.com/office/drawing/2014/main" id="{4247EFAA-4F10-B5CC-77D3-898B64810D81}"/>
              </a:ext>
            </a:extLst>
          </p:cNvPr>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3</a:t>
            </a:fld>
            <a:endParaRPr lang="zh-CN" altLang="en-US" dirty="0"/>
          </a:p>
        </p:txBody>
      </p:sp>
      <p:pic>
        <p:nvPicPr>
          <p:cNvPr id="12" name="图片 11">
            <a:extLst>
              <a:ext uri="{FF2B5EF4-FFF2-40B4-BE49-F238E27FC236}">
                <a16:creationId xmlns:a16="http://schemas.microsoft.com/office/drawing/2014/main" id="{69BB10C2-9655-DA83-A7D7-D2AEFF16EF4C}"/>
              </a:ext>
            </a:extLst>
          </p:cNvPr>
          <p:cNvPicPr>
            <a:picLocks noChangeAspect="1"/>
          </p:cNvPicPr>
          <p:nvPr/>
        </p:nvPicPr>
        <p:blipFill>
          <a:blip r:embed="rId3"/>
          <a:stretch>
            <a:fillRect/>
          </a:stretch>
        </p:blipFill>
        <p:spPr>
          <a:xfrm>
            <a:off x="838061" y="1027469"/>
            <a:ext cx="4133184" cy="1998274"/>
          </a:xfrm>
          <a:prstGeom prst="rect">
            <a:avLst/>
          </a:prstGeom>
        </p:spPr>
      </p:pic>
      <p:sp>
        <p:nvSpPr>
          <p:cNvPr id="13" name="文本框 12">
            <a:extLst>
              <a:ext uri="{FF2B5EF4-FFF2-40B4-BE49-F238E27FC236}">
                <a16:creationId xmlns:a16="http://schemas.microsoft.com/office/drawing/2014/main" id="{07C3B3AE-C891-2F96-92C9-39394BC235C3}"/>
              </a:ext>
            </a:extLst>
          </p:cNvPr>
          <p:cNvSpPr txBox="1"/>
          <p:nvPr/>
        </p:nvSpPr>
        <p:spPr>
          <a:xfrm>
            <a:off x="741470" y="3209933"/>
            <a:ext cx="4326367" cy="3152723"/>
          </a:xfrm>
          <a:prstGeom prst="rect">
            <a:avLst/>
          </a:prstGeom>
          <a:noFill/>
        </p:spPr>
        <p:txBody>
          <a:bodyPr wrap="square" rtlCol="0">
            <a:spAutoFit/>
          </a:bodyPr>
          <a:lstStyle/>
          <a:p>
            <a:pPr>
              <a:lnSpc>
                <a:spcPct val="140000"/>
              </a:lnSpc>
            </a:pPr>
            <a:r>
              <a:rPr lang="zh-CN" altLang="en-US" dirty="0">
                <a:latin typeface="微软雅黑" panose="020B0503020204020204" pitchFamily="34" charset="-122"/>
                <a:ea typeface="微软雅黑" panose="020B0503020204020204" pitchFamily="34" charset="-122"/>
              </a:rPr>
              <a:t>随着医疗和游戏等行业的快速发展，人们对于人机交互的方式有了更多功能需求。目前主流的人机交互方式主要为视觉识别、</a:t>
            </a:r>
            <a:r>
              <a:rPr lang="en-US" altLang="zh-CN" dirty="0">
                <a:latin typeface="微软雅黑" panose="020B0503020204020204" pitchFamily="34" charset="-122"/>
                <a:ea typeface="微软雅黑" panose="020B0503020204020204" pitchFamily="34" charset="-122"/>
              </a:rPr>
              <a:t>IMU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EMG</a:t>
            </a:r>
            <a:r>
              <a:rPr lang="zh-CN" altLang="en-US" dirty="0">
                <a:latin typeface="微软雅黑" panose="020B0503020204020204" pitchFamily="34" charset="-122"/>
                <a:ea typeface="微软雅黑" panose="020B0503020204020204" pitchFamily="34" charset="-122"/>
              </a:rPr>
              <a:t>三种。视觉识别对设备算力要求较高且易受环境光照的影响；</a:t>
            </a:r>
            <a:r>
              <a:rPr lang="en-US" altLang="zh-CN" dirty="0">
                <a:latin typeface="微软雅黑" panose="020B0503020204020204" pitchFamily="34" charset="-122"/>
                <a:ea typeface="微软雅黑" panose="020B0503020204020204" pitchFamily="34" charset="-122"/>
              </a:rPr>
              <a:t>IMU</a:t>
            </a:r>
            <a:r>
              <a:rPr lang="zh-CN" altLang="en-US" dirty="0">
                <a:latin typeface="微软雅黑" panose="020B0503020204020204" pitchFamily="34" charset="-122"/>
                <a:ea typeface="微软雅黑" panose="020B0503020204020204" pitchFamily="34" charset="-122"/>
              </a:rPr>
              <a:t>具有较高精度但相较于</a:t>
            </a:r>
            <a:r>
              <a:rPr lang="en-US" altLang="zh-CN" dirty="0">
                <a:latin typeface="微软雅黑" panose="020B0503020204020204" pitchFamily="34" charset="-122"/>
                <a:ea typeface="微软雅黑" panose="020B0503020204020204" pitchFamily="34" charset="-122"/>
              </a:rPr>
              <a:t>EMG</a:t>
            </a:r>
            <a:r>
              <a:rPr lang="zh-CN" altLang="en-US" dirty="0">
                <a:latin typeface="微软雅黑" panose="020B0503020204020204" pitchFamily="34" charset="-122"/>
                <a:ea typeface="微软雅黑" panose="020B0503020204020204" pitchFamily="34" charset="-122"/>
              </a:rPr>
              <a:t>信号具有较大时延；</a:t>
            </a:r>
            <a:r>
              <a:rPr lang="en-US" altLang="zh-CN" dirty="0">
                <a:latin typeface="微软雅黑" panose="020B0503020204020204" pitchFamily="34" charset="-122"/>
                <a:ea typeface="微软雅黑" panose="020B0503020204020204" pitchFamily="34" charset="-122"/>
              </a:rPr>
              <a:t>EMG</a:t>
            </a:r>
            <a:r>
              <a:rPr lang="zh-CN" altLang="en-US" dirty="0">
                <a:latin typeface="微软雅黑" panose="020B0503020204020204" pitchFamily="34" charset="-122"/>
                <a:ea typeface="微软雅黑" panose="020B0503020204020204" pitchFamily="34" charset="-122"/>
              </a:rPr>
              <a:t>信号能直接理解肢体动作语言特征，潜力较大。</a:t>
            </a:r>
          </a:p>
        </p:txBody>
      </p:sp>
    </p:spTree>
    <p:extLst>
      <p:ext uri="{BB962C8B-B14F-4D97-AF65-F5344CB8AC3E}">
        <p14:creationId xmlns:p14="http://schemas.microsoft.com/office/powerpoint/2010/main" val="636353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9" name="标题 3"/>
          <p:cNvSpPr>
            <a:spLocks noGrp="1"/>
          </p:cNvSpPr>
          <p:nvPr>
            <p:ph type="title"/>
          </p:nvPr>
        </p:nvSpPr>
        <p:spPr>
          <a:xfrm>
            <a:off x="456565" y="96520"/>
            <a:ext cx="10605135" cy="711835"/>
          </a:xfrm>
        </p:spPr>
        <p:txBody>
          <a:bodyPr>
            <a:normAutofit/>
          </a:bodyPr>
          <a:lstStyle/>
          <a:p>
            <a:r>
              <a:rPr lang="zh-CN" altLang="en-US" sz="3200" dirty="0">
                <a:latin typeface="微软雅黑" panose="020B0503020204020204" pitchFamily="34" charset="-122"/>
                <a:ea typeface="微软雅黑" panose="020B0503020204020204" pitchFamily="34" charset="-122"/>
              </a:rPr>
              <a:t>国内文献综述</a:t>
            </a:r>
            <a:endParaRPr lang="zh-CN" altLang="en-US" sz="3200" b="1" dirty="0">
              <a:latin typeface="微软雅黑" panose="020B0503020204020204" pitchFamily="34" charset="-122"/>
              <a:ea typeface="微软雅黑" panose="020B0503020204020204" pitchFamily="34" charset="-122"/>
            </a:endParaRPr>
          </a:p>
        </p:txBody>
      </p:sp>
      <p:pic>
        <p:nvPicPr>
          <p:cNvPr id="4" name="C9F754DE-2CAD-44b6-B708-469DEB6407EB-1" descr="wpp"/>
          <p:cNvPicPr>
            <a:picLocks noChangeAspect="1"/>
          </p:cNvPicPr>
          <p:nvPr/>
        </p:nvPicPr>
        <p:blipFill>
          <a:blip r:embed="rId5"/>
          <a:stretch>
            <a:fillRect/>
          </a:stretch>
        </p:blipFill>
        <p:spPr>
          <a:xfrm>
            <a:off x="218150" y="1159551"/>
            <a:ext cx="5694393" cy="4250782"/>
          </a:xfrm>
          <a:prstGeom prst="rect">
            <a:avLst/>
          </a:prstGeom>
        </p:spPr>
      </p:pic>
      <p:graphicFrame>
        <p:nvGraphicFramePr>
          <p:cNvPr id="5" name="表格 4"/>
          <p:cNvGraphicFramePr/>
          <p:nvPr>
            <p:custDataLst>
              <p:tags r:id="rId2"/>
            </p:custDataLst>
            <p:extLst>
              <p:ext uri="{D42A27DB-BD31-4B8C-83A1-F6EECF244321}">
                <p14:modId xmlns:p14="http://schemas.microsoft.com/office/powerpoint/2010/main" val="183999195"/>
              </p:ext>
            </p:extLst>
          </p:nvPr>
        </p:nvGraphicFramePr>
        <p:xfrm>
          <a:off x="5759132" y="1247184"/>
          <a:ext cx="5962650" cy="4156710"/>
        </p:xfrm>
        <a:graphic>
          <a:graphicData uri="http://schemas.openxmlformats.org/drawingml/2006/table">
            <a:tbl>
              <a:tblPr/>
              <a:tblGrid>
                <a:gridCol w="802640">
                  <a:extLst>
                    <a:ext uri="{9D8B030D-6E8A-4147-A177-3AD203B41FA5}">
                      <a16:colId xmlns:a16="http://schemas.microsoft.com/office/drawing/2014/main" val="20000"/>
                    </a:ext>
                  </a:extLst>
                </a:gridCol>
                <a:gridCol w="912495">
                  <a:extLst>
                    <a:ext uri="{9D8B030D-6E8A-4147-A177-3AD203B41FA5}">
                      <a16:colId xmlns:a16="http://schemas.microsoft.com/office/drawing/2014/main" val="20001"/>
                    </a:ext>
                  </a:extLst>
                </a:gridCol>
                <a:gridCol w="2405380">
                  <a:extLst>
                    <a:ext uri="{9D8B030D-6E8A-4147-A177-3AD203B41FA5}">
                      <a16:colId xmlns:a16="http://schemas.microsoft.com/office/drawing/2014/main" val="20002"/>
                    </a:ext>
                  </a:extLst>
                </a:gridCol>
                <a:gridCol w="1842135">
                  <a:extLst>
                    <a:ext uri="{9D8B030D-6E8A-4147-A177-3AD203B41FA5}">
                      <a16:colId xmlns:a16="http://schemas.microsoft.com/office/drawing/2014/main" val="20003"/>
                    </a:ext>
                  </a:extLst>
                </a:gridCol>
              </a:tblGrid>
              <a:tr h="288925">
                <a:tc>
                  <a:txBody>
                    <a:bodyPr/>
                    <a:lstStyle/>
                    <a:p>
                      <a:pPr indent="0">
                        <a:buNone/>
                      </a:pPr>
                      <a:r>
                        <a:rPr lang="en-US" sz="1000" b="0">
                          <a:solidFill>
                            <a:schemeClr val="bg1"/>
                          </a:solidFill>
                          <a:latin typeface="微软雅黑" panose="020B0503020204020204" pitchFamily="34" charset="-122"/>
                          <a:ea typeface="微软雅黑" panose="020B0503020204020204" pitchFamily="34" charset="-122"/>
                          <a:cs typeface="Calibri" panose="020F0502020204030204" charset="0"/>
                        </a:rPr>
                        <a:t>文献</a:t>
                      </a:r>
                      <a:endParaRPr lang="en-US" altLang="en-US" sz="1000" b="0">
                        <a:solidFill>
                          <a:schemeClr val="bg1"/>
                        </a:solidFill>
                        <a:latin typeface="微软雅黑" panose="020B0503020204020204" pitchFamily="34" charset="-122"/>
                        <a:ea typeface="微软雅黑" panose="020B0503020204020204" pitchFamily="34" charset="-122"/>
                        <a:cs typeface="Calibri" panose="020F0502020204030204" charset="0"/>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253F93"/>
                    </a:solidFill>
                  </a:tcPr>
                </a:tc>
                <a:tc>
                  <a:txBody>
                    <a:bodyPr/>
                    <a:lstStyle/>
                    <a:p>
                      <a:pPr indent="0">
                        <a:buNone/>
                      </a:pPr>
                      <a:r>
                        <a:rPr lang="en-US" sz="1000" b="0">
                          <a:solidFill>
                            <a:schemeClr val="bg1"/>
                          </a:solidFill>
                          <a:latin typeface="微软雅黑" panose="020B0503020204020204" pitchFamily="34" charset="-122"/>
                          <a:ea typeface="微软雅黑" panose="020B0503020204020204" pitchFamily="34" charset="-122"/>
                          <a:cs typeface="Calibri" panose="020F0502020204030204" charset="0"/>
                        </a:rPr>
                        <a:t>应用模型</a:t>
                      </a:r>
                      <a:endParaRPr lang="en-US" altLang="en-US" sz="1000" b="0">
                        <a:solidFill>
                          <a:schemeClr val="bg1"/>
                        </a:solidFill>
                        <a:latin typeface="微软雅黑" panose="020B0503020204020204" pitchFamily="34" charset="-122"/>
                        <a:ea typeface="微软雅黑" panose="020B0503020204020204" pitchFamily="34" charset="-122"/>
                        <a:cs typeface="Calibri" panose="020F0502020204030204" charset="0"/>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253F93"/>
                    </a:solidFill>
                  </a:tcPr>
                </a:tc>
                <a:tc>
                  <a:txBody>
                    <a:bodyPr/>
                    <a:lstStyle/>
                    <a:p>
                      <a:pPr indent="0">
                        <a:buNone/>
                      </a:pPr>
                      <a:r>
                        <a:rPr lang="en-US" sz="1000" b="0">
                          <a:solidFill>
                            <a:schemeClr val="bg1"/>
                          </a:solidFill>
                          <a:latin typeface="微软雅黑" panose="020B0503020204020204" pitchFamily="34" charset="-122"/>
                          <a:ea typeface="微软雅黑" panose="020B0503020204020204" pitchFamily="34" charset="-122"/>
                          <a:cs typeface="Calibri" panose="020F0502020204030204" charset="0"/>
                        </a:rPr>
                        <a:t>改进方法</a:t>
                      </a:r>
                      <a:endParaRPr lang="en-US" altLang="en-US" sz="1000" b="0">
                        <a:solidFill>
                          <a:schemeClr val="bg1"/>
                        </a:solidFill>
                        <a:latin typeface="微软雅黑" panose="020B0503020204020204" pitchFamily="34" charset="-122"/>
                        <a:ea typeface="微软雅黑" panose="020B0503020204020204" pitchFamily="34" charset="-122"/>
                        <a:cs typeface="Calibri" panose="020F0502020204030204" charset="0"/>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253F93"/>
                    </a:solidFill>
                  </a:tcPr>
                </a:tc>
                <a:tc>
                  <a:txBody>
                    <a:bodyPr/>
                    <a:lstStyle/>
                    <a:p>
                      <a:pPr indent="0">
                        <a:buNone/>
                      </a:pPr>
                      <a:r>
                        <a:rPr lang="en-US" sz="1000" b="0">
                          <a:solidFill>
                            <a:schemeClr val="bg1"/>
                          </a:solidFill>
                          <a:latin typeface="微软雅黑" panose="020B0503020204020204" pitchFamily="34" charset="-122"/>
                          <a:ea typeface="微软雅黑" panose="020B0503020204020204" pitchFamily="34" charset="-122"/>
                          <a:cs typeface="Calibri" panose="020F0502020204030204" charset="0"/>
                        </a:rPr>
                        <a:t>解决问题</a:t>
                      </a:r>
                      <a:endParaRPr lang="en-US" altLang="en-US" sz="1000" b="0">
                        <a:solidFill>
                          <a:schemeClr val="bg1"/>
                        </a:solidFill>
                        <a:latin typeface="微软雅黑" panose="020B0503020204020204" pitchFamily="34" charset="-122"/>
                        <a:ea typeface="微软雅黑" panose="020B0503020204020204" pitchFamily="34" charset="-122"/>
                        <a:cs typeface="Calibri" panose="020F0502020204030204" charset="0"/>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253F93"/>
                    </a:solidFill>
                  </a:tcPr>
                </a:tc>
                <a:extLst>
                  <a:ext uri="{0D108BD9-81ED-4DB2-BD59-A6C34878D82A}">
                    <a16:rowId xmlns:a16="http://schemas.microsoft.com/office/drawing/2014/main" val="10000"/>
                  </a:ext>
                </a:extLst>
              </a:tr>
              <a:tr h="469900">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Naik,G,R等</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dirty="0">
                          <a:latin typeface="微软雅黑" panose="020B0503020204020204" pitchFamily="34" charset="-122"/>
                          <a:ea typeface="微软雅黑" panose="020B0503020204020204" pitchFamily="34" charset="-122"/>
                          <a:cs typeface="宋体" panose="02010600030101010101" pitchFamily="2" charset="-122"/>
                        </a:rPr>
                        <a:t>LDA</a:t>
                      </a:r>
                      <a:endParaRPr lang="en-US" altLang="en-US" sz="1000" b="0" dirty="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dirty="0" err="1">
                          <a:latin typeface="微软雅黑" panose="020B0503020204020204" pitchFamily="34" charset="-122"/>
                          <a:ea typeface="微软雅黑" panose="020B0503020204020204" pitchFamily="34" charset="-122"/>
                          <a:cs typeface="微软雅黑" panose="020B0503020204020204" pitchFamily="34" charset="-122"/>
                        </a:rPr>
                        <a:t>PCA处理数据后用ICA定义权重矩阵</a:t>
                      </a:r>
                      <a:endParaRPr lang="en-US" altLang="en-US" sz="1000" b="0" dirty="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训练过度和训练不足</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extLst>
                  <a:ext uri="{0D108BD9-81ED-4DB2-BD59-A6C34878D82A}">
                    <a16:rowId xmlns:a16="http://schemas.microsoft.com/office/drawing/2014/main" val="10001"/>
                  </a:ext>
                </a:extLst>
              </a:tr>
              <a:tr h="470535">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Narayan等</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KNN</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利用DWT去噪和TFD特征提取</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KNN的合适特征选择</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extLst>
                  <a:ext uri="{0D108BD9-81ED-4DB2-BD59-A6C34878D82A}">
                    <a16:rowId xmlns:a16="http://schemas.microsoft.com/office/drawing/2014/main" val="10002"/>
                  </a:ext>
                </a:extLst>
              </a:tr>
              <a:tr h="469265">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Tepe等</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Cubic SVM</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非实时分类选取RMS和IEMG；实时分类选取MAV</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dirty="0" err="1">
                          <a:latin typeface="微软雅黑" panose="020B0503020204020204" pitchFamily="34" charset="-122"/>
                          <a:ea typeface="微软雅黑" panose="020B0503020204020204" pitchFamily="34" charset="-122"/>
                          <a:cs typeface="微软雅黑" panose="020B0503020204020204" pitchFamily="34" charset="-122"/>
                        </a:rPr>
                        <a:t>sEMG信号的实时性和非实时性</a:t>
                      </a:r>
                      <a:endParaRPr lang="en-US" altLang="en-US" sz="1000" b="0" dirty="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extLst>
                  <a:ext uri="{0D108BD9-81ED-4DB2-BD59-A6C34878D82A}">
                    <a16:rowId xmlns:a16="http://schemas.microsoft.com/office/drawing/2014/main" val="10003"/>
                  </a:ext>
                </a:extLst>
              </a:tr>
              <a:tr h="289560">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Chen等</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CNN</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设计一款紧凑的CNN模型EMGNet</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dirty="0" err="1">
                          <a:latin typeface="微软雅黑" panose="020B0503020204020204" pitchFamily="34" charset="-122"/>
                          <a:ea typeface="微软雅黑" panose="020B0503020204020204" pitchFamily="34" charset="-122"/>
                          <a:cs typeface="宋体" panose="02010600030101010101" pitchFamily="2" charset="-122"/>
                        </a:rPr>
                        <a:t>模型中含有大量参数</a:t>
                      </a:r>
                      <a:endParaRPr lang="en-US" altLang="en-US" sz="1000" b="0" dirty="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extLst>
                  <a:ext uri="{0D108BD9-81ED-4DB2-BD59-A6C34878D82A}">
                    <a16:rowId xmlns:a16="http://schemas.microsoft.com/office/drawing/2014/main" val="10004"/>
                  </a:ext>
                </a:extLst>
              </a:tr>
              <a:tr h="469900">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Zhang等</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RNN</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训练后模型输出前一个采样时间步长的表面肌电信号的瞬时预测</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分类器过于依赖sEMG特征提取</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extLst>
                  <a:ext uri="{0D108BD9-81ED-4DB2-BD59-A6C34878D82A}">
                    <a16:rowId xmlns:a16="http://schemas.microsoft.com/office/drawing/2014/main" val="10005"/>
                  </a:ext>
                </a:extLst>
              </a:tr>
              <a:tr h="469265">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Zangieri等</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TCN+GAP8</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dirty="0">
                          <a:latin typeface="微软雅黑" panose="020B0503020204020204" pitchFamily="34" charset="-122"/>
                          <a:ea typeface="微软雅黑" panose="020B0503020204020204" pitchFamily="34" charset="-122"/>
                          <a:cs typeface="微软雅黑" panose="020B0503020204020204" pitchFamily="34" charset="-122"/>
                        </a:rPr>
                        <a:t>TEMPONet算法，设计基于GAP8高效节能嵌入式平台</a:t>
                      </a:r>
                      <a:endParaRPr lang="en-US" altLang="en-US" sz="1000" b="0" dirty="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dirty="0" err="1">
                          <a:latin typeface="微软雅黑" panose="020B0503020204020204" pitchFamily="34" charset="-122"/>
                          <a:ea typeface="微软雅黑" panose="020B0503020204020204" pitchFamily="34" charset="-122"/>
                          <a:cs typeface="宋体" panose="02010600030101010101" pitchFamily="2" charset="-122"/>
                        </a:rPr>
                        <a:t>表面肌电的长期可靠性问题和嵌入式识别精度下降</a:t>
                      </a:r>
                      <a:endParaRPr lang="en-US" altLang="en-US" sz="1000" b="0" dirty="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E8E8EE"/>
                    </a:solidFill>
                  </a:tcPr>
                </a:tc>
                <a:extLst>
                  <a:ext uri="{0D108BD9-81ED-4DB2-BD59-A6C34878D82A}">
                    <a16:rowId xmlns:a16="http://schemas.microsoft.com/office/drawing/2014/main" val="10006"/>
                  </a:ext>
                </a:extLst>
              </a:tr>
              <a:tr h="470535">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Chen等</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SVM+CNN</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CNN负责特征提取，SVM提高泛化能力</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识别精度不高</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905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CDCEDC"/>
                    </a:solidFill>
                  </a:tcPr>
                </a:tc>
                <a:extLst>
                  <a:ext uri="{0D108BD9-81ED-4DB2-BD59-A6C34878D82A}">
                    <a16:rowId xmlns:a16="http://schemas.microsoft.com/office/drawing/2014/main" val="10007"/>
                  </a:ext>
                </a:extLst>
              </a:tr>
              <a:tr h="288925">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Yu等</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CNN+RNN</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将注意力机制加入CNN-RNN混合网络</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8EE"/>
                    </a:solidFill>
                  </a:tcPr>
                </a:tc>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sEMG信号缺少时空特征</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2700" cap="flat" cmpd="sng">
                      <a:solidFill>
                        <a:srgbClr val="FFFFFF"/>
                      </a:solidFill>
                      <a:prstDash val="solid"/>
                      <a:headEnd type="none" w="med" len="med"/>
                      <a:tailEnd type="none" w="med" len="med"/>
                    </a:lnB>
                    <a:lnTlToBr>
                      <a:noFill/>
                    </a:lnTlToBr>
                    <a:lnBlToTr>
                      <a:noFill/>
                    </a:lnBlToTr>
                    <a:solidFill>
                      <a:srgbClr val="E8E8EE"/>
                    </a:solidFill>
                  </a:tcPr>
                </a:tc>
                <a:extLst>
                  <a:ext uri="{0D108BD9-81ED-4DB2-BD59-A6C34878D82A}">
                    <a16:rowId xmlns:a16="http://schemas.microsoft.com/office/drawing/2014/main" val="10008"/>
                  </a:ext>
                </a:extLst>
              </a:tr>
              <a:tr h="469900">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Bahador等</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dirty="0" err="1">
                          <a:latin typeface="微软雅黑" panose="020B0503020204020204" pitchFamily="34" charset="-122"/>
                          <a:ea typeface="微软雅黑" panose="020B0503020204020204" pitchFamily="34" charset="-122"/>
                          <a:cs typeface="微软雅黑" panose="020B0503020204020204" pitchFamily="34" charset="-122"/>
                        </a:rPr>
                        <a:t>传感器+CNN</a:t>
                      </a:r>
                      <a:endParaRPr lang="en-US" altLang="en-US" sz="1000" b="0" dirty="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减少隐层个数，仅有2个</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tc>
                  <a:txBody>
                    <a:bodyPr/>
                    <a:lstStyle/>
                    <a:p>
                      <a:pPr indent="0">
                        <a:buNone/>
                      </a:pPr>
                      <a:r>
                        <a:rPr lang="en-US" sz="1000" b="0" dirty="0" err="1">
                          <a:latin typeface="微软雅黑" panose="020B0503020204020204" pitchFamily="34" charset="-122"/>
                          <a:ea typeface="微软雅黑" panose="020B0503020204020204" pitchFamily="34" charset="-122"/>
                          <a:cs typeface="宋体" panose="02010600030101010101" pitchFamily="2" charset="-122"/>
                        </a:rPr>
                        <a:t>混合网络结构复杂，计算量大，耗能多</a:t>
                      </a:r>
                      <a:endParaRPr lang="en-US" altLang="en-US" sz="1000" b="0" dirty="0">
                        <a:latin typeface="微软雅黑" panose="020B0503020204020204" pitchFamily="34" charset="-122"/>
                        <a:ea typeface="微软雅黑" panose="020B0503020204020204" pitchFamily="34" charset="-122"/>
                        <a:cs typeface="宋体" panose="02010600030101010101" pitchFamily="2" charset="-122"/>
                      </a:endParaRPr>
                    </a:p>
                  </a:txBody>
                  <a:tcPr marL="91439" marR="91439" marT="45719" marB="45719">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FFFFF"/>
                      </a:solidFill>
                      <a:prstDash val="solid"/>
                      <a:headEnd type="none" w="med" len="med"/>
                      <a:tailEnd type="none" w="med" len="med"/>
                    </a:lnT>
                    <a:lnB w="19050" cap="flat" cmpd="sng">
                      <a:solidFill>
                        <a:srgbClr val="FFFFFF"/>
                      </a:solidFill>
                      <a:prstDash val="solid"/>
                      <a:headEnd type="none" w="med" len="med"/>
                      <a:tailEnd type="none" w="med" len="med"/>
                    </a:lnB>
                    <a:lnTlToBr>
                      <a:noFill/>
                    </a:lnTlToBr>
                    <a:lnBlToTr>
                      <a:noFill/>
                    </a:lnBlToTr>
                    <a:solidFill>
                      <a:srgbClr val="CDCEDC"/>
                    </a:solidFill>
                  </a:tcPr>
                </a:tc>
                <a:extLst>
                  <a:ext uri="{0D108BD9-81ED-4DB2-BD59-A6C34878D82A}">
                    <a16:rowId xmlns:a16="http://schemas.microsoft.com/office/drawing/2014/main" val="10009"/>
                  </a:ext>
                </a:extLst>
              </a:tr>
            </a:tbl>
          </a:graphicData>
        </a:graphic>
      </p:graphicFrame>
      <p:sp>
        <p:nvSpPr>
          <p:cNvPr id="2" name="文本框 1">
            <a:extLst>
              <a:ext uri="{FF2B5EF4-FFF2-40B4-BE49-F238E27FC236}">
                <a16:creationId xmlns:a16="http://schemas.microsoft.com/office/drawing/2014/main" id="{FCFE95BB-6BDC-413E-51BA-170352208007}"/>
              </a:ext>
            </a:extLst>
          </p:cNvPr>
          <p:cNvSpPr txBox="1"/>
          <p:nvPr/>
        </p:nvSpPr>
        <p:spPr>
          <a:xfrm>
            <a:off x="456565" y="5659751"/>
            <a:ext cx="11596287" cy="769441"/>
          </a:xfrm>
          <a:prstGeom prst="rect">
            <a:avLst/>
          </a:prstGeom>
          <a:noFill/>
        </p:spPr>
        <p:txBody>
          <a:bodyPr wrap="square">
            <a:spAutoFit/>
          </a:bodyPr>
          <a:lstStyle/>
          <a:p>
            <a:r>
              <a:rPr lang="en-US" altLang="zh-CN" sz="1100" dirty="0"/>
              <a:t>[1] </a:t>
            </a:r>
            <a:r>
              <a:rPr lang="zh-CN" altLang="en-US" sz="1100" dirty="0"/>
              <a:t>李振江</a:t>
            </a:r>
            <a:r>
              <a:rPr lang="en-US" altLang="zh-CN" sz="1100" dirty="0"/>
              <a:t>,</a:t>
            </a:r>
            <a:r>
              <a:rPr lang="zh-CN" altLang="en-US" sz="1100" dirty="0"/>
              <a:t>魏德健</a:t>
            </a:r>
            <a:r>
              <a:rPr lang="en-US" altLang="zh-CN" sz="1100" dirty="0"/>
              <a:t>,</a:t>
            </a:r>
            <a:r>
              <a:rPr lang="zh-CN" altLang="en-US" sz="1100" dirty="0"/>
              <a:t>冯妍妍等</a:t>
            </a:r>
            <a:r>
              <a:rPr lang="en-US" altLang="zh-CN" sz="1100" dirty="0"/>
              <a:t>.</a:t>
            </a:r>
            <a:r>
              <a:rPr lang="zh-CN" altLang="en-US" sz="1100" dirty="0"/>
              <a:t>表面肌电手部动作识别的研究进展</a:t>
            </a:r>
            <a:r>
              <a:rPr lang="en-US" altLang="zh-CN" sz="1100" dirty="0"/>
              <a:t>[J/OL].</a:t>
            </a:r>
            <a:r>
              <a:rPr lang="zh-CN" altLang="en-US" sz="1100" dirty="0"/>
              <a:t>计算机工程与应用</a:t>
            </a:r>
            <a:r>
              <a:rPr lang="en-US" altLang="zh-CN" sz="1100" dirty="0"/>
              <a:t>:1-18[2023-10-23].http://kns.cnki.net/</a:t>
            </a:r>
            <a:r>
              <a:rPr lang="en-US" altLang="zh-CN" sz="1100" dirty="0" err="1"/>
              <a:t>kcms</a:t>
            </a:r>
            <a:r>
              <a:rPr lang="en-US" altLang="zh-CN" sz="1100" dirty="0"/>
              <a:t>/detail/11.2127.TP.20230811.1647.016.html.</a:t>
            </a:r>
          </a:p>
          <a:p>
            <a:r>
              <a:rPr lang="en-US" altLang="zh-CN" sz="1100" dirty="0"/>
              <a:t>[2] </a:t>
            </a:r>
            <a:r>
              <a:rPr lang="zh-CN" altLang="en-US" sz="1100" dirty="0"/>
              <a:t>肖凯</a:t>
            </a:r>
            <a:r>
              <a:rPr lang="en-US" altLang="zh-CN" sz="1100" dirty="0"/>
              <a:t>,</a:t>
            </a:r>
            <a:r>
              <a:rPr lang="zh-CN" altLang="en-US" sz="1100" dirty="0"/>
              <a:t>邹任玲</a:t>
            </a:r>
            <a:r>
              <a:rPr lang="en-US" altLang="zh-CN" sz="1100" dirty="0"/>
              <a:t>.</a:t>
            </a:r>
            <a:r>
              <a:rPr lang="zh-CN" altLang="en-US" sz="1100" dirty="0"/>
              <a:t>基于表面肌电信号的人体动作识别算法研究进展</a:t>
            </a:r>
            <a:r>
              <a:rPr lang="en-US" altLang="zh-CN" sz="1100" dirty="0"/>
              <a:t>[J].</a:t>
            </a:r>
            <a:r>
              <a:rPr lang="zh-CN" altLang="en-US" sz="1100" dirty="0"/>
              <a:t>生物信息学</a:t>
            </a:r>
            <a:r>
              <a:rPr lang="en-US" altLang="zh-CN" sz="1100" dirty="0"/>
              <a:t>,2018,16(02):76-82.</a:t>
            </a:r>
          </a:p>
          <a:p>
            <a:r>
              <a:rPr lang="en-US" altLang="zh-CN" sz="1100" dirty="0"/>
              <a:t>[3] </a:t>
            </a:r>
            <a:r>
              <a:rPr lang="zh-CN" altLang="en-US" sz="1100" dirty="0"/>
              <a:t>王远</a:t>
            </a:r>
            <a:r>
              <a:rPr lang="en-US" altLang="zh-CN" sz="1100" dirty="0"/>
              <a:t>, </a:t>
            </a:r>
            <a:r>
              <a:rPr lang="zh-CN" altLang="en-US" sz="1100" dirty="0"/>
              <a:t>袁思敏</a:t>
            </a:r>
            <a:r>
              <a:rPr lang="en-US" altLang="zh-CN" sz="1100" dirty="0"/>
              <a:t>, </a:t>
            </a:r>
            <a:r>
              <a:rPr lang="zh-CN" altLang="en-US" sz="1100" dirty="0"/>
              <a:t>黄品高</a:t>
            </a:r>
            <a:r>
              <a:rPr lang="en-US" altLang="zh-CN" sz="1100" dirty="0"/>
              <a:t>, </a:t>
            </a:r>
            <a:r>
              <a:rPr lang="zh-CN" altLang="en-US" sz="1100" dirty="0"/>
              <a:t>等</a:t>
            </a:r>
            <a:r>
              <a:rPr lang="en-US" altLang="zh-CN" sz="1100" dirty="0"/>
              <a:t>. </a:t>
            </a:r>
            <a:r>
              <a:rPr lang="zh-CN" altLang="en-US" sz="1100" dirty="0"/>
              <a:t>基于表面肌电和组织阻抗信息融合的手势识别研究 </a:t>
            </a:r>
            <a:r>
              <a:rPr lang="en-US" altLang="zh-CN" sz="1100" dirty="0"/>
              <a:t>[J]. </a:t>
            </a:r>
            <a:r>
              <a:rPr lang="zh-CN" altLang="en-US" sz="1100" dirty="0"/>
              <a:t>集成技术</a:t>
            </a:r>
            <a:r>
              <a:rPr lang="en-US" altLang="zh-CN" sz="1100" dirty="0"/>
              <a:t>, 2020, 9(3): 26-35. Wang Y, Yuan SM, Huang PG, et al. The study of hand gesture recognition based on the fusion of surface electromyography and tissue impedance [J]. Journal of Integration Technology, 2020, 9(3): 26-35.</a:t>
            </a:r>
          </a:p>
        </p:txBody>
      </p:sp>
      <p:sp>
        <p:nvSpPr>
          <p:cNvPr id="7" name="灯片编号占位符 35">
            <a:extLst>
              <a:ext uri="{FF2B5EF4-FFF2-40B4-BE49-F238E27FC236}">
                <a16:creationId xmlns:a16="http://schemas.microsoft.com/office/drawing/2014/main" id="{3C02E53C-335B-FAB8-82B5-3F8A55005C4B}"/>
              </a:ext>
            </a:extLst>
          </p:cNvPr>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4</a:t>
            </a:fld>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灯片编号占位符 35"/>
          <p:cNvSpPr>
            <a:spLocks noGrp="1"/>
          </p:cNvSpPr>
          <p:nvPr>
            <p:ph type="sldNum" sz="quarter" idx="12"/>
          </p:nvPr>
        </p:nvSpPr>
        <p:spPr>
          <a:xfrm>
            <a:off x="925068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1A33B1-02CE-4F6D-B5C9-81F8E03283DE}"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5</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142" name="标题 3"/>
          <p:cNvSpPr txBox="1"/>
          <p:nvPr/>
        </p:nvSpPr>
        <p:spPr>
          <a:xfrm>
            <a:off x="456565" y="96520"/>
            <a:ext cx="10605135" cy="711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a:lstStyle>
          <a:p>
            <a:r>
              <a:rPr lang="zh-CN" altLang="en-US" sz="3200" dirty="0">
                <a:solidFill>
                  <a:srgbClr val="0070C0"/>
                </a:solidFill>
                <a:latin typeface="微软雅黑" panose="020B0503020204020204" pitchFamily="34" charset="-122"/>
                <a:ea typeface="微软雅黑" panose="020B0503020204020204" pitchFamily="34" charset="-122"/>
                <a:sym typeface="+mn-ea"/>
              </a:rPr>
              <a:t>国外文献综述</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42"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3" name="灯片编号占位符 35"/>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5</a:t>
            </a:fld>
            <a:endParaRPr lang="zh-CN" altLang="en-US" dirty="0"/>
          </a:p>
        </p:txBody>
      </p:sp>
      <p:sp>
        <p:nvSpPr>
          <p:cNvPr id="45"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 name="矩形 46"/>
          <p:cNvSpPr/>
          <p:nvPr/>
        </p:nvSpPr>
        <p:spPr>
          <a:xfrm>
            <a:off x="456565" y="912495"/>
            <a:ext cx="4035425" cy="368300"/>
          </a:xfrm>
          <a:prstGeom prst="rect">
            <a:avLst/>
          </a:prstGeom>
          <a:solidFill>
            <a:srgbClr val="DFE3F1"/>
          </a:solidFill>
          <a:ln w="25400" cap="flat" cmpd="sng" algn="ctr">
            <a:noFill/>
            <a:prstDash val="solid"/>
          </a:ln>
          <a:effectLst/>
        </p:spPr>
        <p:txBody>
          <a:bodyPr wrap="square" lIns="91445" tIns="45721" rIns="91445" bIns="45721" rtlCol="0" anchor="ctr">
            <a:noAutofit/>
          </a:bodyPr>
          <a:lstStyle/>
          <a:p>
            <a:pPr lvl="0" algn="ctr">
              <a:spcBef>
                <a:spcPts val="0"/>
              </a:spcBef>
              <a:spcAft>
                <a:spcPts val="0"/>
              </a:spcAft>
              <a:buClrTx/>
              <a:buSzTx/>
              <a:buFontTx/>
              <a:defRPr/>
            </a:pPr>
            <a:r>
              <a:rPr lang="zh-CN" altLang="en-US" sz="1865" b="1" kern="0" noProof="0" dirty="0">
                <a:ln>
                  <a:noFill/>
                </a:ln>
                <a:solidFill>
                  <a:srgbClr val="324274"/>
                </a:solidFill>
                <a:effectLst/>
                <a:uLnTx/>
                <a:uFillTx/>
                <a:latin typeface="微软雅黑" panose="020B0503020204020204" pitchFamily="34" charset="-122"/>
                <a:ea typeface="微软雅黑" panose="020B0503020204020204" pitchFamily="34" charset="-122"/>
                <a:cs typeface="汉仪正圆-45W" panose="00020600040101010101" charset="-122"/>
                <a:sym typeface="+mn-ea"/>
              </a:rPr>
              <a:t>前沿研究方向</a:t>
            </a:r>
          </a:p>
        </p:txBody>
      </p:sp>
      <p:sp>
        <p:nvSpPr>
          <p:cNvPr id="59" name="1"/>
          <p:cNvSpPr txBox="1"/>
          <p:nvPr/>
        </p:nvSpPr>
        <p:spPr>
          <a:xfrm>
            <a:off x="1419542" y="1660701"/>
            <a:ext cx="4200525" cy="1506998"/>
          </a:xfrm>
          <a:prstGeom prst="rect">
            <a:avLst/>
          </a:prstGeom>
        </p:spPr>
        <p:txBody>
          <a:bodyPr spcFirstLastPara="1" vert="horz" wrap="square" lIns="91425" tIns="182875" rIns="91425"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50000"/>
              </a:lnSpc>
              <a:spcBef>
                <a:spcPts val="0"/>
              </a:spcBef>
              <a:spcAft>
                <a:spcPts val="1600"/>
              </a:spcAft>
              <a:buClrTx/>
              <a:buSzTx/>
              <a:buNone/>
            </a:pP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多模态，</a:t>
            </a:r>
            <a:r>
              <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EMG</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与VMG（肌音图，表征肌肉振动频率）</a:t>
            </a:r>
            <a:r>
              <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/EEG/EOG</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（眼电图）/ 运动学（</a:t>
            </a:r>
            <a:r>
              <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IMU</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数据等）相结合</a:t>
            </a:r>
          </a:p>
        </p:txBody>
      </p:sp>
      <p:sp>
        <p:nvSpPr>
          <p:cNvPr id="61" name="2"/>
          <p:cNvSpPr/>
          <p:nvPr/>
        </p:nvSpPr>
        <p:spPr>
          <a:xfrm>
            <a:off x="967139" y="1945643"/>
            <a:ext cx="275439" cy="275439"/>
          </a:xfrm>
          <a:prstGeom prst="rect">
            <a:avLst/>
          </a:prstGeom>
          <a:solidFill>
            <a:schemeClr val="accent3">
              <a:lumMod val="50000"/>
            </a:schemeClr>
          </a:solidFill>
          <a:ln>
            <a:noFill/>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dirty="0">
              <a:solidFill>
                <a:srgbClr val="266196"/>
              </a:solidFill>
              <a:latin typeface="宋体" panose="02010600030101010101" pitchFamily="2" charset="-122"/>
              <a:ea typeface="宋体" panose="02010600030101010101" pitchFamily="2" charset="-122"/>
            </a:endParaRPr>
          </a:p>
        </p:txBody>
      </p:sp>
      <p:sp>
        <p:nvSpPr>
          <p:cNvPr id="63" name="1"/>
          <p:cNvSpPr txBox="1"/>
          <p:nvPr/>
        </p:nvSpPr>
        <p:spPr>
          <a:xfrm>
            <a:off x="1442085" y="3180429"/>
            <a:ext cx="10028555" cy="1506999"/>
          </a:xfrm>
          <a:prstGeom prst="rect">
            <a:avLst/>
          </a:prstGeom>
        </p:spPr>
        <p:txBody>
          <a:bodyPr spcFirstLastPara="1" vert="horz" wrap="square" lIns="91425" tIns="182875" rIns="91425"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600"/>
              </a:spcAft>
              <a:buNone/>
            </a:pP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Inter-Subject/Session</a:t>
            </a:r>
            <a:r>
              <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 problem</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，即不同个体间的变异性</a:t>
            </a:r>
            <a:r>
              <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不同运动时期肌电信号的串扰问题。研究表明深度迁移学习可转移稳定和通用的特征，并对目标数据进行微调；进行肌电信号分解可提高分类效果</a:t>
            </a:r>
          </a:p>
        </p:txBody>
      </p:sp>
      <p:sp>
        <p:nvSpPr>
          <p:cNvPr id="64" name="2"/>
          <p:cNvSpPr/>
          <p:nvPr/>
        </p:nvSpPr>
        <p:spPr>
          <a:xfrm>
            <a:off x="967141" y="3487971"/>
            <a:ext cx="275439" cy="274955"/>
          </a:xfrm>
          <a:prstGeom prst="rect">
            <a:avLst/>
          </a:prstGeom>
          <a:solidFill>
            <a:schemeClr val="accent3">
              <a:lumMod val="75000"/>
            </a:schemeClr>
          </a:solidFill>
          <a:ln>
            <a:noFill/>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solidFill>
                <a:srgbClr val="266196"/>
              </a:solidFill>
              <a:latin typeface="宋体" panose="02010600030101010101" pitchFamily="2" charset="-122"/>
              <a:ea typeface="宋体" panose="02010600030101010101" pitchFamily="2" charset="-122"/>
            </a:endParaRPr>
          </a:p>
        </p:txBody>
      </p:sp>
      <p:sp>
        <p:nvSpPr>
          <p:cNvPr id="69" name="2"/>
          <p:cNvSpPr/>
          <p:nvPr/>
        </p:nvSpPr>
        <p:spPr>
          <a:xfrm>
            <a:off x="967139" y="5030247"/>
            <a:ext cx="275439" cy="274955"/>
          </a:xfrm>
          <a:prstGeom prst="rect">
            <a:avLst/>
          </a:prstGeom>
          <a:solidFill>
            <a:schemeClr val="accent3">
              <a:lumMod val="60000"/>
              <a:lumOff val="40000"/>
            </a:schemeClr>
          </a:solidFill>
          <a:ln>
            <a:noFill/>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dirty="0">
              <a:solidFill>
                <a:srgbClr val="266196"/>
              </a:solidFill>
              <a:latin typeface="宋体" panose="02010600030101010101" pitchFamily="2" charset="-122"/>
              <a:ea typeface="宋体" panose="02010600030101010101" pitchFamily="2" charset="-122"/>
            </a:endParaRPr>
          </a:p>
        </p:txBody>
      </p:sp>
      <p:sp>
        <p:nvSpPr>
          <p:cNvPr id="70" name="1"/>
          <p:cNvSpPr txBox="1"/>
          <p:nvPr/>
        </p:nvSpPr>
        <p:spPr>
          <a:xfrm>
            <a:off x="1441450" y="4752609"/>
            <a:ext cx="10029190" cy="1137288"/>
          </a:xfrm>
          <a:prstGeom prst="rect">
            <a:avLst/>
          </a:prstGeom>
        </p:spPr>
        <p:txBody>
          <a:bodyPr spcFirstLastPara="1" vert="horz" wrap="square" lIns="91425" tIns="182875" rIns="91425"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600"/>
              </a:spcAft>
              <a:buNone/>
            </a:pPr>
            <a:r>
              <a:rPr lang="zh-CN" altLang="en-US" sz="1800" b="1" dirty="0">
                <a:latin typeface="微软雅黑" panose="020B0503020204020204" pitchFamily="34" charset="-122"/>
                <a:ea typeface="微软雅黑" panose="020B0503020204020204" pitchFamily="34" charset="-122"/>
                <a:sym typeface="+mn-ea"/>
              </a:rPr>
              <a:t>非理想条件下的鲁棒性，如被试佩戴的电极发生</a:t>
            </a:r>
            <a:r>
              <a:rPr lang="en-US" altLang="zh-CN" sz="1800" b="1" dirty="0">
                <a:latin typeface="微软雅黑" panose="020B0503020204020204" pitchFamily="34" charset="-122"/>
                <a:ea typeface="微软雅黑" panose="020B0503020204020204" pitchFamily="34" charset="-122"/>
                <a:sym typeface="+mn-ea"/>
              </a:rPr>
              <a:t>1cm</a:t>
            </a:r>
            <a:r>
              <a:rPr lang="zh-CN" altLang="en-US" sz="1800" b="1" dirty="0">
                <a:latin typeface="微软雅黑" panose="020B0503020204020204" pitchFamily="34" charset="-122"/>
                <a:ea typeface="微软雅黑" panose="020B0503020204020204" pitchFamily="34" charset="-122"/>
                <a:sym typeface="+mn-ea"/>
              </a:rPr>
              <a:t>偏移也会导致性能急剧下降，肌肉疲劳也会降低数据的稳定性，目前利用深度学习技术关注此方向研究较少</a:t>
            </a:r>
          </a:p>
        </p:txBody>
      </p:sp>
      <p:pic>
        <p:nvPicPr>
          <p:cNvPr id="3" name="图片 2"/>
          <p:cNvPicPr>
            <a:picLocks noChangeAspect="1"/>
          </p:cNvPicPr>
          <p:nvPr>
            <p:custDataLst>
              <p:tags r:id="rId2"/>
            </p:custDataLst>
          </p:nvPr>
        </p:nvPicPr>
        <p:blipFill>
          <a:blip r:embed="rId5"/>
          <a:stretch>
            <a:fillRect/>
          </a:stretch>
        </p:blipFill>
        <p:spPr>
          <a:xfrm>
            <a:off x="6102424" y="1096645"/>
            <a:ext cx="5392420" cy="2150110"/>
          </a:xfrm>
          <a:prstGeom prst="rect">
            <a:avLst/>
          </a:prstGeom>
        </p:spPr>
      </p:pic>
      <p:sp>
        <p:nvSpPr>
          <p:cNvPr id="4" name="文本框 3"/>
          <p:cNvSpPr txBox="1"/>
          <p:nvPr/>
        </p:nvSpPr>
        <p:spPr>
          <a:xfrm>
            <a:off x="9798050" y="2987040"/>
            <a:ext cx="1264285" cy="368300"/>
          </a:xfrm>
          <a:prstGeom prst="rect">
            <a:avLst/>
          </a:prstGeom>
          <a:noFill/>
        </p:spPr>
        <p:txBody>
          <a:bodyPr wrap="square" rtlCol="0">
            <a:spAutoFit/>
          </a:bodyPr>
          <a:lstStyle/>
          <a:p>
            <a:r>
              <a:rPr lang="en-US" altLang="zh-CN" b="1">
                <a:solidFill>
                  <a:srgbClr val="002060"/>
                </a:solidFill>
              </a:rPr>
              <a:t>Cyberglove</a:t>
            </a:r>
          </a:p>
        </p:txBody>
      </p:sp>
      <p:sp>
        <p:nvSpPr>
          <p:cNvPr id="6" name="文本框 5">
            <a:extLst>
              <a:ext uri="{FF2B5EF4-FFF2-40B4-BE49-F238E27FC236}">
                <a16:creationId xmlns:a16="http://schemas.microsoft.com/office/drawing/2014/main" id="{DFB3F556-ACB4-7820-D5B2-ECD2AEA72358}"/>
              </a:ext>
            </a:extLst>
          </p:cNvPr>
          <p:cNvSpPr txBox="1"/>
          <p:nvPr/>
        </p:nvSpPr>
        <p:spPr>
          <a:xfrm>
            <a:off x="456565" y="5880481"/>
            <a:ext cx="11596287" cy="600164"/>
          </a:xfrm>
          <a:prstGeom prst="rect">
            <a:avLst/>
          </a:prstGeom>
          <a:noFill/>
        </p:spPr>
        <p:txBody>
          <a:bodyPr wrap="square">
            <a:spAutoFit/>
          </a:bodyPr>
          <a:lstStyle/>
          <a:p>
            <a:r>
              <a:rPr lang="en-US" altLang="zh-CN" sz="1100" dirty="0"/>
              <a:t>[4] ALESSANDRO SCANO</a:t>
            </a:r>
            <a:r>
              <a:rPr lang="zh-CN" altLang="en-US" sz="1100" dirty="0"/>
              <a:t>，</a:t>
            </a:r>
            <a:r>
              <a:rPr lang="en-US" altLang="zh-CN" sz="1100" dirty="0"/>
              <a:t>Functional Synergies Applied to a Publicly Available Dataset of Hand Grasps Show </a:t>
            </a:r>
            <a:r>
              <a:rPr lang="en-US" altLang="zh-CN" sz="1100" dirty="0" err="1"/>
              <a:t>Evidenceof</a:t>
            </a:r>
            <a:r>
              <a:rPr lang="en-US" altLang="zh-CN" sz="1100" dirty="0"/>
              <a:t> Kinematic-Muscular Synergistic Control</a:t>
            </a:r>
            <a:r>
              <a:rPr lang="zh-CN" altLang="en-US" sz="1100" dirty="0"/>
              <a:t>，</a:t>
            </a:r>
            <a:r>
              <a:rPr lang="en-US" altLang="zh-CN" sz="1100" dirty="0"/>
              <a:t>Digital Object Identifier</a:t>
            </a:r>
          </a:p>
          <a:p>
            <a:r>
              <a:rPr lang="en-US" altLang="zh-CN" sz="1100" dirty="0"/>
              <a:t>[5]</a:t>
            </a:r>
            <a:r>
              <a:rPr lang="zh-CN" altLang="en-US" sz="1100" dirty="0"/>
              <a:t> Dezhen Xiong, Daohui Zhang, Xingang Zhao and Yiwen Zhao, "Deep Learning for EMG-based Human-Machine Interaction: A Review," IEEE/CAA J. Autom. Sinica, vol. 8, no. 3, pp. 512-533, Mar. 2021.</a:t>
            </a:r>
            <a:r>
              <a:rPr lang="en-US" altLang="zh-CN" sz="1100" dirty="0"/>
              <a:t> </a:t>
            </a:r>
          </a:p>
          <a:p>
            <a:r>
              <a:rPr lang="en-US" altLang="zh-CN" sz="1100" dirty="0"/>
              <a:t>[6] Hana </a:t>
            </a:r>
            <a:r>
              <a:rPr lang="en-US" altLang="zh-CN" sz="1100" dirty="0" err="1"/>
              <a:t>wafa</a:t>
            </a:r>
            <a:r>
              <a:rPr lang="en-US" altLang="zh-CN" sz="1100" dirty="0"/>
              <a:t> Talha</a:t>
            </a:r>
            <a:r>
              <a:rPr lang="zh-CN" altLang="en-US" sz="1100" dirty="0"/>
              <a:t>，</a:t>
            </a:r>
            <a:r>
              <a:rPr lang="en-US" altLang="zh-CN" sz="1100" dirty="0"/>
              <a:t>Myoelectric Signal Analysis and Processing in View Hand Muscle Movement Detection, </a:t>
            </a:r>
            <a:r>
              <a:rPr lang="en-US" altLang="zh-CN" sz="1100" dirty="0" err="1"/>
              <a:t>CoDIT</a:t>
            </a:r>
            <a:r>
              <a:rPr lang="en-US" altLang="zh-CN" sz="1100" dirty="0"/>
              <a:t> 2023 | Rome, Italy / July 03-06, 2023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灯片编号占位符 35"/>
          <p:cNvSpPr>
            <a:spLocks noGrp="1"/>
          </p:cNvSpPr>
          <p:nvPr>
            <p:ph type="sldNum" sz="quarter" idx="12"/>
          </p:nvPr>
        </p:nvSpPr>
        <p:spPr>
          <a:xfrm>
            <a:off x="925068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1A33B1-02CE-4F6D-B5C9-81F8E03283DE}"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142" name="标题 3"/>
          <p:cNvSpPr txBox="1"/>
          <p:nvPr/>
        </p:nvSpPr>
        <p:spPr>
          <a:xfrm>
            <a:off x="456565" y="96520"/>
            <a:ext cx="10605135" cy="711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a:lstStyle>
          <a:p>
            <a:r>
              <a:rPr lang="zh-CN" altLang="en-US" sz="3200" dirty="0">
                <a:solidFill>
                  <a:srgbClr val="0070C0"/>
                </a:solidFill>
                <a:latin typeface="微软雅黑" panose="020B0503020204020204" pitchFamily="34" charset="-122"/>
                <a:ea typeface="微软雅黑" panose="020B0503020204020204" pitchFamily="34" charset="-122"/>
                <a:sym typeface="+mn-ea"/>
              </a:rPr>
              <a:t>国外文献综述</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42"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3" name="灯片编号占位符 35"/>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6</a:t>
            </a:fld>
            <a:endParaRPr lang="zh-CN" altLang="en-US" dirty="0"/>
          </a:p>
        </p:txBody>
      </p:sp>
      <p:sp>
        <p:nvSpPr>
          <p:cNvPr id="45"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5" name="2"/>
          <p:cNvSpPr/>
          <p:nvPr/>
        </p:nvSpPr>
        <p:spPr>
          <a:xfrm>
            <a:off x="967140" y="1501938"/>
            <a:ext cx="275439" cy="274955"/>
          </a:xfrm>
          <a:prstGeom prst="rect">
            <a:avLst/>
          </a:prstGeom>
          <a:solidFill>
            <a:schemeClr val="accent3">
              <a:lumMod val="40000"/>
              <a:lumOff val="60000"/>
            </a:schemeClr>
          </a:solidFill>
          <a:ln>
            <a:noFill/>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dirty="0">
              <a:solidFill>
                <a:srgbClr val="266196"/>
              </a:solidFill>
              <a:latin typeface="宋体" panose="02010600030101010101" pitchFamily="2" charset="-122"/>
              <a:ea typeface="宋体" panose="02010600030101010101" pitchFamily="2" charset="-122"/>
            </a:endParaRPr>
          </a:p>
        </p:txBody>
      </p:sp>
      <p:sp>
        <p:nvSpPr>
          <p:cNvPr id="66" name="1"/>
          <p:cNvSpPr txBox="1"/>
          <p:nvPr/>
        </p:nvSpPr>
        <p:spPr>
          <a:xfrm>
            <a:off x="1459230" y="1192530"/>
            <a:ext cx="9602470" cy="956310"/>
          </a:xfrm>
          <a:prstGeom prst="rect">
            <a:avLst/>
          </a:prstGeom>
        </p:spPr>
        <p:txBody>
          <a:bodyPr spcFirstLastPara="1" vert="horz" wrap="square" lIns="91425" tIns="182875" rIns="91425"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600"/>
              </a:spcAft>
              <a:buNone/>
            </a:pPr>
            <a:r>
              <a:rPr lang="zh-CN" altLang="en-US" sz="1800" b="1" dirty="0">
                <a:latin typeface="微软雅黑" panose="020B0503020204020204" pitchFamily="34" charset="-122"/>
                <a:ea typeface="微软雅黑" panose="020B0503020204020204" pitchFamily="34" charset="-122"/>
              </a:rPr>
              <a:t>在有关机械手控制的研究中，目前大部分的研究是基于数据集对预定义的多种手势进行分类，忽略了手势转换的连续手部动作，有研究使用</a:t>
            </a:r>
            <a:r>
              <a:rPr lang="en-US" altLang="zh-CN" sz="1800" b="1" dirty="0">
                <a:latin typeface="微软雅黑" panose="020B0503020204020204" pitchFamily="34" charset="-122"/>
                <a:ea typeface="微软雅黑" panose="020B0503020204020204" pitchFamily="34" charset="-122"/>
              </a:rPr>
              <a:t>EMG</a:t>
            </a:r>
            <a:r>
              <a:rPr lang="zh-CN" altLang="en-US" sz="1800" b="1" dirty="0">
                <a:latin typeface="微软雅黑" panose="020B0503020204020204" pitchFamily="34" charset="-122"/>
                <a:ea typeface="微软雅黑" panose="020B0503020204020204" pitchFamily="34" charset="-122"/>
              </a:rPr>
              <a:t>频谱估计手腕</a:t>
            </a:r>
            <a:r>
              <a:rPr lang="en-US" altLang="zh-CN" sz="1800" b="1" dirty="0">
                <a:latin typeface="微软雅黑" panose="020B0503020204020204" pitchFamily="34" charset="-122"/>
                <a:ea typeface="微软雅黑" panose="020B0503020204020204" pitchFamily="34" charset="-122"/>
              </a:rPr>
              <a:t>3-DOF</a:t>
            </a:r>
            <a:r>
              <a:rPr lang="zh-CN" altLang="en-US" sz="1800" b="1" dirty="0">
                <a:latin typeface="微软雅黑" panose="020B0503020204020204" pitchFamily="34" charset="-122"/>
                <a:ea typeface="微软雅黑" panose="020B0503020204020204" pitchFamily="34" charset="-122"/>
              </a:rPr>
              <a:t>运动</a:t>
            </a:r>
          </a:p>
        </p:txBody>
      </p:sp>
      <p:sp>
        <p:nvSpPr>
          <p:cNvPr id="2" name="文本框 1"/>
          <p:cNvSpPr txBox="1"/>
          <p:nvPr/>
        </p:nvSpPr>
        <p:spPr>
          <a:xfrm>
            <a:off x="2737485" y="2569210"/>
            <a:ext cx="6796405" cy="398780"/>
          </a:xfrm>
          <a:prstGeom prst="rect">
            <a:avLst/>
          </a:prstGeom>
          <a:noFill/>
        </p:spPr>
        <p:txBody>
          <a:bodyPr wrap="square" rtlCol="0" anchor="t">
            <a:spAutoFit/>
          </a:bodyPr>
          <a:lstStyle/>
          <a:p>
            <a:pPr algn="ctr"/>
            <a:r>
              <a:rPr lang="zh-CN" altLang="en-US" sz="2000" b="1" dirty="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sym typeface="+mn-ea"/>
              </a:rPr>
              <a:t>手势识别分类</a:t>
            </a:r>
            <a:r>
              <a:rPr lang="zh-CN" altLang="en-US" sz="2000" dirty="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sym typeface="+mn-ea"/>
              </a:rPr>
              <a:t>，通常以</a:t>
            </a:r>
            <a:r>
              <a:rPr lang="en-US" altLang="zh-CN" sz="2000" dirty="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sym typeface="+mn-ea"/>
              </a:rPr>
              <a:t>CNN</a:t>
            </a:r>
            <a:r>
              <a:rPr lang="zh-CN" altLang="en-US" sz="2000" dirty="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sym typeface="+mn-ea"/>
              </a:rPr>
              <a:t>为基准，将肌电信号视为图像</a:t>
            </a:r>
          </a:p>
        </p:txBody>
      </p:sp>
      <p:sp>
        <p:nvSpPr>
          <p:cNvPr id="7" name="文本框 6"/>
          <p:cNvSpPr txBox="1"/>
          <p:nvPr>
            <p:custDataLst>
              <p:tags r:id="rId2"/>
            </p:custDataLst>
          </p:nvPr>
        </p:nvSpPr>
        <p:spPr>
          <a:xfrm>
            <a:off x="1628775" y="3462655"/>
            <a:ext cx="8791575" cy="398780"/>
          </a:xfrm>
          <a:prstGeom prst="rect">
            <a:avLst/>
          </a:prstGeom>
          <a:noFill/>
        </p:spPr>
        <p:txBody>
          <a:bodyPr wrap="square" rtlCol="0" anchor="t">
            <a:spAutoFit/>
          </a:bodyPr>
          <a:lstStyle/>
          <a:p>
            <a:r>
              <a:rPr lang="zh-CN" altLang="en-US" sz="2000" b="1" dirty="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sym typeface="+mn-ea"/>
              </a:rPr>
              <a:t>关节的连续角度预测</a:t>
            </a:r>
            <a:r>
              <a:rPr lang="zh-CN" altLang="en-US" sz="2000" dirty="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sym typeface="+mn-ea"/>
              </a:rPr>
              <a:t>，将分类问题转化为回归问题，因此通常以</a:t>
            </a:r>
            <a:r>
              <a:rPr lang="en-US" altLang="zh-CN" sz="2000" dirty="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sym typeface="+mn-ea"/>
              </a:rPr>
              <a:t>LSTM</a:t>
            </a:r>
            <a:r>
              <a:rPr lang="zh-CN" altLang="en-US" sz="2000" dirty="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sym typeface="+mn-ea"/>
              </a:rPr>
              <a:t>为基准</a:t>
            </a:r>
          </a:p>
        </p:txBody>
      </p:sp>
      <p:sp>
        <p:nvSpPr>
          <p:cNvPr id="8" name="下箭头 7"/>
          <p:cNvSpPr/>
          <p:nvPr/>
        </p:nvSpPr>
        <p:spPr>
          <a:xfrm>
            <a:off x="5895975" y="3035935"/>
            <a:ext cx="400685" cy="339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133898" y="4192504"/>
            <a:ext cx="4003577" cy="2108200"/>
          </a:xfrm>
          <a:prstGeom prst="rect">
            <a:avLst/>
          </a:prstGeom>
          <a:noFill/>
        </p:spPr>
        <p:txBody>
          <a:bodyPr wrap="square" rtlCol="0">
            <a:noAutofit/>
          </a:bodyPr>
          <a:lstStyle/>
          <a:p>
            <a:pPr algn="l">
              <a:lnSpc>
                <a:spcPct val="150000"/>
              </a:lnSpc>
              <a:spcBef>
                <a:spcPts val="0"/>
              </a:spcBef>
              <a:spcAft>
                <a:spcPts val="1600"/>
              </a:spcAft>
              <a:buClrTx/>
              <a:buSzTx/>
              <a:buFont typeface="Arial" panose="020B0604020202020204" pitchFamily="34" charset="0"/>
            </a:pPr>
            <a:r>
              <a:rPr lang="en-US" altLang="zh-CN" b="1" dirty="0">
                <a:latin typeface="微软雅黑" panose="020B0503020204020204" pitchFamily="34" charset="-122"/>
                <a:ea typeface="微软雅黑" panose="020B0503020204020204" pitchFamily="34" charset="-122"/>
              </a:rPr>
              <a:t>        Facebook Reality Labs将AR/VR交互的研发重点放在EMG腕带上，它将成为AR眼镜的核心输入方式</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因为这种形式的神经接口进入市场的路径更快更短</a:t>
            </a:r>
          </a:p>
        </p:txBody>
      </p:sp>
      <p:pic>
        <p:nvPicPr>
          <p:cNvPr id="10" name="2cfb6c58-8d11-11eb-bea6-b2e81074f158">
            <a:hlinkClick r:id="" action="ppaction://media"/>
          </p:cNvPr>
          <p:cNvPicPr/>
          <p:nvPr>
            <a:videoFile r:link="rId4"/>
            <p:extLst>
              <p:ext uri="{DAA4B4D4-6D71-4841-9C94-3DE7FCFB9230}">
                <p14:media xmlns:p14="http://schemas.microsoft.com/office/powerpoint/2010/main" r:embed="rId3"/>
              </p:ext>
            </p:extLst>
          </p:nvPr>
        </p:nvPicPr>
        <p:blipFill>
          <a:blip r:embed="rId9"/>
          <a:stretch>
            <a:fillRect/>
          </a:stretch>
        </p:blipFill>
        <p:spPr>
          <a:xfrm>
            <a:off x="8222187" y="4173855"/>
            <a:ext cx="3588739" cy="2108200"/>
          </a:xfrm>
          <a:prstGeom prst="rect">
            <a:avLst/>
          </a:prstGeom>
        </p:spPr>
      </p:pic>
      <p:pic>
        <p:nvPicPr>
          <p:cNvPr id="3" name="1698809157172">
            <a:hlinkClick r:id="" action="ppaction://media"/>
            <a:extLst>
              <a:ext uri="{FF2B5EF4-FFF2-40B4-BE49-F238E27FC236}">
                <a16:creationId xmlns:a16="http://schemas.microsoft.com/office/drawing/2014/main" id="{D0F65D5F-78E8-BC21-E1CD-D9F500F4BDA9}"/>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847396" y="4281805"/>
            <a:ext cx="3201790" cy="2000250"/>
          </a:xfrm>
          <a:prstGeom prst="rect">
            <a:avLst/>
          </a:prstGeom>
        </p:spPr>
      </p:pic>
      <p:sp>
        <p:nvSpPr>
          <p:cNvPr id="4" name="文本框 3">
            <a:extLst>
              <a:ext uri="{FF2B5EF4-FFF2-40B4-BE49-F238E27FC236}">
                <a16:creationId xmlns:a16="http://schemas.microsoft.com/office/drawing/2014/main" id="{7CF596E4-C0A6-014F-D8C7-A60A32A5EAF9}"/>
              </a:ext>
            </a:extLst>
          </p:cNvPr>
          <p:cNvSpPr txBox="1"/>
          <p:nvPr/>
        </p:nvSpPr>
        <p:spPr>
          <a:xfrm>
            <a:off x="198143" y="5151927"/>
            <a:ext cx="1213794" cy="369332"/>
          </a:xfrm>
          <a:prstGeom prst="rect">
            <a:avLst/>
          </a:prstGeom>
          <a:noFill/>
        </p:spPr>
        <p:txBody>
          <a:bodyPr wrap="none" rtlCol="0">
            <a:spAutoFit/>
          </a:bodyPr>
          <a:lstStyle/>
          <a:p>
            <a:r>
              <a:rPr lang="en-US" altLang="zh-CN" b="1" dirty="0" err="1">
                <a:latin typeface="微软雅黑" panose="020B0503020204020204" pitchFamily="34" charset="-122"/>
                <a:ea typeface="微软雅黑" panose="020B0503020204020204" pitchFamily="34" charset="-122"/>
              </a:rPr>
              <a:t>Hololens</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1">
                  <p:stCondLst>
                    <p:cond delay="indefinite"/>
                  </p:stCondLst>
                </p:cTn>
                <p:tgtEl>
                  <p:spTgt spid="10"/>
                </p:tgtEl>
              </p:cMediaNode>
            </p:video>
            <p:video>
              <p:cMediaNode vol="80000">
                <p:cTn id="8" fill="hold" display="0">
                  <p:stCondLst>
                    <p:cond delay="indefinite"/>
                  </p:stCondLst>
                </p:cTn>
                <p:tgtEl>
                  <p:spTgt spid="3"/>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9" name="标题 3"/>
          <p:cNvSpPr>
            <a:spLocks noGrp="1"/>
          </p:cNvSpPr>
          <p:nvPr>
            <p:ph type="title"/>
          </p:nvPr>
        </p:nvSpPr>
        <p:spPr>
          <a:xfrm>
            <a:off x="456565" y="96520"/>
            <a:ext cx="10605135" cy="711835"/>
          </a:xfrm>
        </p:spPr>
        <p:txBody>
          <a:bodyPr>
            <a:normAutofit/>
          </a:bodyPr>
          <a:lstStyle/>
          <a:p>
            <a:r>
              <a:rPr lang="zh-CN" altLang="en-US" sz="3200" b="1" dirty="0">
                <a:latin typeface="微软雅黑" panose="020B0503020204020204" pitchFamily="34" charset="-122"/>
                <a:ea typeface="微软雅黑" panose="020B0503020204020204" pitchFamily="34" charset="-122"/>
              </a:rPr>
              <a:t>局限性与展望</a:t>
            </a:r>
          </a:p>
        </p:txBody>
      </p:sp>
      <p:pic>
        <p:nvPicPr>
          <p:cNvPr id="7" name="C9F754DE-2CAD-44b6-B708-469DEB6407EB-2" descr="wpp"/>
          <p:cNvPicPr>
            <a:picLocks noChangeAspect="1"/>
          </p:cNvPicPr>
          <p:nvPr/>
        </p:nvPicPr>
        <p:blipFill>
          <a:blip r:embed="rId5"/>
          <a:stretch>
            <a:fillRect/>
          </a:stretch>
        </p:blipFill>
        <p:spPr>
          <a:xfrm>
            <a:off x="5093595" y="1835239"/>
            <a:ext cx="7169240" cy="4757009"/>
          </a:xfrm>
          <a:prstGeom prst="rect">
            <a:avLst/>
          </a:prstGeom>
        </p:spPr>
      </p:pic>
      <p:pic>
        <p:nvPicPr>
          <p:cNvPr id="8" name="C9F754DE-2CAD-44b6-B708-469DEB6407EB-3" descr="wpp"/>
          <p:cNvPicPr>
            <a:picLocks noChangeAspect="1"/>
          </p:cNvPicPr>
          <p:nvPr/>
        </p:nvPicPr>
        <p:blipFill>
          <a:blip r:embed="rId6"/>
          <a:stretch>
            <a:fillRect/>
          </a:stretch>
        </p:blipFill>
        <p:spPr>
          <a:xfrm>
            <a:off x="140952" y="877682"/>
            <a:ext cx="6878034" cy="2163445"/>
          </a:xfrm>
          <a:prstGeom prst="rect">
            <a:avLst/>
          </a:prstGeom>
        </p:spPr>
      </p:pic>
      <p:pic>
        <p:nvPicPr>
          <p:cNvPr id="9" name="图片 8"/>
          <p:cNvPicPr>
            <a:picLocks noChangeAspect="1"/>
          </p:cNvPicPr>
          <p:nvPr>
            <p:custDataLst>
              <p:tags r:id="rId2"/>
            </p:custDataLst>
          </p:nvPr>
        </p:nvPicPr>
        <p:blipFill>
          <a:blip r:embed="rId7"/>
          <a:stretch>
            <a:fillRect/>
          </a:stretch>
        </p:blipFill>
        <p:spPr>
          <a:xfrm>
            <a:off x="1102360" y="3429000"/>
            <a:ext cx="3616960" cy="2777490"/>
          </a:xfrm>
          <a:prstGeom prst="rect">
            <a:avLst/>
          </a:prstGeom>
        </p:spPr>
      </p:pic>
      <p:sp>
        <p:nvSpPr>
          <p:cNvPr id="2" name="灯片编号占位符 35">
            <a:extLst>
              <a:ext uri="{FF2B5EF4-FFF2-40B4-BE49-F238E27FC236}">
                <a16:creationId xmlns:a16="http://schemas.microsoft.com/office/drawing/2014/main" id="{9FD1AF4A-7DF6-8EE6-21C5-7E6EE15FA7A2}"/>
              </a:ext>
            </a:extLst>
          </p:cNvPr>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7</a:t>
            </a:fld>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3072295" y="2019577"/>
            <a:ext cx="5891530" cy="3046095"/>
          </a:xfrm>
          <a:prstGeom prst="rect">
            <a:avLst/>
          </a:prstGeom>
          <a:noFill/>
        </p:spPr>
        <p:txBody>
          <a:bodyPr wrap="square" rtlCol="0">
            <a:spAutoFit/>
          </a:bodyPr>
          <a:lstStyle/>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研究背景</a:t>
            </a:r>
            <a:endParaRPr lang="en-US" altLang="zh-CN" sz="2400" b="1" dirty="0">
              <a:solidFill>
                <a:schemeClr val="bg1">
                  <a:lumMod val="65000"/>
                </a:schemeClr>
              </a:solidFill>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latin typeface="微软雅黑" panose="020B0503020204020204" pitchFamily="34" charset="-122"/>
                <a:ea typeface="微软雅黑" panose="020B0503020204020204" pitchFamily="34" charset="-122"/>
              </a:rPr>
              <a:t>研究内容与方法</a:t>
            </a:r>
            <a:endParaRPr lang="en-US" altLang="zh-CN" sz="2400" b="1" dirty="0">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人员分工</a:t>
            </a:r>
            <a:endParaRPr lang="en-US" altLang="zh-CN" sz="2400" b="1" dirty="0">
              <a:solidFill>
                <a:schemeClr val="bg1">
                  <a:lumMod val="65000"/>
                </a:schemeClr>
              </a:solidFill>
              <a:latin typeface="微软雅黑" panose="020B0503020204020204" pitchFamily="34" charset="-122"/>
              <a:ea typeface="微软雅黑" panose="020B0503020204020204" pitchFamily="34" charset="-122"/>
            </a:endParaRPr>
          </a:p>
          <a:p>
            <a:pPr marL="400050" indent="-400050" fontAlgn="auto">
              <a:lnSpc>
                <a:spcPct val="200000"/>
              </a:lnSpc>
              <a:buFont typeface="+mj-ea"/>
              <a:buAutoNum type="ea1JpnChsDbPeriod"/>
            </a:pP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进度安排</a:t>
            </a:r>
          </a:p>
        </p:txBody>
      </p:sp>
      <p:sp>
        <p:nvSpPr>
          <p:cNvPr id="10" name="标题 3"/>
          <p:cNvSpPr>
            <a:spLocks noGrp="1"/>
          </p:cNvSpPr>
          <p:nvPr>
            <p:ph type="title"/>
          </p:nvPr>
        </p:nvSpPr>
        <p:spPr>
          <a:xfrm>
            <a:off x="456565" y="131445"/>
            <a:ext cx="10605135" cy="711835"/>
          </a:xfrm>
        </p:spPr>
        <p:txBody>
          <a:bodyPr>
            <a:normAutofit/>
          </a:bodyPr>
          <a:lstStyle/>
          <a:p>
            <a:r>
              <a:rPr lang="zh-CN" altLang="en-US" sz="3600" dirty="0">
                <a:latin typeface="微软雅黑" panose="020B0503020204020204" pitchFamily="34" charset="-122"/>
                <a:ea typeface="微软雅黑" panose="020B0503020204020204" pitchFamily="34" charset="-122"/>
              </a:rPr>
              <a:t>目录</a:t>
            </a:r>
          </a:p>
        </p:txBody>
      </p:sp>
      <p:sp>
        <p:nvSpPr>
          <p:cNvPr id="4" name="灯片编号占位符 35">
            <a:extLst>
              <a:ext uri="{FF2B5EF4-FFF2-40B4-BE49-F238E27FC236}">
                <a16:creationId xmlns:a16="http://schemas.microsoft.com/office/drawing/2014/main" id="{AFFA7CB3-BCD3-45E1-CC7C-DB21D7B68A60}"/>
              </a:ext>
            </a:extLst>
          </p:cNvPr>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8</a:t>
            </a:fld>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灯片编号占位符 35"/>
          <p:cNvSpPr>
            <a:spLocks noGrp="1"/>
          </p:cNvSpPr>
          <p:nvPr>
            <p:ph type="sldNum" sz="quarter" idx="12"/>
          </p:nvPr>
        </p:nvSpPr>
        <p:spPr>
          <a:xfrm>
            <a:off x="925068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21A33B1-02CE-4F6D-B5C9-81F8E03283DE}"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142" name="标题 3"/>
          <p:cNvSpPr txBox="1"/>
          <p:nvPr/>
        </p:nvSpPr>
        <p:spPr>
          <a:xfrm>
            <a:off x="456565" y="96520"/>
            <a:ext cx="10605135" cy="711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C00000"/>
                </a:solidFill>
                <a:latin typeface="+mj-lt"/>
                <a:ea typeface="+mj-ea"/>
                <a:cs typeface="+mj-cs"/>
              </a:defRPr>
            </a:lvl1pPr>
          </a:lstStyle>
          <a:p>
            <a:r>
              <a:rPr lang="zh-CN" altLang="en-US" sz="3200" dirty="0">
                <a:solidFill>
                  <a:srgbClr val="0070C0"/>
                </a:solidFill>
                <a:latin typeface="微软雅黑" panose="020B0503020204020204" pitchFamily="34" charset="-122"/>
                <a:ea typeface="微软雅黑" panose="020B0503020204020204" pitchFamily="34" charset="-122"/>
              </a:rPr>
              <a:t>研究目的</a:t>
            </a:r>
          </a:p>
        </p:txBody>
      </p:sp>
      <p:sp>
        <p:nvSpPr>
          <p:cNvPr id="42"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3" name="灯片编号占位符 35"/>
          <p:cNvSpPr txBox="1"/>
          <p:nvPr/>
        </p:nvSpPr>
        <p:spPr>
          <a:xfrm>
            <a:off x="925068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1A33B1-02CE-4F6D-B5C9-81F8E03283DE}" type="slidenum">
              <a:rPr lang="zh-CN" altLang="en-US" smtClean="0"/>
              <a:t>9</a:t>
            </a:fld>
            <a:endParaRPr lang="zh-CN" altLang="en-US" dirty="0"/>
          </a:p>
        </p:txBody>
      </p:sp>
      <p:sp>
        <p:nvSpPr>
          <p:cNvPr id="45" name="直接连接符 3"/>
          <p:cNvSpPr>
            <a:spLocks noChangeShapeType="1"/>
          </p:cNvSpPr>
          <p:nvPr/>
        </p:nvSpPr>
        <p:spPr bwMode="auto">
          <a:xfrm flipV="1">
            <a:off x="456799" y="813528"/>
            <a:ext cx="9077392" cy="29752"/>
          </a:xfrm>
          <a:prstGeom prst="line">
            <a:avLst/>
          </a:prstGeom>
          <a:noFill/>
          <a:ln w="12700">
            <a:solidFill>
              <a:schemeClr val="tx1">
                <a:lumMod val="85000"/>
                <a:lumOff val="15000"/>
              </a:schemeClr>
            </a:solidFill>
            <a:bevel/>
          </a:ln>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 name="矩形 46"/>
          <p:cNvSpPr/>
          <p:nvPr/>
        </p:nvSpPr>
        <p:spPr>
          <a:xfrm>
            <a:off x="456565" y="912495"/>
            <a:ext cx="4035425" cy="368300"/>
          </a:xfrm>
          <a:prstGeom prst="rect">
            <a:avLst/>
          </a:prstGeom>
          <a:solidFill>
            <a:srgbClr val="DFE3F1"/>
          </a:solidFill>
          <a:ln w="25400" cap="flat" cmpd="sng" algn="ctr">
            <a:noFill/>
            <a:prstDash val="solid"/>
          </a:ln>
          <a:effectLst/>
        </p:spPr>
        <p:txBody>
          <a:bodyPr wrap="square" lIns="91445" tIns="45721" rIns="91445" bIns="45721" rtlCol="0" anchor="ctr">
            <a:noAutofit/>
          </a:bodyPr>
          <a:lstStyle/>
          <a:p>
            <a:pPr lvl="0" algn="ctr">
              <a:spcBef>
                <a:spcPts val="0"/>
              </a:spcBef>
              <a:spcAft>
                <a:spcPts val="0"/>
              </a:spcAft>
              <a:buClrTx/>
              <a:buSzTx/>
              <a:buFontTx/>
              <a:defRPr/>
            </a:pPr>
            <a:r>
              <a:rPr lang="zh-CN" altLang="en-US" sz="1865" b="1" kern="0" noProof="0" dirty="0">
                <a:ln>
                  <a:noFill/>
                </a:ln>
                <a:solidFill>
                  <a:srgbClr val="324274"/>
                </a:solidFill>
                <a:effectLst/>
                <a:uLnTx/>
                <a:uFillTx/>
                <a:latin typeface="微软雅黑" panose="020B0503020204020204" pitchFamily="34" charset="-122"/>
                <a:ea typeface="微软雅黑" panose="020B0503020204020204" pitchFamily="34" charset="-122"/>
                <a:cs typeface="汉仪正圆-45W" panose="00020600040101010101" charset="-122"/>
                <a:sym typeface="+mn-ea"/>
              </a:rPr>
              <a:t>承前启后，继往开来</a:t>
            </a:r>
          </a:p>
        </p:txBody>
      </p:sp>
      <p:sp>
        <p:nvSpPr>
          <p:cNvPr id="48" name="文本框 47"/>
          <p:cNvSpPr txBox="1"/>
          <p:nvPr/>
        </p:nvSpPr>
        <p:spPr>
          <a:xfrm>
            <a:off x="754843" y="4953191"/>
            <a:ext cx="4240652" cy="874407"/>
          </a:xfrm>
          <a:prstGeom prst="rect">
            <a:avLst/>
          </a:prstGeom>
          <a:noFill/>
        </p:spPr>
        <p:txBody>
          <a:bodyPr wrap="square" rtlCol="0" anchor="t">
            <a:spAutoFit/>
          </a:bodyPr>
          <a:lstStyle/>
          <a:p>
            <a:pPr indent="0" algn="ctr">
              <a:lnSpc>
                <a:spcPct val="150000"/>
              </a:lnSpc>
              <a:buFont typeface="Wingdings" panose="05000000000000000000" charset="0"/>
              <a:buNone/>
            </a:pPr>
            <a:r>
              <a:rPr lang="zh-CN" altLang="en-US"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对现有常见方案进行总结与对比，得出不同需求条件下的可行性选择</a:t>
            </a:r>
          </a:p>
        </p:txBody>
      </p:sp>
      <p:sp>
        <p:nvSpPr>
          <p:cNvPr id="59" name="1"/>
          <p:cNvSpPr txBox="1"/>
          <p:nvPr/>
        </p:nvSpPr>
        <p:spPr>
          <a:xfrm>
            <a:off x="1442085" y="1527980"/>
            <a:ext cx="4200525" cy="956310"/>
          </a:xfrm>
          <a:prstGeom prst="rect">
            <a:avLst/>
          </a:prstGeom>
        </p:spPr>
        <p:txBody>
          <a:bodyPr spcFirstLastPara="1" vert="horz" wrap="square" lIns="91425" tIns="182875" rIns="91425"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600"/>
              </a:spcAft>
              <a:buNone/>
            </a:pP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肌电信号</a:t>
            </a:r>
            <a:r>
              <a:rPr lang="en-US" altLang="zh-CN"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人机交互的首次尝试</a:t>
            </a:r>
          </a:p>
        </p:txBody>
      </p:sp>
      <p:sp>
        <p:nvSpPr>
          <p:cNvPr id="61" name="2"/>
          <p:cNvSpPr/>
          <p:nvPr/>
        </p:nvSpPr>
        <p:spPr>
          <a:xfrm>
            <a:off x="967138" y="1804984"/>
            <a:ext cx="275439" cy="275439"/>
          </a:xfrm>
          <a:prstGeom prst="rect">
            <a:avLst/>
          </a:prstGeom>
          <a:solidFill>
            <a:schemeClr val="accent3">
              <a:lumMod val="50000"/>
            </a:schemeClr>
          </a:solidFill>
          <a:ln>
            <a:noFill/>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dirty="0">
              <a:solidFill>
                <a:srgbClr val="266196"/>
              </a:solidFill>
              <a:latin typeface="宋体" panose="02010600030101010101" pitchFamily="2" charset="-122"/>
              <a:ea typeface="宋体" panose="02010600030101010101" pitchFamily="2" charset="-122"/>
            </a:endParaRPr>
          </a:p>
        </p:txBody>
      </p:sp>
      <p:sp>
        <p:nvSpPr>
          <p:cNvPr id="63" name="1"/>
          <p:cNvSpPr txBox="1"/>
          <p:nvPr/>
        </p:nvSpPr>
        <p:spPr>
          <a:xfrm>
            <a:off x="1460085" y="2286075"/>
            <a:ext cx="4635915" cy="956310"/>
          </a:xfrm>
          <a:prstGeom prst="rect">
            <a:avLst/>
          </a:prstGeom>
        </p:spPr>
        <p:txBody>
          <a:bodyPr spcFirstLastPara="1" vert="horz" wrap="square" lIns="91425" tIns="182875" rIns="91425"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600"/>
              </a:spcAft>
              <a:buNone/>
            </a:pPr>
            <a:r>
              <a:rPr lang="zh-CN" altLang="en-US" sz="1800" b="1" dirty="0">
                <a:solidFill>
                  <a:schemeClr val="tx1">
                    <a:lumMod val="95000"/>
                    <a:lumOff val="5000"/>
                  </a:schemeClr>
                </a:solidFill>
                <a:latin typeface="微软雅黑" panose="020B0503020204020204" pitchFamily="34" charset="-122"/>
                <a:ea typeface="微软雅黑" panose="020B0503020204020204" pitchFamily="34" charset="-122"/>
                <a:cs typeface="Arial" panose="020B0604020202020204" pitchFamily="34" charset="0"/>
                <a:sym typeface="+mn-ea"/>
              </a:rPr>
              <a:t>深入运用信号与系统、嵌入式系统所学知识</a:t>
            </a:r>
          </a:p>
        </p:txBody>
      </p:sp>
      <p:sp>
        <p:nvSpPr>
          <p:cNvPr id="64" name="2"/>
          <p:cNvSpPr/>
          <p:nvPr/>
        </p:nvSpPr>
        <p:spPr>
          <a:xfrm>
            <a:off x="967141" y="2554133"/>
            <a:ext cx="275439" cy="274955"/>
          </a:xfrm>
          <a:prstGeom prst="rect">
            <a:avLst/>
          </a:prstGeom>
          <a:solidFill>
            <a:schemeClr val="accent3">
              <a:lumMod val="75000"/>
            </a:schemeClr>
          </a:solidFill>
          <a:ln>
            <a:noFill/>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solidFill>
                <a:srgbClr val="266196"/>
              </a:solidFill>
              <a:latin typeface="宋体" panose="02010600030101010101" pitchFamily="2" charset="-122"/>
              <a:ea typeface="宋体" panose="02010600030101010101" pitchFamily="2" charset="-122"/>
            </a:endParaRPr>
          </a:p>
        </p:txBody>
      </p:sp>
      <p:sp>
        <p:nvSpPr>
          <p:cNvPr id="65" name="2"/>
          <p:cNvSpPr/>
          <p:nvPr/>
        </p:nvSpPr>
        <p:spPr>
          <a:xfrm>
            <a:off x="967140" y="4051463"/>
            <a:ext cx="275439" cy="274955"/>
          </a:xfrm>
          <a:prstGeom prst="rect">
            <a:avLst/>
          </a:prstGeom>
          <a:solidFill>
            <a:schemeClr val="accent3">
              <a:lumMod val="40000"/>
              <a:lumOff val="60000"/>
            </a:schemeClr>
          </a:solidFill>
          <a:ln>
            <a:noFill/>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dirty="0">
              <a:solidFill>
                <a:srgbClr val="266196"/>
              </a:solidFill>
              <a:latin typeface="宋体" panose="02010600030101010101" pitchFamily="2" charset="-122"/>
              <a:ea typeface="宋体" panose="02010600030101010101" pitchFamily="2" charset="-122"/>
            </a:endParaRPr>
          </a:p>
        </p:txBody>
      </p:sp>
      <p:sp>
        <p:nvSpPr>
          <p:cNvPr id="66" name="1"/>
          <p:cNvSpPr txBox="1"/>
          <p:nvPr/>
        </p:nvSpPr>
        <p:spPr>
          <a:xfrm>
            <a:off x="1459865" y="3768943"/>
            <a:ext cx="4200525" cy="956310"/>
          </a:xfrm>
          <a:prstGeom prst="rect">
            <a:avLst/>
          </a:prstGeom>
        </p:spPr>
        <p:txBody>
          <a:bodyPr spcFirstLastPara="1" vert="horz" wrap="square" lIns="91425" tIns="182875" rIns="91425"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600"/>
              </a:spcAft>
              <a:buNone/>
            </a:pPr>
            <a:r>
              <a:rPr lang="zh-CN" altLang="en-US" sz="1800" b="1" dirty="0">
                <a:latin typeface="微软雅黑" panose="020B0503020204020204" pitchFamily="34" charset="-122"/>
                <a:ea typeface="微软雅黑" panose="020B0503020204020204" pitchFamily="34" charset="-122"/>
              </a:rPr>
              <a:t>为机器人控制输入增加一种新途径</a:t>
            </a:r>
            <a:endParaRPr lang="zh-CN" altLang="en-US" sz="1800" b="1" dirty="0">
              <a:latin typeface="微软雅黑" panose="020B0503020204020204" pitchFamily="34" charset="-122"/>
              <a:ea typeface="微软雅黑" panose="020B0503020204020204" pitchFamily="34" charset="-122"/>
              <a:sym typeface="+mn-ea"/>
            </a:endParaRPr>
          </a:p>
        </p:txBody>
      </p:sp>
      <p:sp>
        <p:nvSpPr>
          <p:cNvPr id="69" name="2"/>
          <p:cNvSpPr/>
          <p:nvPr/>
        </p:nvSpPr>
        <p:spPr>
          <a:xfrm>
            <a:off x="967139" y="3302798"/>
            <a:ext cx="275439" cy="274955"/>
          </a:xfrm>
          <a:prstGeom prst="rect">
            <a:avLst/>
          </a:prstGeom>
          <a:solidFill>
            <a:schemeClr val="accent3">
              <a:lumMod val="60000"/>
              <a:lumOff val="40000"/>
            </a:schemeClr>
          </a:solidFill>
          <a:ln>
            <a:noFill/>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dirty="0">
              <a:solidFill>
                <a:srgbClr val="266196"/>
              </a:solidFill>
              <a:latin typeface="宋体" panose="02010600030101010101" pitchFamily="2" charset="-122"/>
              <a:ea typeface="宋体" panose="02010600030101010101" pitchFamily="2" charset="-122"/>
            </a:endParaRPr>
          </a:p>
        </p:txBody>
      </p:sp>
      <p:sp>
        <p:nvSpPr>
          <p:cNvPr id="70" name="1"/>
          <p:cNvSpPr txBox="1"/>
          <p:nvPr/>
        </p:nvSpPr>
        <p:spPr>
          <a:xfrm>
            <a:off x="1459838" y="3030423"/>
            <a:ext cx="4200525" cy="956310"/>
          </a:xfrm>
          <a:prstGeom prst="rect">
            <a:avLst/>
          </a:prstGeom>
        </p:spPr>
        <p:txBody>
          <a:bodyPr spcFirstLastPara="1" vert="horz" wrap="square" lIns="91425" tIns="182875" rIns="91425"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1600"/>
              </a:spcAft>
              <a:buNone/>
            </a:pPr>
            <a:r>
              <a:rPr lang="zh-CN" altLang="en-US" sz="1800" b="1" dirty="0">
                <a:latin typeface="微软雅黑" panose="020B0503020204020204" pitchFamily="34" charset="-122"/>
                <a:ea typeface="微软雅黑" panose="020B0503020204020204" pitchFamily="34" charset="-122"/>
                <a:sym typeface="+mn-ea"/>
              </a:rPr>
              <a:t>拓展通信方式</a:t>
            </a:r>
            <a:r>
              <a:rPr lang="en-US" altLang="zh-CN" sz="1800" b="1" dirty="0">
                <a:latin typeface="微软雅黑" panose="020B0503020204020204" pitchFamily="34" charset="-122"/>
                <a:ea typeface="微软雅黑" panose="020B0503020204020204" pitchFamily="34" charset="-122"/>
                <a:sym typeface="+mn-ea"/>
              </a:rPr>
              <a:t>--</a:t>
            </a:r>
            <a:r>
              <a:rPr lang="zh-CN" altLang="en-US" sz="1800" b="1" dirty="0">
                <a:latin typeface="微软雅黑" panose="020B0503020204020204" pitchFamily="34" charset="-122"/>
                <a:ea typeface="微软雅黑" panose="020B0503020204020204" pitchFamily="34" charset="-122"/>
                <a:sym typeface="+mn-ea"/>
              </a:rPr>
              <a:t>蓝牙通信</a:t>
            </a:r>
          </a:p>
        </p:txBody>
      </p:sp>
      <p:pic>
        <p:nvPicPr>
          <p:cNvPr id="2050" name="Picture 2" descr="表面肌电在运动科学中的应用 - 知乎"/>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488" y="1389288"/>
            <a:ext cx="5341247" cy="43512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d41514ec-34f7-4546-8cdb-620eea447408"/>
  <p:tag name="COMMONDATA" val="eyJoZGlkIjoiNmQwMTI2Y2NiYjA2NzYzNzIwOWQ0Njk0NWQ4OGRlNmEifQ=="/>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469*327"/>
  <p:tag name="TABLE_ENDDRAG_RECT" val="445*122*469*327"/>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f8a0da69-d1d0-44f8-a1aa-3cc0db911a62}"/>
</p:tagLst>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253F93"/>
    </a:accent1>
    <a:accent2>
      <a:srgbClr val="3052BE"/>
    </a:accent2>
    <a:accent3>
      <a:srgbClr val="5F7CD7"/>
    </a:accent3>
    <a:accent4>
      <a:srgbClr val="5BC0BE"/>
    </a:accent4>
    <a:accent5>
      <a:srgbClr val="6FFFE9"/>
    </a:accent5>
    <a:accent6>
      <a:srgbClr val="C9C9C9"/>
    </a:accent6>
    <a:hlink>
      <a:srgbClr val="4472C4"/>
    </a:hlink>
    <a:folHlink>
      <a:srgbClr val="BFBFB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U5Mzc2MDI0MDU0IiwKCSJHcm91cElkIiA6ICIxMjU3MzE1ODY5IiwKCSJJbWFnZSIgOiAiaVZCT1J3MEtHZ29BQUFBTlNVaEVVZ0FBQXp3QUFBSnFDQVlBQUFEdVZrV3dBQUFBQ1hCSVdYTUFBQXNUQUFBTEV3RUFtcHdZQUFBZ0FFbEVRVlI0bk96ZGVWeVZkZjcvLytmaEhQWk5RRVV3M0ZkUU1iZlUwc0kxKythVWFVMDV6VFJUVXpsdFRuNmNGcTBwdGRTc2JPOVRhYzcwRzZ1cG5KcTBCVFUxMDBSTjNCVVhWQkFGUllIQXczNE81L2VISDBrQ2xQMkNpOGY5ZHVzV1hOZjdmVjJ2ZzRqbnlYdTVMQzZYeXlVQUFBQUFNQ0Uzb3dzQUFBQUFnUHBDNEFFQUFBQmdXZ1FlQUFBQUFLWkY0QUVBQUFCZ1dnUWVBQUFBQUtaRjRBRUFBQUJnV2dRZUFBQUFBS1pGNEFFQUFBQmdXZ1FlQUFBQUFLWkY0QUVBQUFCZ1dnUWVBQUFBQUtaRjRBRUFBQUJnV2dRZUFBQUFBS1pGNEFFQUFBQmdXZ1FlQUFBQUFLWkY0QUVBQUFCZ1dnUWVBQUFBQUtaRjRBRUFBQUJnV2dRZUFBQUFBS1pGNEFFQUFBQmdXZ1FlQUFBQUFLWkY0QUVBQUFCZ1dnUWVBQUFBQUtaRjRBRUFBQUJnV2dRZUFBQUFBS1pGNEFFQUFBQmdXZ1FlQUFBQUFLWkY0QUVBQUFCZ1dnUWVBQUFBQUtaRjRBRUFBQUJnV2dRZUFBQUFBS1pGNEFFQUFBQmdXZ1FlQUFBQUFLWkY0QUVBQUFCZ1dnUWVBQUFBQUtaRjRBRUFBQUJnV2dRZUFBQUFBS1pGNEFFQUFBQmdXZ1FlQUFBQUFLWkY0QUVBQUFCZ1dnUWVBQUFBQUtaRjRBRUFBQUJnV2dRZUFBQUFBS1pGNEFFQUFBQmdXZ1FlQUFBQUFLWkY0QUVBQUFCZ1dnUWVBQUFBQUtaRjRBRUFBQUJnV2dRZUFBQUFBS1pGNEFFQUFBQmdXZ1FlQUFBQUFLWkY0QUVBQUFCZ1dnUWVBQUFBQUtaRjRBRUFBQUJnV2dRZUFBQUFBS1pGNEFFQUFBQmdXZ1FlQUFBQUFLWkY0QUVBQUFCZ1dqYWpDd0FBQURDYjBhTkh5OHZMU3l0V3JLaFMyNHZaYkRZRkJnYXFhOWV1dXZycXF6VnExQ2paYkpkL3kzYnc0RUU5OU5CRGtxVDU4K2VyZi8vK05Tc2VNQmtDRHdBQWdNRnNOcHR1dU9FR1NaTEQ0VkJHUm9iMjdkdW56WnMzYStuU3BYcnl5U2NWRlJWMXlXdkV4c2FXZnJ4eTVVb0NEL0IvQ0R3QUFBQUdzOWxzZXZqaGg4c2NjemdjaW8yTjFhSkZpelI5K25UTm5qMWJBd2NPckxCL1lXR2gxcTFicHl1dXVFTEZ4Y1g2OGNjZlpiZmI1ZWZuMXhEbEE0MGFhM2dBQUFBYUladk5waHR2dkZFTEZpeVExV3JWdkhuemxKMmRYV0hiRFJzMktEYzNWME9HRE5IZ3dZTlZWRlNrTld2V05IREZRT05FNEFFQUFHakV1bmZ2cnB0dnZsbm56cDNUOHVYTEsyeHpZVHJicUZHak5HclVxRExIZ09hT3dBTUFBTkRJeGNURVNKTGk0dUxLblV0TFM5UHUzYnZWb1VNSGRlclVTVDE2OU5BVlYxeWh4TVJFSlNZbU5uU3BRS05ENEFFQUFHamsycmR2TDBrNmNlSkV1WE94c2JGeXVWeWxJenVTTkhMa3lOSnpRSE5INEFFQUFHamtiRGFiYkRhYkNnc0x5eHgzdVZ4YXZYcTFMQmFMUm93WVVYcDgxS2hSc2xnc1dydDJyWXFMaXh1NlhLQlJZWmMyQUFEUUxPVGw1V25yMXExS1RFeXNkUEgveFlZTUdhS2hRNGMyUUdXWFYxQlFJSWZEb2NEQXdETEhmL3JwSjUwNWMwWjkrL1pWcTFhdFNvKzNhZE5HVVZGUjJydDNyelp1M0ZnNkpRNW9qZ2c4QUFEQTlBNGZQcXpWcTFmTDZYUXFMQ3hNWGJwMGtZZUh4eVg3UkVSRU5GQjFsM2ZvMENGSlV1Zk9uY3NjWDdseXBTUXBJeU5Eenp6elRKbHpXVmxacFcwSVBHak9DRHdBQU1EVURoOCtyT1hMbDZ0YnQyNGFOV3FVdkwyOWpTNnAyaTRFbTJIRGhwVWV5OG5KMGFaTm15UkpLU2twU2tsSnFiRHY5dTNibFo2ZXJ0YXRXOWQvb1VBalJPQUJBQUNtbFplWHA5V3JWNnRidDI0YVAzNjgwZVhVeU5hdFc3VjY5V3FGaFlWcHpKZ3hwY2UvKys0N09Sd09YWHZ0dFhycXFhY3E3RHRuemh6OThNTVBXcmx5cFg3Lys5ODNWTWxBbzhLbUJRQUF3TFMyYnQwcXA5TlpaZ2V6cHFLb3FFakxsaTNUTTg4OEkyOXZiejM5OU5ObHB1RmQvT3lkeW93Yk4wN1MrUkVpbDh0VnZ3VURqUlFqUEFBQXdMUVNFeE1WRmhabXlEUzJvcUlpUGZua2t4V2VtemR2WHBuUEhRNkgzbmpqRFVsU2NYR3hNakl5dEcvZlB1WG01cXA5Ky9hYU1XT0dPblhxVk5yKzRNR0RPbmJzbUFJREF6Vnc0TUJLYStqZnY3OWF0V3FsMDZkUGE4ZU9IZXJYcjE4ZHZES2dhU0h3QUFBQTA4ck96bGFYTGwwTXVYZEpTWW0yYmR0V3BiWU9oMFBMbHkrWEpGbXRWZ1VGQmFsUG56NjY5dHByZGQxMTE4bHF0WlpwZjJGMEp5WW1wdHk1aTFrc0ZvMGRPMVpMbHk1VmJHd3NnUWZOa3NYRitDWUFBRENwbDE5K3VWRnRMdzJnNGJHR0J3QUFBSUJwRVhnQUFBQUFtQmFCQndBQUFJQnBFWGdBQUFBQW1CYUJCd0FBQUlCcEVYZ0FBQUFBbUJhQkJ3QUFBSUJwRVhnQUFBQUFtQmFCQndBQUFJQnAyWXd1QUFEd0M0ZkRvZVRrWkowNWMwYjUrZmx5T3AxR2x3UlVtOVZxbGJlM3QxcTFhcVgyN2R2TFp1UHRCZ0RqOEJNSUFCcUp6TXhNN2QrL1h5RWhJZXJaczZmOC9QeGt0VnFOTGd1b05xZlRLYnZkcnRUVVZHM2V2Rm1Sa1pFS0RnNDJ1aXdBelJTQkJ3QWFnY3pNVE8zYnQwKzlldlZTVUZDUTBlVUF0V0sxV2hVWUdLakF3RUJsWldWcDc5Njlpb3FLSXZRQU1BUnJlQURBWUE2SFEvdjM3eWZzd0pTQ2dvTFVxMWN2N2QrL1h3Nkh3K2h5QURSREJCNEFNRmh5Y3JKQ1FrSUlPekN0b0tBZ2hZU0VLRGs1MmVoU0FEUkRCQjRBTU5pWk0yY1VIaDV1ZEJsQXZRb1BEOWZaczJlTkxnTkFNMFRnQVFDRDVlZm55OC9QeitneWdIcmw1K2Vudkx3OG84c0EwQXdSZUFEQVlFNm5rOTNZWUhwV3E1VnQxZ0VZZ3NBREFBQUF3TFFJUEFBQUFBQk1pOEFEQUFBQXdMUUlQQUFBQUFCTWk4QURBQUFBd0xRSVBBQUFBQUJNaThBREFBQUF3TFFJUEFBQUFBQk1pOEFEQUFBQXdMUUlQQUFBQUFCTWk4QURBQUFBd0xRSVBBQUFBQUJNaThBREFBQUF3TFFJUEFBQUFBQk1pOEFEQUFBQXdMUUlQQUFBQUFCTWk4QURBQUFBd0xRSVBBQUFBQUJNaThBREFDYjE3cnZ2YXVuU3BmWGVweUg4ei8vOGoxNTQ0UVdqeTZnekxwZXJ3dU5KU1VuNnozLytjOW4rZHJ1OXJrc0NBTk1pOEFDQVNTMWJ0a3pMbHkrdjl6NE5ZZmZ1M1RwNDhLRFJaZFNKOWV2WDY1NTc3dEdwVTZmS0hDOHFLdExqanordWQ5NTVSeHMyYktpMGYxeGNuSDcvKzkvcnA1OStxdTlTQWNBVWJFWVhBQUJvZWthUEhsM24xNHlOalpYVmFxMVduK0xpWXQxKysrMlhiZmZ2Zi85Yjd1N3VGWjV6T3AyNi92cnJMOW0vVTZkT2V2ZmRkeVZKZDkxMWwxSlRVeXR0Nis3dXJtKysrYWJTOC9IeDhVcEpTZEhNbVRQMSt1dXZ5OWZYVjVMazRlR2hLVk9tYU83Y3VWcTRjS0Y2OXV5cGxpMWJsdW1ibHBhbUJRc1d5RzYzYTlPbVRSbzRjR0M1Njl2dGRqbWR6a3UrbnVyeThmR3A5T3NIQUkwZGdRY0FUQ0FoSVVHUFBQSkl1ZU5aV1ZuVkRpY1Y5YWxKR0drSUxwZExPVGs1VldwM09mNysvb3FKaVNsenJLU2tSRjk5OVZXNXRtNXVicnJ4eGh2TEhmL3V1KzlVWEZ4OHlmczg4c2dqU2twS1VrSkNnbDU0NFFYTm1qVkxGb3RGa2hRVEU2TzFhOWRxOCtiTmV1MjExelJuenB6U2ZuYTdYVE5uenBUZGJ0ZVZWMTZwaHg1NnFNTHJUNWt5UmFkUG43N3M2NjJPR1RObWxQdmE0TkpHang0dEx5OHZyVml4b3R5NXhZc1g2NU5QUGxHWExsMjBjT0ZDZVh0N2wvYVJwTjY5ZTJ2aHdvV1ZYbnY4K1BFcUtDalE2dFdyeTkyek52MEJzeUx3QUlBSkJBWUdhdVRJa1dXT3JWbXpSaDRlSGhvMmJGaVZyMU5aSHplM3NqT2dxL0pHS1RVMVZYZmRkVmVWMjlkV1JmZW9UdGdMQ1FuUnd3OC9YT1pZVVZGUmhZSEhhcldXYXl0Slc3WnNVV1ptNWlYdlk3UFpOSFBtVE4xLy8vMktpNHRUWEZ5Y2hnNGRXbnIrZ1FjZVVIeDh2STRmUDY3TXpFd0ZCd2RMa2w1NjZTV2xwS1NvWGJ0Mit2dmYvOTZnQVpUUm5icXphdFVxZmZMSkp3b05EZFh6eno5ZkduWXV0bWZQSHExYXRVcGp4b3lwMFQxcTJ4OHdHd0lQQUpoQWVIaTRubmppaVRMSDFxeFpJMTlmMzNMSEw2VW1mZXJhMXExYjljNDc3NVE3bnBhV3BydnZ2cnYwOHlWTGxqUmtXWFVxTkRSVTA2Wk5VM0Z4Y1ptd0kwbGhZV0Y2OGNVWDFiMTdkOWxzdi93emZkOTk5K25ubjMvV2swOCtLVDgvdjBxdlhaZWJUa3lhTkVuWjJkbGw2a0RON2RtelI2Kzg4b3I4L1B3MGQrN2MwakI3TVY5Zlg3bGNMcjMzM25zYU1tU0kvUDM5cTNXUDJ2WUh6SWlmWUFCZ1lubDVlWHJqalRlTUxxTmFjbk56bFpLU1V1NjR3K0dvOEhoVGNYRll1OWlISDM1WXJlczgrZVNUNVk0dFhyeTQzQ2hjWGJpd0ZvZ1JudHBMVFUzVnM4OCtLNHZGb3Rtelo2dGR1M2FWdHAwOGViSVdMMTZzUllzV2FkcTBhZFcrVjIzN0EyWkQ0QUVBRXlzc0xHeVV1NjVkU2t4TVRKbjFJdXZXcmRQY3VYTVZFUkZScjZNNlNVbEpWWjRDVjF4Y1hHbmJ5c0pCZllhMXl0WW9MVjY4V0ttcHFab3dZWUo2OSs1ZDdlczZIQTVKNXpkVVFNM1o3WFk5OWRSVE9uZnVuSjU2NnFsTC9sbVVsSlJvNHNTSit1Njc3eFFiRzZ1eFk4Y3FLaXFxeXZlcWJYL0FqQWc4QUdCaVFVRkIrdlRUVDZ2Y3ZqNTJYNnV0UzIzUlhKY0NBZ0xLcllNcUtTblJsMTkrV2E2dG01dWJicnJwSmgwL2Zsemg0ZUdsVTc1V3JseDUyVTBMNm5JOTA2WCt2TEt5c3ZUdHQ5OHFKeWRIR3pac1VPZk9uVFZ4NGtURnhNUlVlWXJhaGNERENFL05PWjFPelprelJ5a3BLWm95WllxR0R4OSt5Zll1bDBzMm0wMVRwMDdWdEduVDlPcXJyK3FkZDk2cDhwcXQydllIeklqQUF3Qm90SEp6YzdWMTY5WjZ2WWVibTV0R2poeXBWcTFhNlo1NzdpbHpycVNrUkowN2QxWkFRSUNtVHAycXlNaEkzWFBQUFNvb0tOQ0FBUU4wOTkxM0t6MDlYZE9tVFZPdlhyM1V0bTFiNWVmbjEydTlWUlVVRktTbFM1Y3FOalpXbjMzMm1ZNGNPYUlGQ3habzhlTEZtakJoZ3NhUEgxKzZKWFpsbU5KV2UyKy8vYmEyYjkrdVcyNjVSUk1uVHF4eXYxNjlldW42NjYvWHQ5OStxMlhMbHVtM3YvMXR0ZTViMi82QW1SQjRBS0FXWEM2WEhBNkhuRTZuSEE1SHVmK2NUcWRjTHBkS1NrcmtjcmtxL0xnKzFXUmI2c2JrMjIrL1ZXRmhZZW5uLy9qSFAzVHR0ZGVxVTZkT2RYWVBpOFZTNlNZTmJtNXVHamR1bk94MnUrYk1tYU8rZmZ1VytRMzk3Tm16OWVxcnIycmF0R2w2NVpWWGROTk5OMVg1dmhkMnNLdXU0T0JndmZMS0sxVnE2KzN0WFJwdTFxNWRxdzgvL0ZDcHFhbDYvLzMzOWZISEgrczN2L21OSmsyYXBNREF3SEo5SFE1SDZWUTVBay9OT0J3T2ZmZmRkNUtrSVVPR1ZMdi9mZmZkcDdpNE9DMWR1bFF4TVRGcTNicDFnL1lIeklMQUF3QVhjVGdjeXMvUFYxNWVuZ29MQzFWVVZLVEN3c0l5SDEvOC83cDR3R05RVUZBZFZGNHhUMDlQalIwN3RzcnRMN2ZlcDZiaHFhcjkzTnpjdEhMbFNrbm5SMWVXTDErdXdNQkFaV2RuS3lzclM4dVdMZE9LRlN2MDRvc3ZxblBuempXcTVXSi8vZXRmdFcvZnZpcTMvK2lqai9UUlJ4OVZlcTFmdTNqNjJ0eTVjOHVjdTlURFN5K2xxS2lvM0RVdnQyR0J6V2JUbURGak5HclVLSzFaczBaTGx5NVZhbXFxUHZua0V3MGFOS2pDTlNVWGYyL1haZUI1K2VXWDYreGFWWFZoKysvcUdqSmtTTGxkOUtyRFpyTnArdlRwbWpObmptYk5tcVhYWG52dGtwc1YvSnFmbjUrbVRKbWkrZlBuNjgwMzM5VHMyYk9yZGYvYTlnZk1nc0FEb05sd3VWekt6OCtYM1c1WGJtNnU4dkx5bEorZlh4cHc4dlB6SzExLzRlSGhJVTlQVDNsNGVNakh4MGN0V3JTUWg0ZUhiRGJiSmYreldxMXljM09UeFdLUnhXS3A4T00xYTliVTIydjI4ZkdwOEhreGxXbE1HeHg4ODgwM1NrdEwwNlJKazdSczJUSUZCUVhwajMvOG81NTc3ams5OXRoamV2SEZGOVcyYlZ0SktuMXdaM1dGaG9aZTlzR2xkcnRkV1ZsWjh2THlVa2xKaVlxS2loUWFHbHJ0aGZ3REJ3NHM4M2xWMS9MczJiTkg3N3p6amc0ZE9pUlBUMC85NWplL3FmU2FsK1BtNXFiUm8wZHJ4SWdSV3JWcWxVNmZQbDNwQXZxTGcxVmRCcDZBZ0lBNnUxWlY1T1RrcUZXclZ1clNwVXUxKzBaRVJOVDYvc09HRGRNZi92QUhmZkRCQjVveFk0YmVlT09OYXYyU1krVElrVnE1Y3FYaTR1SzBhZE9tYWdldzJ2WUh6SURBQThCMENnb0tsSk9USTd2ZExydmRyblBuenBXR25GK1B5SGg1ZWNuSHgwZisvdjVxM2JxMWZIeDg1TzN0TFc5dmIzbDVlY25UMDFQdTd1NDFma1BkVU9iUG4xL2g4ZHpjM0VyUFZhYWlQcDA2ZGRKdHQ5MVdyUVgzdFhud2FINSt2djcxcjMvSllySG94aHR2MUxKbHl5Ukp3NGNQMTUvKzlLZlN6M056Y3lYVmZCZXhpclo0dnFDd3NGQnIxNjdWUC83eGo5SnBiMFZGUlpvM2I1Njh2YjAxZGVwVTllclZxMGIzcllvVEowNW8wYUpGMnJScGt5d1dpOGFNR2FPNzc3NWJJU0VodGI2MjFXclZ1SEhqeWh6THlNalFEei84b0hYcjF1bnBwNTh1TTJwVWw3dTAzWHZ2dlhWMnJhcDQrZVdYMWFWTEYwUGY2Tjk1NTUwNmZ2eTQxcTFicDZlZWVrb3Z2L3l5dkx5OHF0eC82dFNwdXZmZWUvWFdXMitwWDc5KzFiNS9iZnNEVFIyQkIwQ1Q1WEE0bEoyZFhlNi9pMzh6N2VibUpqOC9QL241K2FsTm16Ynk4L09UdjcrL2ZIMTk1ZTN0WFMvUExqRkNaYU5FUlVWRjFSNUJxcWhQZG5hMmJydnR0aHJYVjEyTEZ5OVdabWFtcnJ2dXV0SlJuQXZ1dU9NT2pSZ3hRcUdob1VwS1NwS2thcjE1ckV4eGNiR1NrcEtVa0pDZ25UdDNLajQrWG5sNWVRb09EdGFjT1hOMDFWVlhsYlo5OWRWWDllaWpqNnBIang2Njl0cHIxYWRQSDNYczJMRk9Sa0tjVHFmKzkzLy9WMTk5OVpXY1RxZWlvNk0xWmNxVUdvMVFYTTdaczJlMVljTUcvZkRERDlxM2IxL3BtaDJMeFZMbTc1R25wMmVkMzd1NW1UNTl1dExTMG5UZ3dBRTkvL3p6bWpWclZwVi8vclJ0MjFhVEowL1dCeDk4b0gvOTYxL1ZmaEJzYmZzRFRSM2Y4UUNhQktmVHFheXNMR1ZrWkNnek0xTlpXVm1sdjkyWHp2L0dPakF3VUczYnRsVmdZS0FDQWdMazcrOHZiMi92Umo4NlV4Y3FHa0hadlh1M25ubm1HVmtzRnMyZlAxL2R1bldUSkMxZHVsUzV1Ym02Ly83N0paMFBPRE5uenRUT25UczFlUEJnelpneFE5N2UzZzFhLzhWMjdOaWhGU3RXeUdhejZROS8rRU9GYlVKRFF5Vko1ODZkazZRYWpYcHMyYkpGOGZIeE9uWHFsRTZjT0tIVTFOUXlJNEFkT25UUURUZmNvQnR1dUtITUcvNlltQmoxN2R0WG4zNzZxV0pqWS9YdXUrOUtPaCt1UTBKQ0ZCUVVKQjhmSDlsc05rMmFORW45Ky9ldlZsMzUrZm1sVzJFLysreXp1dnJxcTZ2OTJpN2w1TW1UMnJoeG96WnUzS2lEQncrV2hoeFBUMDhOR2pSSXc0WU5VNHNXTFhUeTVNblNQanlIcC9ZOFBEdzBhOVlzUGZqZ2c5cThlYlBlZXV1dGFrMDN2ZjMyMjdWMjdWcDkvdm5uTlFvc3RlMFBOR1Y4eHdOb2RGd3VsODZkTzFjYWJqSXpNNVdkblYzNnhzekh4MGRCUVVIcTBLR0RBZ01ERlJnWUtGOWYzMllSYktvcU5qWldyNy8rdWdJREF6VnYzangxNk5DaDlOenk1Y3VWbFpWVkduZzhQRHcwWjg0Y1BmWFVVOXE4ZWJNZWVlUVJQZmJZWStyYXRhc2h0WjgrZlZvdWwwdTMzbnJyWmRkUW5EaHhRcEtxdlB0VVhsNmVEaHc0b0g3OStzbkh4MGRmZlBGRjZibXdzREIxNjlaTnZYdjNWdi8rL1hYRkZWZFVlcDJnb0NEZGYvLzl1dWVlZTdScjF5N3QyTEZEQnc0Y1VISnlzZzRkT2lSSmF0Kyt2ZnIyN1N0SnV2dnV1NnRVbjZReU8vZTkvLzc3ZXYvOTl5L2JwM1hyMXBWT1hYUzVYRHA0OEtBMmJkcWtUWnMyS1RrNXVmU2NqNCtQcnJycUtnMGJOa3lEQmcwcUUrd3U3STdYRktaME5oWEJ3Y0dhUFh1MkhuMzBVUzFmdmx4dDJyVFJyYmZlV3FXK0Y1NnRNMzM2OU5MbkkxVkhiZnNEVFJtQkI0RGhYQzZYY25KeWxKNmVyak5uenVqczJiTmwzbXdGQlFXcFI0OGVDZzRPVm5Cd2NKMU1YektyYytmTzZhMjMzdEthTld2VW8wY1B6Wm8xUzhIQndaZnQ1K1hscGZuejUrdVZWMTdScWxXcjlQREREK3VtbTI3UzVNbVRLOXl5dUQ3RnhNVG8rKysvcjNSMDUySzdkdTJTcENydjJIYm16Qms5L3ZqakdqUm9rSjUvL25rOSsreXphdEdpaGY3NjE3OHFMUzFOYVdscFdyOStmYmwrRVJFUldySmtpYVR6NFNVbEplV1M5MW15WkltOHZMeEtIL1o0dWZhVnFXcS9YNjlOS3l3czFQYnQyeFVYRjZjdFc3WW9Nek96OUp5Zm41OEdEeDZzNGNPSGE4Q0FBWlZPdzd2d2Q1Qy9iM1dyYTlldWV1eXh4L1RjYzg5cDBhSkZDZzBOdmV6RFNDK0lqbzdXbURGanRHclZxaHJkdTdiOWdhYUt3QVBBRURrNU9UcDkrclRPbkRtak0yZk9sSzRYOFBIeFVaczJiZFNxVlN1RmhJVEkzOStmM3k1WFFVbEppVmF2WHExRml4WXBPenRiNDhhTjA3ZmZmbnZKaHcxV3RsWDB4SWtUOWRWWFgrbnp6ei9YTjk5OG83Rmp4MnJjdUhGMXNnMTBWWGg2ZXVxNTU1NnIwclNiblR0M1NwSjY5dXhacFd2YjdYWkp2K3pxZHZGME1UOC9QNDBZTWFKY244cDJycnQ0dDdRTDFxNWRLN3ZkWG01a3FqcWJOdGp0ZGsyWU1LSGEvU1RwNk5HamV2Lzk5N1Z6NTg0eWEzRDgvUHcwZE9oUURSOCtYUDM3OTYvUzEvYkNBMVNObk43WWxGM3F6Mjc0OE9FVmhvNnEvSG4vN1c5LzA5Lys5cmRxMzdNcS9RR3pJdkFBYUJERnhjVktUMC9YcVZPbmRPclVLZVhsNVVtU2ZIMTlGUjRlcmxhdFdxbFZxMWFYZmZJN3lyUGI3Wm82ZGFxT0h6OHVUMDlQVFpzMlRlUEdqU3NkWGZpMTFhdFhxN0N3VURmZWVHT0Y1eWRQbnF6eDQ4ZnJqVGZlVUh4OHZMNzg4a3NWRlJWcDJyUnA5Zmt5eXFqS0cvTDQrSGhsWkdUSXc4T2pkT3JZNVdSa1pFaXFlTTFQVUZCUWhXc3FLZ3M4RmJYZHNXTkhhYWd5UW9zV0xiUnQyemFWbEpTVWhweHJyNzFXL2ZyMXEvYTZqUXZQQ2FyS0NDRUFOR1lFSGdEMUppY25wM1NhME5telorVnl1V1MxV2hVYUdxb2VQWHFvVFpzMkJKdzY0T2ZucDVpWUdPM2F0VXVQUHZxb3dzUERKWjNmaXJZaVAvNzRvd29MQ3lzOUw1MS9Wc3I4K2ZPMWUvZHVyVnUzVGc4KytHQzkxRjRiSDN6d2dTUnA2TkNoVmQ1RkxEMDlYWkxVcGsyYmVxdkxTTUhCd2JyMzNuc1ZFUkZSNVpHY3ltemN1RkdTREZ2TEJRQjFoY0FEb0U3OS9QUFBPbkhpaEU2ZVBGbjZRRWQvZjM5MTdkcTFkS3FhV2JhQ2JreCs5N3ZmNmM0Nzc2eno2L2JwMDBkOSt2U3BVZDhMbzNqMU1TVngvZnIxU2toSWtLVFM2VjhWOGZUMFZHRmhvWTRjT2FJdVhicVV2b212enRQdUc5cUZ6VGxxYXRLa1NWVzZSMVpXbHZ6OC9NcnR3SmFSa2FGUFB2bWtkSDNVcUZHamFsVVBBQmlOd0FPZzFqSXpNM1h5NUVtZE9IR2lkRHBQeTVZdEZSMGRyYlp0MnpLSzB3QXNGb3Ztelp1bnc0Y1BYN1p0ZG5hMnBLcnZISFpoc1g1bFhDNlhFaElTNU9mbkp4OGZIM2w2ZWlvL1A3OTBLbGgxbmlwZkZRY09ITkNMTDc0bzZmd2FuTWpJeUVyYmR1blNSZnYyN2RNamp6d2lpOFVpbDhzbEh4OGZSVWRIbDJ1YmtwSlM2YnFtaWxTbmJXVWNEb2ZPbmoycndNREEwclV5MjdadGszUitsSzArM1gzMzNjck56WlhOWnBPWGw1ZHNOcHVLaTR2TGJQYytZY0tFUzM1OUFhQXBJUEFBcUJHNzNhN2s1R1FsSnljck56ZFhGb3RGclZxMVVyZHUzZFMyYlZ0MmRqTEE2ZE9ucTdVYldFMTNEdnMxaThXaU9YUG02T3pac3hXZXIrcjZtcXA2N2JYWFZGaFlxTURBUUQzMDBFT1hiUHZ3d3cvcnhSZGYxTEZqeDFSU1VxS3dzREE5OE1BRDh2UHpLOWZXejgrdndoQno4ZGJWRjZ0b1pHbjE2dFhWV3NOVFZGU2szLy8rOTVMT2Z4MHZoQTZwN3I5dUY3TllMT3JVcVpQMjdOa2poOE5ScnVhSWlBamRldXV0R2pkdVhMM1ZBQUFOaGNBRG9Nb0tDd3VWa3BLaTVPVGswbTF1VzdWcXBaNDlleW84UEp5bnNSdnMxVmRmTmV6ZUhUdDJMQmQ0Zkh4ODFLOWZ2OUxuL2RTVmUrKzlWODgrKzZ5ZWVlWVp0V3paOHBKdE8zZnVySGZlZWVleTF3d05EUzBOUTcrMmJkczJoWVdGbFg1KzRlT0syaDQ3ZGt4cGFXbVh2ZDhGUGo0K2F0bXlwVEl5TXVSeXVWUmNYQ3dmSHgvMTdkdTMzdGROUGZQTU03TGI3U291THBiVDZWUkpTWWxzTnB1Q2c0TWJmQ3R5QUtoUEZsZHRKd3NETURXWHk2VzB0TFRTTjNJdWwwc0JBUUZxMzc2OTJyVnJKeDhmSDZOTGJQSysrKzQ3VTZ5VEtDa3BVVWxKaVZ3dVYrbG9SWDFKVDArdjhzTkdtd3FYeXlXWHkyWHFOVzVHZksrLy9QTExHakpraUlZT0hkcWc5d1hRZUREQ0E2QkMrZm41T25ic21JNGVQYXI4L0h4NWVucXFhOWV1YXRldVhaMnZ5WUE1dUxtNU5kaWJkYk9GSGVuOE5ET2VPUVVBZFkvQUE2Q1V5K1ZTZW5xNmpodzVvdFRVVkxsY0xyVnUzVnA5Ky9aVmVIaTRxWC96REFBQXpJbkFBMEFsSlNWS1RrN1d3WU1IZGU3Y09YbDRlS2hyMTY3cTFLbVQvUDM5alM0UEFBQ2d4Z2c4UURQbWNEaDA1TWdSSFRwMFNBVUZCUW9NRE5UQWdRTVZFUkVocTlWcWRIa0FBQUMxUnVBQm1xSEN3a0lkUG54WWlZbUpLaTR1VnN1V0xUVmd3SUF5TzFFQkFBQ1lBWUVIYUVaeWMzTjE2TkFoSFR0MlRFNm5VK0hoNGVyZXZmdGx0L1lGQUFCb3FnZzhRRE9RbloydGd3Y1A2dmp4NDVLa2R1M2FxWHYzN2p4ckF3QUFtQjZCQnpDeGpJd01KU1FrS0MwdFRWYXJWWjA3ZDFiMzd0MTVkZzRBQUdnMkNEeUFDWjA3ZDA2N2QrOVdhbXFxUER3OEZCa1pxUzVkdXNqVDA5UG8wZ0FBQUJvVWdRY3drY0xDUXUzZnYxOUhqaHlSMVdwVlZGU1V1blhyVnE5UHZBY0FBR2pNZUJjRW1JRFQ2ZFRodzRkMTRNQUJPUndPZGVqUVFiMTY5WktYbDVmUnBRRUFBQmlLd0FNMFlTNlhTeWtwS2Rxelo0L3k4dklVR2hxcTZPaG9OaU1BQUFENFB3UWVvSWs2ZS9hc2R1M2FwY3pNVEFVRUJHallzR0ZxMDZhTjBXVUJBQUEwS2dRZW9JbXgyKzNhdlh1M1RwNDhLVTlQVC9YdjMxOGRPM2FVeFdJeHVqUUFBSUJHaDhBRE5CRk9wMVA3OSsvWHdZTUg1ZWJtcHA0OWU2cEhqeDVzU0FBQUFIQUp2Rk1DbW9Delo4OXEyN1p0T25mdW5DSWlJdFNuVHgrZXBXTWlWcXRWVHFkVFZxdlY2RktBZXNQM09BQ2pFSGlBUnN6aGNHanYzcjA2ZlBpd3ZMeThkUFhWVnlzOFBOem9zbERIdkwyOVpiZmIyV3dDcG1hMzIvbEZEUUJERUhpQVJpbzlQVjNidG0xVGJtNnVPbmJzcU9qb2FMbTd1eHRkRnVwQnExYXRsSnFhU3VDQnFhV21wcXBseTVaR2x3R2dHWEl6dWdBQVpSVVhGeXMrUGw3cjE2K1h5K1hTOE9IRE5XREFBTUtPaWJWdjMxNFpHUm5LeXNveXVoU2dYbVJsWlNrakkwTWRPblF3dWhRQXpSQWpQRUFqa3BhV3B2ajRlT1huNTZ0TGx5N3EzYnMzbXhJMEF6YWJUWkdSa2RxN2Q2OTY5ZXFsb0tBZ28wc0M2a3hXVnBiMjd0MnJxS2dvMXZBQU1BVHZwSUJHb0tpb1NEdDM3bFJ5Y3JMOC9mMFZFeFBEMUk5bUpqZzRXRkZSVWRxM2I1OUNRa0lVSGg0dVB6OC8zaUNpU1hJNm5iTGI3VXBOVFZWR1JvYWlvcUlVSEJ4c2RGa0FtaWtDRDJDdzlQUjBiZG15UllXRmhlclJvNGNpSXlONWs5dE1CUWNIYS9EZ3dVcE9UdGFCQXdlVWw1Y25wOU5wZEZsQXRWbXRWdm40K0tobHk1WWFQSGd3STlVQURNVlBJTUFnTHBkTENRa0oycmR2bi96OC9IVE5OZGN3bFFteTJXenEzTG16T25mdWJIUXBBQUNZQW9FSE1FQmhZYUcyYk5taTA2ZFBLeUlpUXYzNzkyZFRBZ0FBZ0hwQTRBRWEyTm16WjdWNTgyWVZGaGFxWDc5Ky9DWWZBQUNnSGhGNGdBYmljcmwwNk5BaDdkbXpSejQrUGhveFlnUlQyQUFBQU9vWmdRZG9BRVZGUlRRenEyOEFBQ0FBU1VSQlZOcTZkYXZTMHRMVXRtMWJEUnc0a0Nsc0FBQUFEWURBQTlTenpNeE14Y1hGS1Q4L1gzMzc5bFhYcmwyTkxna0FBS0RaSVBBQTlTZ3hNVkc3ZHUyU2w1ZVhZbUppRkJJU1luUkpBQUFBelFxQkI2Z0hMcGRMTzNmdVZHSmlvdHEwYWFPcnJycEtIaDRlUnBjRkFBRFE3QkI0Z0RybWNEaTBaY3NXcGFhbXFtdlhyb3FPanBiRllqRzZMQUFBZ0dhSndBUFVvWUtDQW0zY3VGRlpXVm1zMXdHQVppd3ZMMDlmZlBHRk5tN2NxQk1uVHFpb3FFZytQajZLaUlqUWxDbFRGQmtacVhuejVtbnQycldhUEhteS92U25QMVY2TFpmTHBkdHZ2MTJabVpsYXNtU0pJaUlpSkVtalI0K1dKUG43Kyt2amp6K1dwNmZuWmV1Ni8vNzdkZlRvVVhsNWVXbkZpaFYxODJLQlJzN042QUlBczhqSnlkR2FOV3VVazVPanE2KyttckFEQU0xVWVucTZwa3lab24vKzg1OXlPcDI2N3Jyck5IYnNXSFh0MmxXSmlZbEtUazZXSkkwYU5VcVM5UDMzMzEveWVqdDI3RkJtWnFaNjlPaFJHbll1ZHU3Y09hMWF0ZXF5ZGNYSHgrdm8wYVBWZjBGQUU4Y0lEMUFIMHRQVHRXblRKcm01dWVtNjY2NVRjSEN3MFNVQkFQNlB5K1ZxMFB1OS9mYmJTa3RMMC8zMzM2OUpreWFWT1plVGs2UHM3R3hKVXYvKy9SVWNIS3pVMUZRZE9IQkFQWHIwcVBCNmE5YXNrZlRMaU03RldyUm9JYnZkcmkrKytFSTMzbmpqSmFkUWYvYlpaL0x3OEpDWGw1ZUtpb3BxK3ZLQUpvY1JIcUNXa3BLUzlNTVBQOGpiMjFzalI0NGs3QUJBSStMdTdsNGFNQnJLOXUzYlpiUFpOSEhpeEhMbkFnSUNTa2RwM056Y0ZCTVRJMGxhdDI1ZGhkY3FLaXJTeG8wYlpiUFpTdHRlcktTa1JQMzY5Vk5LU29xMmJ0MWFhVTNIamgxVGZIeThCZzBhcE9MaTRwcThMS0RKSXZBQXRiQnYzejc5OU5OUGF0bXlwV0ppWXVUcjYydDBTUUNBaTRTSGh5czlQYjFCNzJteFdPUndPSFRxMUtuTHRyMHdyVzM5K3ZVVmprUnQzcnhaZVhsNUdqeDRzUHo5L2N1ZGR6Z2N1dVdXV3lSSnk1WXRxL1ErRjg3ZGNzc3RLaWdvcU5MckFNeUN3QVBVZ012bDBrOC8vYVQ5Ky9lcmZmdjJHajU4T050T0EwQWpGQjBkcll5TURCMDZkS2pCN2psMDZGQkowbE5QUGFYRGh3OWZzbTJYTGwzVW9VTUhaV1JrYU5ldVhlWE9YMm82bTNUKzM2UCsvZnVyWThlTzJybHpaNFZyZERJeU1yUjI3VnAxNzk1ZHZYdjNidkFwZm9EUkNEeEFOWldVbEdqTGxpMUtTa3BTejU0OU5XalFJTG01OFZjSkFCcWpybDI3cW52Mzd2cnV1KzhhYktSbnlwUXA2dHk1czQ0ZlA2NEhIM3hROCtiTlUwcEtTcVh0TDR6eS9IcGFtOTF1MTlhdFd4VVlHS2hCZ3daVjJQZENlTG13VnVnLy8vbFB1VGIvL2U5LzVYQTRLcHhpQnpRSHZFc0RxdUZDMkVsSlNWSHYzcjNWcTFjdm8wc0NBRnpHeUpFakZSQVFvQTgvL0ZBYk5telF5Wk1uNjNYUmZtQmdvRjUvL1hYOTduZS9rNGVIaDlhdVhhcy8vL25QZXVPTk55cWNUalppeEFoWkxCWnQyTEJCRG9lajlQajY5ZXZsY0RnMFlzUUkyV3lYM21kcXhJZ1JDZzRPMXJwMTY1U1ZsVlY2UEQ4L1gxOTk5WlZhdDI2dDRjT0gxOTJMQkpvUWRta0RxcWlrcEVTYk4yL1d5Wk1uMWFkUEgzWHYzdDNva2dBQVZlRHQ3YTNKa3lkcnk1WXQycng1OHlVWDkxOXN5SkFocGRQVHFzdkR3ME4vL09NZjladmYvRWFmZlBLSlZxeFlvZVhMbDJ2djNyMTY2YVdYeXF6SGFkV3FsYUtqbzdWejUwNXQyN1pOZ3djUGxuVDU2V3dYczlsc3V2bm1tN1ZreVJJdFg3NWNkOTExbHlRcE5qWldkcnRkdi92ZDcyUzFXbXYwV29DbWpzQURWRUZKU1luaTR1S1VtcHFxNk9ob2Rldld6ZWlTQUFEVjRPYm1waUZEaHFodjM3NDZkdXlZc3JPekw3dVdwYUpuM2xSWGNIQ3cvdktYditpbW0yN1NzODgrcTZOSGorcmRkOS9WOU9uVHk3UWJQWHEwZHU3Y3FYWHIxbW53NE1GS1QwL1gzcjE3MWFGRGh5by8xMjM4K1BINjZLT1B0R0xGQ3QxeHh4MnkyV3o2L1BQUDVlUGpveHR1dUtIV3J3Vm9xZ2c4d0dXVWxKUm8wNlpOU2t0TFU5KytmWG1nS0FBMFlkN2Uzb3FNakd6dys0YUhoK3VaWjU3UkgvLzRSMjNjdUxGYzRMbm1tbXYwK3V1dmE5T21UU29zTE5TNmRldmtjcm1xTkxwemdaK2ZuOGFPSGFzdnYveFNhOWFzVVVCQWdFNmRPcVdKRXlmS3g4ZW5ybDhTMEdTd2hnZTRCS2ZUcVI5Ly9GRnBhV202OHNvckNUc0FnQm9MRHcrWDFXcFZTVWxKdVhNK1BqNGFPblNvQ2dvS0ZCY1hwN1ZyMThyTnpVMGpSNDZzMWowbVRwd29pOFdpYjc3NVJyR3hzWEp6YzlPRUNSUHE2aVVBVFJLQkI2akVoYkJ6NnRRcDlldlhUMTI2ZERHNkpBQkFFL0RHRzI4b016T3ozUEZ2dnZsR1RxZFR2WHYzcnJEZmhkM2F2djc2YXgwOWVsVDkrdlZUU0VoSXRlNGRGaGFtYTY2NVJnY1BIdFNXTFZzMGJOZ3doWWFHVnY5RkFDYkNsRGFnQWhmQ3p1blRwOVcvZjM5MTZ0VEo2SklBQUUzRTh1WEw5ZlhYWDZ0NzkrNktpSWlRbTV1YmpoMDdwZ01IRGlnd01GRDMzMzkvaGYwR0RCaWdvS0FnN2R5NVU1STBac3lZR3QxLzBxUkoyckJoUStuSFFITkg0QUYreGVWeWFjdVdMVHA5K3JRR0RCaWdqaDA3R2wwU0FLQUplZkRCQjdWbHl4WWRPM1pNQnc4ZWxNMW1VMWhZbUc2NzdUWk5uRGhSd2NIQkZmWnpjM05UVEV4TTZVWUROZDBoTGpJeVVwR1JrYkpZTE9yUm8wZHRYZ3BnQ2hZWGo5c0Z5dGkrZmJ1T0hEbkNibXdBQUFBbXdCb2U0Q0lKQ1FrNmN1U0l1blhyUnRnQkFBQXdBUUlQOEgrU2twSzBkKzlldFd2WFRuMzY5REc2SEFBQUFOUUJBZzhnS1MwdFRkdTJiVlByMXEwMWNPQkFXU3dXbzBzQ0FBQkFIU0R3b05uTHpNeFVYRnljQWdNRE5YVG9VTG01OGRjQ0FBREFMSGhuaDJidDNMbHoycmh4bzd5OHZEUnMyREM1dTdzYlhSSUFBQURxRUlFSHpWWkJRVUhwY3dxR0RSc21MeTh2Z3lzQ0FBQkFYU1B3b0ZseU9wM2F1SEdqQ2dvS2RNMDExOGpmMzkvb2tnQUFBRkFQQ0R4b2x1TGo0NVdWbGFYQmd3ZFgrZ0E0QUFBQU5IMEVIalE3aVltSlNrNU9WbVJrcE1MRHc0MHVCd0FBQVBXSXdJTm01Y3laTTlxNWM2ZkN3c0lVR1JscGREa0FBQUNvWndRZU5CdjUrZm1LaTR1VG41K2ZycnJxS3A2MUF3QUEwQXdRZU5Bc09KMU9iZHEwU1U2blUwT0hEbVg3YVFBQWdHYUN3SU5tWWNlT0hjck16TlNnUVlNVUVCQmdkRGtBQUFCb0lBUWVtTjZSSTBkMDdOZ3g5ZXpaVTIzYnRqVzZIQUFBQURRZ0FnOU03ZXpaczZXYkZFUkZSUmxkRGdBQUFCb1lnUWVtVlZSVXBNMmJOOHZIeDBlREJnMWlrd0lBQUlCbWlNQUQwNHFQajFkaFlhRUdEeDRzRHc4UG84c0JBQUNBQVFnOE1LV2twQ1NkT0hGQ3ZYcjFVbEJRa05IbEFBQUF3Q0FFSHBpTzNXN1hqaDA3MUxwMWEzWHIxczNvY2dBQUFHQWdBZzlNcGFTa1JGdTJiSkdibTVzR0Roekl1aDBBQUlCbWpzQURVMGxJU0ZCbVpxYjY5Kzh2SHg4Zm84c0JBQUNBd1FnOE1JMnpaODhxSVNGQkhUcDAwQlZYWEdGME9RQUFBR2dFQ0R3d2hlTGlZbTNac2tXK3ZyNjY4c29yalM0SEFBQUFqUVNCQjZhd2ZmdDI1ZWZuNjZxcnJwTE5aak82SEFBQUFEUVNCQjQwZWFtcHFUcCsvTGdpSXlNVkhCeHNkRGtBQUFCb1JBZzhhTktLaTR1MWZmdDJCUVlHcWtlUEhrYVhBd0FBZ0VhR3dJTW1iZS9ldmNyUHo5ZUFBUVBrNXNhM013QUFBTXJpSFNLYXJJeU1EQ1VtSnFwcjE2NU1aUU1BQUVDRkNEeG9ra3BLU3JSdDJ6YjUrUGlvVjY5ZVJwY0RBQUNBUm9yQWd5YnB3SUVEeXNuSlViOSsvZGlWRFFBQUFKVWk4S0RKeWNuSlVVSkNnaUlpSWhRV0ZtWjBPUUFBQUdqRUNEeG9VbHd1bDdadDJ5YXIxYXErZmZzYVhRNEFBQUFhT1FJUG1wU2pSNDhxSXlORDBkSFI4dkx5TXJvY0FBQUFOSElFSGpRWlJVVkYycnQzcjFxMmJLbU9IVHNhWFE0QUFBQ2FBQUlQbW96OSsvZXJxS2hJVjE1NXBkR2xBQUFBb0lrZzhLQkp5TW5KVVdKaW9qcDI3S2dXTFZvWVhRNEFBQUNhQ0FJUG1vVGR1M2ZMYXJYeXpCMEFBQUJVQzRFSGpkNnBVNmVVbHBhbXlNaElOaW9BQUFCQXRSQjQwS2lWbEpSbzE2NWQ4dlgxVmRldVhZMHVCd0FBQUUwTWdRZU4ydEdqUjVXVGs2UG82R2k1dWZIdENnQUFnT3JoSFNRYXJhS2lJdTNidDArdFdyVlMyN1p0alM0SEFBQUFUUkNCQjQzVy92MzdWVnhjckw1OSt4cGRDZ0FBQUpvb0FnOGFwYnk4UEIwNWNrUWRPblJnRzJvQUFBRFVHSUVIalZKQ1FvSWtLVEl5MHVCS0FBQUEwSlFSZU5EbzVPYm02dGl4WStyVXFaTjhmSHlNTGdjQUFBQk5HSUVIamM3Ky9mdmw1dWFtSGoxNkdGMEtBQUFBbWpnQ0R4cVZjK2ZPS1RrNVdaMDdkNWEzdDdmUjVRQUFBS0NKSS9DZ1VkbS9mNytzVml1ak93QUFBS2dUQkI0MEd0bloyVHArL0xpNmR1MHFUMDlQbzhzQkFBQ0FDUkI0MEdqczM3OWY3dTd1NnRhdG05R2xBQUFBd0NRSVBHZ1Vzck96ZGVMRUNYWHIxazBlSGg1R2x3TUFBQUNUSVBDZ1VUaHc0SURjM2QzVnRXdFhvMHNCQUFDQWlSQjRZTGpjM0Z5bHBLU29VNmRPY25kM043b2NBQUFBbUFpQkI0WTdmUGl3TEJZTG96c0FBQUNvY3dRZUdLcW9xRWhIang1VisvYnRlZTRPQUFBQTZoeUJCNFpLVEV5VTArbGtaellBQUFEVUN3SVBET04wT3BXWW1Lanc4SEFGQkFRWVhRNEFBQUJNaU1BRHd5UWxKYW13c0ZEZHUzYzN1aFFBQUFDWUZJRUhobkM1WERwNDhLQkNRa0xVc21WTG84c0JBQUNBU1JGNFlJalUxRlRsNXVZeXVnTUFBSUI2UmVDQklSSVRFK1hyNjZ2dzhIQ2pTd0VBQUlDSkVYalE0TTZkTzZmMDlIUjE2dFJKRm92RjZISUFBQUJnWWdRZU5MZ2pSNDdJemMxTkhUdDJOTG9VQUFBQW1CeUJCdzNLNFhBb0tTbEpFUkVSOHZUME5Mb2NBQUFBbUJ5QkJ3M3ErUEhqS2k0dVZ1Zk9uWTB1QlFBQUFNMkF6ZWdDMEx3a0ppYXFSWXNXQ2drSk1ib1VBQURxWFVsSmliNy8vbnQ5Ly8zM09uVG9rSDcrK1dkWkxCWUZCQVNvUTRjT3V2MzIyM1hsbFZlV3RoODllclFrcVhmdjNscTRjR0dsMXgwL2Zyd0tDZ3EwZXZYcU1zZHIyeDh3SXdJUEdreEdSb2F5czdNMVlNQUFvMHNCQUtEZUpTY242L25ubjlleFk4Zms1ZVdscUtnb3RXN2RXaVVsSlVwTlRkWHUzYnNWRlJWVkp2QmNzR2ZQSHExYXRVcGp4b3lwMGIxcjJ4OHdFd0lQR2t4aVlxTGMzZDBWRVJGaGRDa0FBTlNycEtRa1Bmcm9vOHJOemRVZGQ5eWgyMisvWFQ0K1BtWGE1T2JtNnN5Wk0rWDYrdnI2eXVWeTZiMzMzdE9RSVVQazcrOWZyWHZYdGo5Z05xemhRWU1vTGk3V3laTW4xYjU5ZTlsczVHd0FnSGs1SEE3Tm5qMWJkcnRkMDZkUDE5MTMzMTB1N0VqbmcwbUhEaDBxdk1ia3laT1ZuWjJ0UllzVzFhaUcydllIeklUQWd3YVJrcElpcDlOWjZROTJBQURNWXMyYU5VcEpTZEhWVjE5ZG95bGxKU1VsbWpoeG9qcDA2S0RZMkZqdDI3ZXZRZnNEWmtQZ1FZTklTa3BTWUdDZ2dvS0NqQzRGQUlCNjlmMzMzMHM2dnpGQVRiaGNMdGxzTmsyZE9sV1M5T3FycjhycGREWllmOEJzQ0R5b2QzYTdYUmtaR1l6dUFBQ2FoY1RFUkVsU1pHUmtyYTdUcTFjdlhYLzk5VXBLU3RLeVpjc2F2RDlnRmdRZTFMdWtwQ1JaTEJhMWE5Zk82RklBQUtoM09UazVjbmQzbDdlM2Q2MnZkZDk5OTZsRml4WmF1blNwMHRQVEc3dy9ZQWFzSGtlOWNybGNTazVPVnBzMmJlVGw1V1YwT1FDQVppd3ZMMDlidDI1VlltS2lzck96TDl0K3lKQWhHanAwYUxYdjQrWGxwYnk4UERtZFRsbXQxcHFVV3NyUHowOVRwa3pSL1BuejllYWJiMnIyN05rTjJoOHdBd0lQNnRXWk0yZVVsNWVuNk9ob28wc0JBRFJqaHc4ZjF1clZxK1YwT2hVV0ZxWXVYYnJJdzhQamtuMXEraGlGME5CUUhUdDJURWVQSGxYWHJsMXJkSTJMalJ3NVVpdFhybFJjWEp3MmJkcFU3UkJXMi81QVUwZmdRYjFLU2txU2g0ZUh3c1BEalM0RkFOQk1IVDU4V011WEwxZTNidDAwYXRTb09wbHFkaW45K3ZYVHNXUEh0R2JObWpvSlBKSTBkZXBVM1h2dnZYcnJyYmZVcjErL0J1OFBOR1dtQ0R4NXppSjllZUluYmMxSTFLbUNuMVhnTERhNkpGd3NXUHJuand1TnJxTFI4N0s2cTQxWEN3MEs2YUticmhnb0grdWxmL01JQUxpOHZMdzhyVjY5V3QyNmRhdnhybW5WZGROTk4rbS8vLzJ2dnZ6eVMxMTMzWFhxMGFOSHJhL1p0bTFiVFo0OFdSOTg4SUgrOWE5L1ZmdVpkclh0RHpSbFRYN1RnbDAvSit1djhmL1VwOGZqbEpSN2hyQ0RKcXZBV2F5azNEUDY5SGljL2hyL1QrMzZPZG5va2dDZ3lkdTZkYXVjVHFkR2pSclZZUGNNQ3d2VG4vLzhaemtjRGozKytPTmFzMmFOWEM1WHVYWm56cHhSUWtKQ2xhOTcrKzIzS3lJaVFwOS8vcmtjRGtlMTY2cHRmNkNwYXRMeGZ0ZlB5WHAyejJkR2x3SFV1VE9GT1hwMnoyZWExZnMyOVduQjduWUFVRk9KaVlrS0N3dXI5MmxzdnpacDBpUkowdUxGaXpWLy9ud3RXclJJVVZGUkNnZ0lVSDUrdnBLVGszWGt5QkhkZWVlZDZ0bXpaNVd1ZWVIWk90T25UNjlSWUtsdGY2Q3BhcklqUEhuT0lyMTFhS1hSWlFEMTZzMURzY3B6RmhsZEJnQTBXZG5aMldyWnNxVWg5NTQwYVpLV0xGbWlXMjY1UmY3Ky90cTJiWnUrK2VZYmJkNjhXUmFMUlRmZmZMTkdqQmhScld0R1IwZHJ6Smd4TmE2cHR2MkJwc2ppcW1pTXRRbjRPUGxIZlhvOHp1Z3lnSHAzVzdzaHVxUDkxVWFYQVFCTjBzc3Z2MXpqN2FVQm1FT1RIZUhabXBGb2RBbEFnK0I3SFFBQW9PYWFiT0E1VmZDejBTVUFEWUx2ZFFBQWdKcHJzb0dIM2RqUVhQQzlEZ0FBVUhOTk52QUFBQUFBd09VUWVBQUFBQUNZRm9FSEFBQUFnR2tSZUFBQUFBQ1lGb0VIQUFBQWdHa1JlQUFBQUFDWWxzM29BZ0FBdjNBNEhFcE9UdGFaTTJlVW41OHZwOU5wZEVsQXRWbXRWbmw3ZTZ0VnExWnEzNzY5YkRiZWJnQXdEaitCQUtDUnlNek0xUDc5K3hVU0VxS2VQWHZLejg5UFZxdlY2TEtBYW5NNm5iTGI3VXBOVGRYbXpac1ZHUm1wNE9CZ284c0MwRXdSZUFDZ0Vjak16TlMrZmZ2VXExY3ZCUVVGR1YwT1VDdFdxMVdCZ1lFS0RBeFVWbGFXOXU3ZHE2aW9LRUlQQUVPd2hnY0FET1p3T0xSLy8zN0NEa3dwS0NoSXZYcjEwdjc5KytWd09Jd3VCMEF6Uk9BQkFJTWxKeWNySkNTRXNBUFRDZ29LVWtoSWlKS1RrNDB1QlVBelJPQUJBSU9kT1hORzRlSGhScGNCMUt2dzhIQ2RQWHZXNkRJQU5FTUVIZ0F3V0g1K3Z2ejgvSXd1QTZoWGZuNSt5c3ZMTTdvTUFNMFFnUWNBRE9aME90bU5EYVpudFZyWlpoMkFJUWc4QUFBQUFFeUx3QU1BQUFEQXRBZzhBQUFBQUV5THdBTUFBQURBdEFnOEFBQUFBRXlMd0FNQUFBREF0QWc4QUFBQUFFeUx3QU1BQUFEQXRBZzhBQUFBQUV5THdBTUFBQURBdEFnOEFBQUFBRXlMd0FNQUFBREF0QWc4QUFBQUFFekxablFCYUp4bTliNnQ5T01YOXY5WGVjNmlPcnUydTV0TjE3WHVxUi9TRDZpd3BMak9ybHRmaHJic0pra3FjYm0wT2VPd3dkVUFBQUNnT2dnOEZiZ2w0aXBsRmRtMTd2UStvMHN4VEo4VzdVby90cmxaSldmdHIrbG1zZWlXSzY3U2pXMzdLZERkUjIyOVEvVFBZOS9YL3NLLzBydEZPMTBWMGtYL09QcTluSzZTV2wvdmJ6MS9JMGtxTG5IcXRoOWZxZlgxQUFBQTBIQUlQQmV4V3R6MFFOY3hHaEhhU3lVdWx3cWN4WW83ZThqb3NqUTMrZzRGdUh2WHVIOU9jYjVtN1BxNERpdXFtUktYU3gzOVdpblEzVWVTTkw1dGYzMmZ2azlKdVdmcTdCNDlBOXBxUnVRRWVWbmQxZG12alJZa2ZLbXNvdHc2dXo0QUFBQ2FGZ0xQcndSNStFazZQeG94cmNmLzAvUDdpclF6SzZsY3UvOGQrR2UxOFdwUlovYzlWZkN6L3ZMVDRnclBoWGtGcVlXSFQ0MnY3V3ZOcTNIZnVyYmt5RHIxQytva0w2dTczQ3dXM2Q5bHRHYnMra2l1T3JxK3I4MUxGc3Y1ajNzRWhHdmhsWC9RQ3dsZjZrQk9haDNkQVFBQUFFMEpteFpjeE9rcTBZS0VMM1hVbmk1SnNsbXNlcnpuVGVvZUVHNXdaWFh2MGU3L3IvUS9peXdOZHQrTUlyditrN0tsOVBNZUFlR0tDZTFWWjlmZmxubEVUKzMrUkRuRjUwTmVDdzlmemU3OVc4VzBqcXF6ZXdBQUFLRHBZSVRuVndxY3hYcHUzMy8wUXQvZnFaVm5nTHlzN25vcTZoWTl1ZXRqbmNqTHFMRFB5clJkTmI3ZjJMRG9hcldmc09HbEtyZjlZdGowU3M4TmI5Mno5T1BYRDMwcnA2dXV4bGd1Nzh1VDJ6UTJMRm90UGYwbFNkZUhSV3Z0NmIxMWR2M0VjNmYweEs2UDlFeXZXeFhxRlNoM042c2U2VDVPVi9pR2FPbXhEWExWMlhnUzBMaTkrKzY3OHZYMTFaMTMzbG12ZmVwTFVWR1JQRHc4akM2ajFNNmRPL1h2Zi85Ymp6NzZxRUpEUTJ0MUxaZkxKWXVsL0MrYmtwS1NGQjhmcjRrVEoxNnl2OTF1bDUrZlg2MXFBSURtZ3NCVGdheWlYTTNkOTRYbTk1MHNUemQzK2RtODlQZGVFL1hFem8rVVdXUXYxLzZkeE5VMXZsZDFBNDhaRkpjNDlGSFNSdDNlZnFpV3BXeXAwN0J6UVZyK3o1cXg2Mk05Mi90V1JmaUVTSkltWERGUTJ6T1BhbC8yaVRxL0g5QVlMVnUyVEVGQlFkVUtMelhwVXgvT25qMnJxVk9uYXRTb1VmckRILzRncTlWcWFEMlN0R0xGQ3NYSHgrdWRkOTdSTTg4OFUrUHJyRisvWGg5ODhJSG16cDJyTm0zYWxCNHZLaXJTNDQ4L3Jzek1UTFZ1M1ZyRGhnMnJzSDljWEp3V0xGaWdHVE5tYU9EQWdUV3VBd0NhQ3dKUEpaSnl6K2pOUXl2MVB6MXVsQ1FGZS9pcGUwQjRvOWpFd0dqem91OVFqNEMyZFhLdEI3cU8wUU5keDlUcUdwV05lbVVXMlRWejk3LzFiSzlKNnVRWHF2ODl2S28wN0FTNGUydHU5QjNWdW8vTnphbzNCOXhkcGJZUGJWdFNyV3NEVGMzbzBhUHIvSnF4c2JHbHdlYlFvVVA2K2VlZjlkRkhIeWsrUGw0elpzeFFlUGo1NmNVMzMzeHpyZTd6MldlZnlkM2R2ZHI5N3IzM1htM2F0RWtiTjI3VWdRTUgxS05IanhyZFB6NCtYaWtwS1pvNWM2WmVmLzExK2ZyNlNwSThQRHcwWmNvVXpaMDdWd3NYTGxUUG5qM1ZzbVhMTW4zVDB0SzBZTUVDMmUxMmJkcTBxY0xBWTdmYjVYVFd3ZGFhRi9IeDhhblIxd3dBR2dNQ3p5VnNQSE5BbmYxQ05UWXNXaThtTE5lT0NqWXZRT04ycmpoZlQrLzVWQU9ETzJ0OSt2N1M0MjRXTjdYMURxN1d0U3hTdGZzQURTVWhJVUdQUFBKSXVlTlpXVm5WRGljVjliazRqRFNFb1VPSDZ2WFhYOWZzMmJOMThPQkIvZVV2ZjlIMDZkTTFiTmd3NWViV2J1ZEZWd1ZUZU8rOTk5NHFoUVEzdC9OTFgyZk9uS25Bd01ETHRuL3NzY2ZLQmFOSEhubEVTVWxKU2toSTBBc3Z2S0JaczJhVlRtK0xpWW5SMnJWcnRYbnpacjMyMm11YU0yZE9hVCs3M2E2Wk0yZkticmZyeWl1djFFTVBQVlRoUGFkTW1hTFRwMDlmdHJicW1ERmpobUppWXVyMG1tYjM2NzlERm90RkxWcTBVSjgrZlhUbm5YZXFRNGNPbGZicDNidTNGaTVjV09tMXg0OGZyNEtDQXExZVhYYUdTVzM3QTJaRjRMbU1meVg5b05XbmRpczFQOHZvVWhxTjlJSWMrVmRobSt3d3J5QzUvZDgvNG1jS2MxUlU0cWp2MGlxVTV5Z3NFM1lBTXdvTUROVElrU1BMSEZ1elpvMDhQRHdxblJwVmtjcjZYSGlqZjBGVjNpaWxwcWJxcnJ2dXFuTDdYK3ZjdWJQZWV1c3R6Wmt6Ujl1M2I5ZnMyYlAxM0hQUGxaNy8rdXV2cTdYRzUxTEI3L2p4NHlvcHFmcHp1M0p5Y3BTVGszUFpkb1dGaGVXTzJXdzJ6Wnc1VS9mZmY3L2k0dUlVRnhlbm9VT0hscDUvNElFSEZCOGZyK1BIanlzek0xUEJ3ZWQvMGZMU1N5OHBKU1ZGN2RxMTA5Ly8vdmNHRGFDTTd0U016V2JURFRmY0lFbHlPcDA2ZE9pUTFxOWZyODJiTit2bGwxOVc5KzdkSyt5M1o4OGVyVnExU21QRzFHd0dSRzM3QTJaRDRMbU1FcGVMc1BNcnJ4ejh1a3J0bGc1NVdMNDJUMG5TU3drcmRPaGNXbjJXSlVrSzlRcFVla0hPWlRjbStMa290OG9iUUZ6WS9JRUhqNkl4Q3c4UDF4TlBQRkhtMkpvMWErVHI2MXZ1K0tYVXBFOTk4dlB6MDl5NWMvWDIyMjhySXlORGd3WU5xckRkdm4zN0ZCWDF5MjZNTHBkTCsvZnZMM09zS240ZHpPYk5tNmVDZ2dMTm1qV3IwajdQUGZlY2NuTnpOVy9ldkNyZkp6UTBWTk9tVFZOeGNYR1pzQ05KWVdGaGV2SEZGOVc5ZTNmWmJMLzhNMzNmZmZmcDU1OS8xcE5QUG5uSkRRdVdMbDFhNVRvdVo5S2tTY3JPemk1VEI2ck9aclBwNFljZkxuTnN5WklsK3Zqamo3VjQ4V0s5K09LTDVmcjQrdnJLNVhMcHZmZmUwNUFoUStUdjcxK3RlOWEyUDJCRy9BUnJZcXE2aHFReDhMTCs4aHZCQW1keHZkOHYxQ3RRQy9yK1RzbTVaL1hLd2E5NTRDZ2dLUzh2VDIrODhZYlJaZFNLMVdyVnd3OC9MS2ZUS1l2RlVockczTjNkNVhRNjlmYmJiMnY1OHVXNi9mYmJkYzg5OTBpUzNuLy9mWDN5eVNjYU4yNmMvdktYdjhqYjIxdHo1ODR0N1ZkVlc3WnN1ZXdVdWgwN2RsUnB0T2Z1dXl2KytmM2hoeDlXdVI1SmV2TEpKOHNkVzd4NGNibFJ1THB3WVpvZkl6eDFaL0xreWZyM3YvK3RBd2NPWExMTjRzV0x0V2pSSWsyYk5xMUc5NmhOZjhCc0NEeE5URk5aUTJLMXVNbHErZVVmMzN4blViM2V6OTNOcXBsUnR5akEzVWU5VzdUVHdpdi9vSmNPZktWOTJTbjFlbCtnc1Nzc0xOVHk1Y3VOTHFOYTh2THl0R0RCQXQxNDQ0MGFNR0JBNmZFTFU3Z3VUTjNMeXNyU2M4ODlwOTI3ZDh2ZjM3L002TStvVWFPMFljTUdmZnZ0dDlxNWM2ZWVlT0tKS3Uxb3RuTGxTbjN5eVNkbGFwRXFEeXZTK2JVMWxiVlpzdVNYRFV4U1V1cnY1MUZGNjVLazgwRW9OVFZWRXlaTVVPL2V2YXQ5WFlmai9GVGt4clE5ZUZQbjZla3BOemUzU3YvTVNrcEtOSEhpUkgzMzNYZUtqWTNWMkxGanF6VlNXZHYrZ0JrMSs4QnpYK2VSR2hkK1phWG5xL1BjRy96QzIxcjJIOGM4Wi9sNTdIV3B1TVNwTDA1czFWKzZqSkc3bTFVdFBIdzFxL2V0K3VEWWVxMDRHVit2OXdZYXM2Q2dJSDM2NmFkVmJsOGZ1NjlWMTlxMWEvWGpqei9xeHg5LzFQWFhYNjhwVTZhVTdtUjJjWnUzM25wTE9UazVDZzhQMTl5NWM5VzI3Uys3UjNibzBFRnZ2dm1tbm52dU9XM2Z2bDNUcGszVFBmZmNvMG1USmxYNC9Kc0xjbkp5S2d3bVZRa3JWUTAwZGJsUS9GSi9YbGxaV2ZyMjIyK1ZrNU9qRFJzMnFIUG56cG80Y2FKaVltS3FQRVh0UXVCaGhLZnV4TWZIeStsMFZocEFYUzZYYkRhYnBrNmRxbW5UcHVuVlYxL1ZPKys4VStVMVc3WHRENWhSc3c4OFRjMkZBT2J1WnRYNWZjTmNLaTZwZUdlaFN6MTR0TDVkV0xzalNTNUplWTc2SGVHUnBIV245K2xVL3M5Nkl2Sm1CYmg3eTJweDA5MmRZdFRScjdYKzkvQ3FTcjlPQUJxWEcyKzhVVGFiVGErOTlwcGlZMk8xWThjT1BmbmtrNHFLaWxKdWJxNWVlT0VGeGNYRlNaTDY5dTJycDU5K1dnRUJBWktrdi83MXI1S2tWMTk5VmY3Ky9wbzNiNTVlZi8xMWZmMzExM3J2dmZlMGUvZHVQZjMwMDVXT1dOeDY2NjI2OWRaYlN6Ky8rZWFibFp1YmU4bVFNbkhpUk9YazVEUzZIYStDZ29LMGRPbFN4Y2JHNnJQUFB0T1JJMGUwWU1FQ0xWNjhXQk1tVE5ENDhlUExCY2xmWTBwYjNTa3FLdEwyN2R1MWNPRkNlWGg0WEhMVVVKSjY5ZXFsNjYrL1h0OSsrNjJXTFZ1bTMvNzJ0OVc2WDIzN0EyYlM3QU5QVm5HdVR1Wm5sam5XeHF0Rm1lbFlSbnZyOEVwNXVKWDl6Y3ovTi9naGVWbmRWZUFzMWgyYlhxdXczNHNKNTZleEZCbndSdC9INmxubTh6Y0cvS2xPcmp0Ly81YzZrWmRSNmZtRW5KTjZZdGVIZWpwcWtzSzhXMGlTWWxwSHFhMTNzSjdaODJtRHJDV3FXbkRkMUFBQUlBQkpSRUZVRDhuSnlSVk9mNmhzU2tSRmFOczAyLzcvN04xNVhGUlYvd2Z3ejUwWjltWFlWMEVFWkZjUWpjWGRGRXZMeWpSVHN6TE5MQ3N0czZ6TXA4VTBLNWN5emN6S3gzS3A1L0dYajFydWFDbUN1Q3ViaUlDSTRvS0E3TnNzdnorSUVXU0FHYlpoK2J6LzZNWGN1ZWZjNzF4SjczZk9PZC9UWEUwcFM5MGVQUHp3dzNCMWRjV0hIMzZJVzdkdVllN2N1VmkyYkJuOC9QeHc1ODRkQ0lLQVNaTW00Zm5ubjYrMWRpVWhJYUZXUHlLUkNHKzg4UWJNemMyeGRldFdHQm9hdHB2cFdkVVY3TFJsWldXRmxTczFLNkJpWkdTa1NtNE9IVHFFelpzM0l5c3JDei8rK0NPMmJ0Mkt4eDU3RE9QSGoxZGJZbHNtazZsK1Y1bndORTFaV1ZtdC8vOEVRVUJ3Y0RDbVQ1K09uajE3TnRyK3BaZGVRa3hNRERadDJvUmh3NGJCenM1T3ErczN0ejFSWjlIbEU1Ny9YajJPLzE0OVh1dlkyZ2RlaElPaGhZNGlxdXRVYm1xZFk1Si8vb0d2VU5UL0FCK3R3MDFTemZRTVZUKzM1UDQxTWcyU3R4dWxkL0h1K1MxWTREOFdYbWFPQUlDMG9sc2ROdGtCZ0JNblR1ZzZCR3BGbHBhV3JkYTNnWUVCSG5yb0lZM1BiMnk5VDFPVEowM2JpVVFpN051M0R3RGc1K2VIcjcvK0d1Ky8vejRzTEN3UUVCQUFRUkR3Mm11dm9hU2twTmI2bnNaTW16WU5MaTR1R0RCZ1FKUGlWMWROcTFwcGFhbEdmVlFYVGFpV2xaWFZwRmdxS3U2Tm1GZjMyVmpCQW9sRWdwRWpSMkxFaUJHSWpJekVwazJia0pXVmhkOSsrdzBoSVNGcXAxZlYzSmVvSlJPZTVjdVh0MWhmbXFvdS82MnQ4UER3T2xYMHRGRmRscnFpb2dLblQ1OUdibTR1L1B6OE5FcDJnS29xaFMrLy9ES1dMbDJLMWF0WDQ1TlBQdEhxK3MxdFQ5UlpkUG1FcHlXODJsUHpoNG1XSUFBUUMxVWpQdVU2MnR1bU1SYjZEVStUYUtvU0RZc2ZGRlNXNE1PNC8rQnQzOGNnVnlxd1BqV3lWZUpwSzQ4ODhvanE1NGJXSDJoelRuUGJkSlpyTktWTlMxL2o0TUdEV3ZlbktXTmo0enBsY1J2UzNnb2NPRGs1NGV1dnYwWnBhYW5xSHZyNStUV3ByNGFTcnNaRzNmYnYzOStrYTlaMGY5RUVUYWZBeGNYRjRidnZ2c09sUzVkZ1lHQ0F4eDU3ck40K0d5TVNpUkFSRVlFSEgzd1ErL2Z2eDYxYnQrcGRTMUl6c1dySmhLZDYrbUZiS1Nnb2dLMnRMVHc5UGJWdTYrTGkwcXhyMXl4TFhWWldobmZlZVFlLy9QSUw3TzN0TmY0aVl2anc0ZGkzYng5aVltSVFIUjJ0ZFFMVzNQWkVuUUVUbmhZd3drSDd5amZOb1MvU1EvV2pVMmtickkxcENsdURlLytnbmN4TnhaS0U3VTNxeDluSXFsWXA3aEtaNXNVUHl1U1ZXSkt3SFdKQkJFV05oNW1tcm0zU0U0bTFhbnZrZHBMR2V4WTF4dGpZdUVYNm9jNXI2ZEtsYW84WEZ4ZlgrMTU5MUxWeGQzZkhoQWtUdEZxbjB0eU5SNnRKcFZMVmxLc05HelpneTVZdGpiWnBiRVNwWmp4eXVWeTEwRnVUOCs5WHZZYW5wVjI3ZGczcjE2OUhkSFEwQkVIQXlKRWpNVzNhTkZoYld6ZTdiN0ZZakZHalJ0VTZscE9UZ3lOSGp1RHc0Y05ZdUhCaHJWR2pscHdHT0dQR2pCYnJTeFBMbHkrSHA2ZW56aC8wRFEwTjhkNTc3K0hGRjEvRWQ5OTloOURRVUZoWWFEYWJaTTZjT1pneFl3YldyRm1ENE9CZ3JhL2QzUFpFSFIwVG5uYnNNZWQrR09uWXU4NXhFZTU5VSt4b1pLSFIzanp6enY3U3BsTzZhaVk4dDByem05eVBjWTNpQjVVS0dXUks3ZFlqeVpVS3lKV2E3NTVPMUZGRlJxb2Z4YXlvcUtqM3ZmcW9hNU9mbjQ4SkV5WTBPYjZtS2k4dmgxS3BoS0ZoMVRSWmMzTnpPRGs1cVQzMzd0MjdxakxTVXFtMDBRWDVOYThCcUgrby8vMzMzeHNkL2ZtLy8vcy9qYTZqS2JsY2pyVnIxK0tQUC82QVhDNUhZR0FnWG43NTVTYU5VRFRtenAwN09IcjBLSTRjT1lLRWhBVFZaeFVFb2RZSWo0R0JRWDFka0JZY0hSMHhidHc0Yk4yNkZkOS8vejNlZWVjZGpkbzVPenRqOHVUSjJMaHhJMzc1NVJldE40SnRibnVpam82LzhTMmdPYVdyR3hveGtPb2JON3IyUlU4azBXaDlqS0lORjBrRGdJZXB2ZXJubTJWM205eVBzZVRlQTBpeEZxTTdEYm0vU0VWOWF0N1hDb1VNMmVYYWZZT2JXMUdrMWZsRXphRnVCT0xDaFF2NDhNTVBJUWdDbGk1ZENpOHZMd0RBcGsyYlVGeGNqSmt6WndLb1NuQVdMRmlBYytmT0lTd3NETysvL3o2TWpJemFOUDc2UkVkSFk5V3FWWGowMFVjeGZmcDBqQnMzRHVQR2phdHpYbVptSnViTW1hTjZiV0ppZ3ErLy9scWpiOUR6ODZ1K2xLbmVrWDcyN05tcXZYV2FvdWJlTzAxUldscUtIVHQyQUFBKyt1aWpKcTg3cXMvMTY5Y1JGUldGcUtnb0pDY25xNUljQXdNRGhJU0VZTkNnUWJDd3NNRDE2OWRWYmRwTG9ZZk9ZT0xFaWRpN2R5OE9IanlJMGFOSEl5QWdRT04yaHc0ZHd1Ky8vOTZraEtXNTdZazZNdjdHZHhGdE9jcGhJTkpERDlON2xXQ3VGTjl1Y2w4bU5hcTlGY25LdEc3ZjA4d1JhVVczYW4zKzEwNDEvakF5eE00UGIzaVBWcjMrSVRVU0IyN0dhWDE5SWwzWnUzY3ZWcTFhQmFsVWlzOCsrd3h1Ym02cTkzYnUzSW04dkR4VndxT3ZyNDlGaXhiaGd3OCt3UEhqeHpGNzlteTg4ODQ3R2krc2JrM0hqeDlIVVZFUnJsMjdWdTg1ZCsvZXhRY2ZmQUFmSHgrY1BIa1NRRlh5c21EQkFpeGJ0cXpSNUMwbnA2cnlZM1Z5ZFAzNjlSYWZvdFpZQ2VLYUZJcDdmMS85K09PUCtQSEhIeHR0WTJkblYrL1VSYVZTaWVUa1pFUkhSeU02T2hvWkdSbXE5NHlOalJFYUdvcEJnd1loSkNTazFraE85Y2lYbnA1ZWs5YXRrWHJHeHNhWU9uVXFWcTVjaVcrKytRWnIxNjV0dE9nRUFOWGVPdlBtelZQdGo2U041clluNnNpWThEVFJucXl6TU5Oci9qZWcyektyS3NRVlZ0YXQ4dk5MK2hIOGtuNmt6dkZQZXo4TmYyblZRc28zejJ6RWxlSnN0WDJ2RDVrSkc0T3FieXpiTXVIeGszWlRsZld1Vk1oeHFmQkdrL3N5a2R5cjlxYnRDSTlZRU9HamdQRW9WOGl3NzhaNTdMeCtDcVVhRkQwd0V1dGphbzhocXRjSitaazR5R1NIT29qQ3drS3NXYk1Ha1pHUjhQSHh3Y2NmZnd3cnE4WkhnUTBORGJGMDZWS3NYTGtTKy9mdngrdXZ2NDdISDM4Y2t5ZFBWbHV5dUMwb0ZBcFZBbFBmS01mdDI3Y3hmLzU4VkZaVzR0MTMzMVdOL3N5ZlB4K3Z2UElLM25yckxTeGV2TGpCU25qVjFkSWNIYXVxT2xaUFVkdStmVHUrL2ZaYkJBWUc0cE5QUHFsM0xkMmZmLzZKMWF0WFF5NlhZOWFzV1dyUDBYUlQwcWEycTFsUkRhaEtWczZjT1lPWW1CakV4c1lpTi9mZXlMYXBxU25Dd3NJd2VQQmc5T3ZYcjk2Q0JOVUpUL1YwUW1vNW8wYU53bzRkTzVDV2xvWWRPM1pnN05peEdyVUxEQXpFeUpFam0xeEVvN250aVRvcUpqeE50UFA2NlJicFovT1ZLSzNiMUt5QWxsdFJYTzk1a24rU2pyWmV3ekxFemxmMWMwcmhqV1p0K0ZsekExTnRSM2g2VzdqQ1dHSUFZeGhnbkVzSWRsNC9wVkc3aWQzN3ErNXhwVUtPYjFQMm8yMG5CQkpwVDZGUTRNQ0JBMWkvZmozeTgvTXhhdFFvN05tenA4SE5CdXRiMkQ5dTNEajg4Y2NmK1AzMzM3Rjc5MjQ4OU5CREdEVnFGRHc4UEZvcmZMVVNFeE5SV0ZnSXNWaU1zTEN3T3UrbnBxWmk0Y0tGS0M0dXhySmx5MnBWLzNKeGNjSHMyYlB4NVpkZll2YnMyZmo0NDQvaDd1NnU5am9wS1NtcU5qV05IVHNXMTY5Zng0NGRPL0RPTys5ZzhlTEZ0WkkvbVV5RzlldlhxNllJdmZmZWV4ZzJiSmphYTJoVHRLR29xRWoxQUt4dHNZZTB0RFQ4K09PUE9IZnVYSzAxT0thbXB1amZ2ejhHRHg2TXZuMzdhalNscWJyY2RudVozdGpSTlBSbkp3Z0MxcTFicDFXYmFtKy8vVGJlZnZ0dHJhK3BTWHVpem9vSmo1WXM5RTNnWmVhSUV6bVhheDAzRnV0am1zZUQrRFhqR082VUY2cHRLd0FZNWRRSHAzUFRjS3VzYVF2NTlVUVMxUjVCWmZKS0ZGYVcxSHV1Nko4cENOb3U5RzhPUTdFZVFxM3ZUWU9KeVduZVhrQTFSOUVLWkpydGRWR3RaaHhuOHpJMEd0MXhOYmJCSTA3M0t0ajhtbkVNV2FWNWFzLzFObmRDY2tIVDl0RWdha2xGUlVXWU0yY09ybDY5Q2dNREE4eWRPeGVqUm8yQ1dDeFdlLzZCQXdkUVhsNk9SeDk5Vk8zN2t5ZFB4cGd4WS9ETk45L2c5T25UMkxGakJ5b3FLakIzN3R6Vy9CaDFIRDllTlFJZUdCZ0lVMVBUV3UvOThjY2ZXTHQyTFFSQndHZWZmYVoyK3QzSWtTTng0OFlOYk5xMENhKzk5aHFtVFp1R2NlUEcxWm1lRlI4ZkR3RHc4ZkdwMDhlc1diTlFVVkdCUFh2MjRNVVhYOFRycjcrT3dZTUhJeTR1RHF0V3JjS1ZLMWRnWjJlSCtmUG5vM2Z2dWtWbTJwcUZoUVZPblRvRmhVS2hTbktHREJtQzRPQmdyZGR0Vkk5OGFUSkNTRVRVbmpIaDBZSzdxUjNlOXh1TEMzZXYxa3A0QkFCenZFY2p4Tm9UWWRZOThkM2xBNGpLdmxpcnJibWVNZVo0ajBLd1pRK01jZTZMOTg1dHdkMEdrcFg2ZUpyYXE2YUxwUmJkYW5Ea1FmTFBYajF5UmR1TjhEemlGQXhEY2RYMENMbFNnYU8zTHpiU29tSFNHZ2xQWWFYbUl6d0NnQkRyZXhXTm91OGtOOXBHTElqd3V2ZkRxdnViWEpDRi8xMC9XZWM4ZTBNcFp2VjhDTDBzWFBGaDNIOFFkL2VxeG5FUnRRWlRVMU1NR3pZTTU4K2Z4NXR2dnFtcVlsWnpFWDlOeDQ0ZFEzbDVlYjN2QTFYVjBKWXVYWW9MRnk3ZzhPSERlUFhWVjFzbDl2b29sVW9jT25RSUFEQm8wQ0RWOGV6c2JLeGV2UnJSMGRFd016UERKNTk4MHVDaTcrZWZmeDR5bVF5Ly92b3IxcTFiaDcvLy9oc3pac3hRSlNmWjJkbTRmUGt5SkJJSi9QMzk2N1FYaVVTWU8zY3V2THk4c0diTkdpeGF0QWp1N3U1SVMwc0RBRHo4OE1ONDVaVlgyazNwZUNzcks4eVlNUU11TGk0YWorVFVKeXFxYWdaQ2UxakxSVVRVSEkydmtpTUFRSDhiYnl6dVBRbldCbVp3TnE3OWJkZFRydUdxaDJzVGlRR2tlblgvNFhNeHRrSnZDMWNBZ0lPaEJSWUdqSWVSV1B1cU4yRTJYcXFma3d1dU4zQW1JQkZWSlR4dE5jSmpKTmJIRTkzdWJZSjNPamNOK1UxSTZtb3lyM0V2R3hyTnVwK1B1VE1zLzVtV0psUEtjVEkzdGRFMjQxeEM0V25xQUtDcUt0dXFTM3ZVVnJlTGNPaU4zaGF1VlltdTE2aGEwKzZJZE9XWlo1N0JsMTkrV1cvSjVxYnEzYnMzNXN5WjA2UUg1K29TMFUxWjhINysvSGxrWjJkREVBVFYrcDFkdTNaaDJyUnBpSTZPVm0xSXFrbUZxK25UcDJQV3JGa1FpOFc0ZVBFaTNubm5IU1FtSmdJQTl1elpBNkJxRkttK010Wnl1UnpXMXRad2RhMzZPN3c2MmJHenM0Ty92Myt0SWdNdG9iRXkySTBaUDM0OFFrTkRHL3d6VXlxVnlNM05yVFh0clZwT1RnNisvZlpibkQ5L0hnQXdZc1NJWnNWRFJLUnJIT0ZwaEVnUThLemI0Rm9QOGhuRmQxUS85N2Z4d3NUdTl4YlQ3c2s2aXorenp0VHBKeUgvR3I2NXRCZHZlajhDb0dxMDZEMi9KN0FvNGY4MFh1T2lKeEpqa08yOUtSZXg5MDJyVTNjK0FGUzIwUnFlWjl3R3dyUkdrWUgvWGozZTdENHQ5ZTQ5Z09TcktleFFuLzQyM3FxZnorZGxOTHBocVp1SkxTYTRocXRlL3p2dHIzcW5zdjEyTlFaaE5qM2hiR1FGYXdNenZPUXhvc1UyR0NWcXF1cXBYZFhyVVJwU1hZWlowOHBoalpWWlZpcVZTRXBLZ3FtcEtZeU5qV0ZnWUlEUzBsTHMzTGtUQUJvc0dGQ2Y2bjJBZXZYcXBXcmZzMmRQaUVRaURCOCtITE5uejlacVZHWHMyTEh3OHZMQ1YxOTloWmt6WjhMUHp3OUZSVVhZdnIxcVUrVFJvMGZYT2o4L1B4OFhMbHpBOGVQSEVSc2JxN3BuYm01dUdEcDBLS0tpb25ENThtVXNYNzRjSzFldWhJZUhCd0lEQStIcDZRbDNkM2M0T1RscHRIZU5UQ2JEblR0M0lKVktWV3RsVHAycVdtOVljMDFTYTVnMmJScUtpNHNoa1VoZ2FHZ0lpVVNDeXNwS0ZCZmZXeHM2ZHV4WStQbjV0V29jUkVTdGpRbVBHalUzOXZ3bzRDbjArbWRrUnFhVTQ2ZTB2N0FuNnl3QXdNZmNDVzk0ajFhZGZUWXZIVCtrSGFxMzN5TzNrMkJuSU1VemJnTUJBTDBzWFBHRzl5TllsclFMU2cyV3hZK3c3NlVhdGJoZGxvK1VCcXFmaVFVUmhIOGlrNmxKcUpxemQ1QTZBVklYaks2eDl1VmtiaW91Rjkxc2RyODFDelFVYURqQ0l3QUlzNm14anVoT3crdUlERVI2ZU5QN0VkVlV0aE01bDdIbnhybDZ6NjlVeUxENjBsNHNDWndNQWNCZ08xL0UzTG1FNHptTlAyZ1N0YVpidDI1cFZRMnNxWlhEN2ljSUFoWXRXb1E3ZCs2b2ZUOG9LRWlyL2lvcUtuRGtTRldGeWlGRDdsVk05UEh4d1U4Ly9RUnJhK3NteGVudjc0LzE2OWVyWHE5ZnZ4NUZSVVhvMXEwYkJnd1lnRDE3OXVEOCtmTklTVWxCWm1hbWFxUkZUMDhQZ3dZTndxaFJvOUN2WHo4SWdvQm5ubmtHOGZIeE9IejRNS0tpb3BDU2tsSW4yWlJLcFZpeVpJbHEvNlA2UHV1enp6NExvT28rVmljZGdQYjNUUnVDSU1EZDNSMXhjWEdReVdSMTloMXljWEhCVTA4OWhWR2pSclZhREVSRWJZVUp6MzNFZ2doUy9YdmZHbFluT3pubGhmZ2lhYWVxeExLamtTWGU4eHNMUFZIVkxieGNkQk5mSk8xc2RJUFBiWm5IWVdjb1JZUkRMd0JWSTBRdmVqeUk5YWtONzRSdXJtZGNheVJwVjlicEJsTWtBL0c5TXFQcUVwNldaS2x2Z2prMUVyOEtoUXdiMHY1cWRyOTZJakdzOU84dFZOWjB6Wk9YdVZPdGN0eU5qWVRONmprU3JpWTJBSUNjaWlLc1R0blg2RFV1Rm1SaDM0MXplTml4Nm9Ia2xaNFJTQ3k0cm5GU1J0UWF2dnJxSzUxZHUwZVBIblVTSG1Oall3UUhCNnYyKzlHVVJDTEJnZ1VMY09qUUlRd2NPTERXZTAxTmR0UVpOV29VRGg0OGlGZGVlUVZpc1JqbDVlV3FrU1dwVklyZzRHQ0Vob1lpTkRTMFR0RUVBQWdJQ0VCQVFBQmVlKzAxcEthbTRzS0ZDNGlQajBkcWFpcHUzcnlKYnQyNk5aanNBRlgzeU1iR0JqazVPVkFxbGFpc3JJU3hzVEdDZ29KYWZkM1VoeDkraUtLaUlsUldWa0l1bDBPaFVFQWlrY0RLeWtwbnBjaUppRm9ERTU3N0JGcDBoNEdvOXA0RUZ3dXk4SG5pLzFRUDNMWUc1dmk0MTFNdy8yZEIvWTNTdTFnVS96dks1SlVhWFdQZDVRT3dNVEJGSDhzZUFJRFJUbjJRVlpxbmRpb2NVRFZpOFVyUENOWDE4aXFLRzkwWHBycVNHNkI5T2VmcWtRNU5HSXIxOElIL2s2b0VBd0EyWHptS0cvVk1COU9HbjdTYnF0SWNBR1NYYWJZUllNMXBmd241MXhyOC9DKzREOFBnZjhwb3k1VUtMRXZhcFhaUEpIVitTVCtDRUd0UFdPbWJ3bHpQR0M5NURNZXlpN3MwYWt2VTJTeFpzZ1FLaFFJS2hRSktwVkkxV3RFVUlwRUlJU0VoQ0FrSjBicXRObVdjZlh4OHNHYk5HdFdtckk4Kytpak16TXpnNCtNRFoyZG5qZnNSQkFHZW5wN3c5UFRFazA4K0NhQnE1RWJkK2hoMXRtN2RDcUJxYXFCU3FkUm9FOHFXSUpWS21kZ1FVWmZBb2dYM2ViYkg0RnF2RDk2TXc4SUx2Nm1TSFF0OUUzemM2eW5ZR2xUTnJjNnJLTWJIOGYvVjZwdDl1VktCTDVOMjRXckp2VzlEcDNzTVF6OHI5WHRjVE9vK0VHRTFTaXovbEhhNDBlUXEyTkpOOWZQdGN1MTJETy8rejJoSE5WazlhNEFNeFhwNDMyOHMzRTN0VmNmTzVsM0JydXZxRXpkdENCRHdsTXU5ZlRkeXlndVJXMUhVUUl0NzdRYlVXTDl6dko3cGJJWmlQY3oxZVJTUE9mZFZIZHVROWhjdU5sSUl3a0NrQjFzRGMzaWFPc0RIM0xsV2hiWUJ0dDRJclZFWmpxaXJFWWxFa0VnazBOUFRhMVoxc0xaVW5ld0FWU05MdzRjUDF5clpxWSsrdnI3YVVhR0dDSUxRWnNrT0VWRlgwakgrUldwREc5SU80d1AvY2RBVGliSDV5bEZzeTR4VnZWZWQ3RGdhVlMyZ0xhZ3N4WWR4LzJuU25qcWw4Z3A4bHZBL2ZObG5Da3dsaGhBZzRDMmZSN0hnd2xha0ZkMVduVGZCTlJ4UHVkNTc4SSsrY3dsUjJSZGhybWVFYnNiV3VGVjZGN2tWUmJXbXQvV3o4c0JZbDFEVjY0VDgydlAwQmRWL3ExcFZ0OVVUaWRIZDJCWXY5N3kzR1dHRlFvWlNOUXYremZTTThDLy9jZkEwYzFBZHUxcHlCOHVTZGphNEhtbVFyUStjakt5UVhWNkEzSW9pM0swb1JtRmxLWXJsNWFoVXlDRkFRSGNURzB6cVBnRCswbnViQU1iYzBXeDlUQzhMRjlXNkh5WFVGM1p3TkxMRXA3MmZyalZkN2s1NUljU0NnRW5kQjhCWWJBQmppVDZNSlFZd0VSdkFSR0lBTXowam1Pc1oxUm45dTkvTG5oR05qaW9SRVJFUlVkdGh3bk9mQzNldll0bkZuZWhwNWxncjJiRXhNTU1udlNhb2twMFNlUVUraWQrR3pKS2NKbC9yWnRsZExMLzRCeGI2ajROSUVLcEdUUHlmeFB5em0xQWdLOFYwOXdmeGtHT2c2dnlySlhmd3phV3FFcW9pQ0ZqY2V5S0FxaEdqVW5rRlN1VVZNSk1ZcWZiQkFhcW1zeDI5blZUcnVqM05IUEY1MERNYXhaaVFuMWtuZmZFMGM4RGJQbU5nWjNodktrUjJlUUVXSjJ4SFNTT2JlMXJxbTJCaTkvNGFYYnRhc2F4YzdYNDQ2Z3l4dTFkTktLWHdodHBSb2R0bCtYVStrNDJCR1Y1d1Y3OUR1allzOUUwdzFYMG9WbC9hMit5K2lJaUlpS2o1bVBDb2NTSW5GU2R5N3UzYm9pY1NxMDEyVW90dU5mdGE1L0t1NE9jcmYyTnFqNkVBQUd0OVU0eDNEVU9Sckt4V3NwTlZtb2VQNDdhcHByTGRyU3hCYmtVUnJQUk5JUlpFTUpVWTFpb0pEVlJWbFZ1VnZLZE9FbksxNUE2VUFCcmJHYU5TSWNlV0s4ZHFIUXUyN0lIMy9KOVFiV29LQU5kS2N2QlIvRGJrbEJjMitua3pTdFJYY2FwUGlid0NYeWJ0MUtodmZaR2sxajVGc2ZXTUNzbVZDdXpPT290bjNRYXBmYithRWtvVVZwYmlibVVKQ2lwTGtWOVJncnVWeFZVL1Y1WWd2L3A0WlFtRzJQcXBSdUtHMndmZ3lPMUVYT0NHcEVSRVJFUTZ4NFJIQTVVS09iNVBqY1I4MzhlaGdCS2Z4RzlEY2tGV2kvVy80OW9wdUpuWVlZaWRIMzdQak1XV2pDZ0lFTkREeEE1OXJkeVJWblFMaXhPMjF4bXRPSldiQmo5elo1aEtES0V2MW9PZUlBSWdvS0N5QklrRjEvRjdaaXl1RkdmWHVWNlp2QkxaWmZtMVJtaHFxbERJRUorZmlTMVhvdW9rZGZINW1iaGNlQXMrNWxXYkc4YmR2WXBsRjNlaFFNT0YvdGVLYzNDbE9Cc21FZ01ZaWZWaEtOYXJsVHhWdTFXV2oxTzVxZGh4N1JTeU5WeURGR0x0Q2VNYW03azJWSjF0LzQzekNKQzZJTCt5QkhjcmlwRlhVWXk3bGNXcXBDYS9vZ1Q1bGFVYWxRc0hnUDlteG1DZ3JiY3FLWjdxUGhSenoveXNVVnNpSWlJaWFqMkNzcmxiT3V0SVMrOGpvd2t2TTBjSWd0Q2l5VTQxUFpFRTNtYU9pSyt4M3NaUXJJZXgzVUt3TFRNV2xRcFpDMTlQRExFZ1V1M1hJd2hWdS9iSWxBcVV5c29iZk13M2xSaGlhZUJrSEx1VGpGOHpvalZPQ3VvakVnVG9peVNxeEtkVVhnRjVFelpMTlJickk5UzZKd2JZZXNQYXdBeHZudG5ZckxpMEZXelpBd3NEeHVGWWRqSitTanVzVVpFRlRXMGZOSy9GK3FMMjUrREJnOXpObnJvRVhmeXVMMSsrSE9IaDRlamZYN3ZwMUVUVWVYQ0VSd3VYR3Rqb3M3a3EveGxWcWFsTVhvbXRHY2ZxYWRIYzY4bFJpYWJ0ejFNa0s4TWJaelpDcG15Wi9YMFVTdVUvVS9VMEsrdGRueEo1QlE3ZlRzRGgyd20xeWxtM2xUTjU2WGpyN0M5SWE0R3Bqa1JFUkVUVU1sai9rcHFrcFpLZDF0TFlCckN0aGNrT0VSRVJVZnZDaEllSWlJaUlpRG90Smp4RVJFUkVSTlJwTWVFaElpSWlJcUpPaXdrUEVSRVJFUkYxV2t4NGlJaUlpSWlvMDJMQ1EwUkVSRVJFblJZVEhpSWlJaUlpNnJTWThCQVI2WmhZTElaYzNyNzN0aUpxTHJsY0RyRllyT3N3aUtnTFlzSkRSS1JqUmtaR0tDb3EwblVZUksycXFLZ0l4c2JHdWc2RGlMb2dKanhFUkRwbWEydUxyS3dzWFlkQjFLcXlzckpnWTJPajZ6Q0lxQXRpd2tORXBHUGR1M2RIVGs0Tzh2THlkQjBLVWF2SXk4dERUazRPM056Y2RCMEtFWFZCVEhpSWlIUk1JcEhBejg4UDhmSHhUSHFvMDhuTHkwTjhmRHo4L1B5NGhvZUlkRUtpNndDSWlBaXdzcktDdjc4L0VoSVNZRzF0RFNjbko1aWFtdklCa1Rva3VWeU9vcUlpWkdWbElTY25CLzcrL3JDeXN0SjFXRVRVUlRIaElTSnFKNnlzckJBV0ZvYU1qQXhjdkhnUkpTVWxyTjVHSFpKWUxJYXhzVEZzYkd3UUZoWUdpWVNQRzBTa08vd2JpSWlvSFpGSUpQRHc4SUNIaDRldVF5RWlJdW9VdUlhSGlJaUlpSWc2TFNZOFJFUkVSRVRVYVRIaElTSWlJaUtpVG9zSkR4RVJFUkVSZFZwTWVJaUlpSWlJcU5OaXdrTkVSRVJFUkowV0V4NGlJaUlpSXVxME9tekNZeWpXMDNVSVJHMkN2K3RFUkVSRVRkZGhOeDUxTUxUQWxlSnNYWWRCMU9vY0RDMTBIUUlSRVdraElpSkM0M01QSERoUTY3VkNvY0JmZi8yRnYvNzZDNWN1WGNMZHUzY2hDQUxNemMzaDV1YUdpUk1ub2srZlBuV3UxYXRYTDZ4WXNhTGU2NHdaTXdabFpXVjFya2ZVRlhUWWhDZkUycE1KRDNVSklkYWV1ZzZCaUlpMDhOaGpqOVY2dlh2M2JzaGtzanJINzVlUmtZSEZpeGNqUFQwZGhvYUc4UGYzaDUyZEhSUUtCYkt5c25EaHdnWDQrL3ZYU25pcXhjWEZZZi8rL1JnNWNtU0xmaGFpenFEREpqeVBkM3NBaDI4bElMdThRTmVoRUxVYVd3TnpQTkh0QVYySFFVVFVvU21WeWphOTN1dXZ2MTdyOWY3OSt5R1R5ZW9jcituS2xTdDQ4ODAzVVZ4Y2pFbVRKbUhpeElrd05qYXVkVTV4Y1RHeXMrdCsyV3RpWWdLbFVvbnZ2LzhlNGVIaE1ETXphNWtQUXRSSmROZzFQTVppZmJ6cTlaQ3V3eUJxVmE5NVBRd2pzYjZ1d3lBaTZyRDA5UFNRbjUrdjZ6QWFKSlBKOE1rbm42Q29xQWp6NXMzRHRHblQ2aVE3UUZWaTQrYm1wcmFQeVpNbkl6OC9IK3ZYcjIvbGFJazZuZzZiOEFCQW9FVjNmTlRyS2RnYW1PczZGS0lXWld0Z2pvOTdUVUJ2QzFkZGgwSkUxS0U1T1RuaDl1M2J1ZzZqUVpHUmtjak16TVNBQVFPYU5DVk5vVkJnM0xoeGNITnp3OTY5ZTVHUWtOQUtVUkoxWEIwNjRRR3FrcDZ2K2s3RkJOZHd1Sm5Zc3FJVmRWaUdZajI0bWRoaWdtczR2dW83bGNrT0VWRUxDQXdNUkU1T0RpNWR1cVRyVU9yMTExOS9BYWdxTE5BVVNxVVNFb2tFYytiTUFRQjg5ZFZYa012bExSVWVVWWZYWWRmdzFHUXMxc2VrN2dNd3Fmc0FYWWRDOTltN2R5OE1EUTB4ZE9oUVhZZENSRVJkVU0rZVBlSHQ3WTJEQncvQ3dzSUNkbloydWc2cGpzdVhMd01BL1B6OG10VlBRRUFBSG43NFllelpzd2ZidG0zRDAwOC8zUkxoRVhWNEhYNkVoOXEzN3QyN0l6czdHOFhGeGJvT2hZaUl1cWpodzRmRDNOd2NtemR2eHRHalIzSDkrblZVVkZUb09peVZnb0lDNk9ucHdjaklxTmw5dmZUU1M3Q3dzTUNtVFp2YS9WUStvcmJTS1VaNHFQM3EzcjA3NHVQamtaR1IwZXh2cm9pSWlKckN5TWdJa3lkUFJteHNMSTRmUDQ0VEowNW8xQzQ4UEJ6OSsvZHY1ZWdBUTBORGxKU1VRQzZYUXl3V042c3ZVMU5UdlB6eXkxaTZkQ2xXcjE2TlR6NzVwSVdpSk9xNG1QQlFxekkyTm9hOXZUMnVYTGtDWDE5ZkNJS2c2NUNJaUtnTEVvbEVDQThQUjFCUUVOTFQwNUdmbjk5b3VXb1hGNWMyaWMzZTNoN3A2ZWxJUzB0RHo1NDltOTNmOE9IRHNXL2ZQc1RFeENBNk9ycE5ramFpOW93SkQ3VTZOemMzeE1iRzRzNmRPN0MxdGRWMU9FUkUxSVVaR1JtMXV4a0h3Y0hCU0U5UFIyUmtaSXNrUEFBd1o4NGN6Smd4QTJ2V3JFRndjSENMOUVuVVVYRU5EN1U2WjJkbjZPbnA0Y3FWSzdvT2hZaUlxTjE1L1BISElSYUxzV1BIRGx5OGVMRkYrblIyZHNia3laTngrL1p0L1BMTEw1QkkrQjAzZFYxTWVLalZpY1ZpdUxpNDROcTFhNURKWkxvT2g0aUlxRjF4ZEhURWl5KytDSmxNaHZuejV5TXlNbEx0ZEx2czdHd2tKU1ZwM08vRWlSUGg0dUtDMzMvL25mLytVcGZHZEovYWhKdWJHOUxTMG5EdDJyVjZkNGttSWlMcXFzYVBIdzhBK09HSEg3QjA2VktzWDc4ZS92NytNRGMzUjJscEtUSXlNcENhbW9vcFU2YkExOWRYb3o1UzVWTnpBQUFnQUVsRVFWU3I5K2FaTjI4ZUV4N3EwampDUTIzQzJ0b2FabVptU0U5UDEzVW9SRVJFN2RMNDhlUHgwMDgvNGNrbm40U1ptUmxPblRxRjNidDM0L2p4NHhBRUFVODg4UVFlZlBCQnJmb01EQXpFeUpFald5bGlvbzVCVURaV29vU29oVnk2ZEFubno1L0h5SkVqSVpWS2RSME9FUkVSRVhVQkhPR2hOdVBtNWdheFdLemFVWnFJaUlpSXFMVXg0YUUybzYrdkQxZFhWMlJrWktDeXNsTFg0UkFSRVJGUkY4Q0VoOXFVcDZjbjVISTVTMVFURVJFUlVadGd3a050eXNMQ0F0Ylcxa2hOVFcxMGgyc2lJaUlpb3VaaXdrTnR6dFBURTRXRmhiaDkrN2F1UXlFaUlpS2lUbzRKRDdXNWJ0MjZ3ZERRa01VTGlJaUlpS2pWTWVHaE5pY1NpZENqUncvY3VIRUR4Y1hGdWc2SGlJaUlpRG94Smp5a0V4NGVIaEFFQVNrcEtib09oWWlJaUlnNk1TWThwQk5HUmtad2RYVkZXbG9hS2lvcWRCME9FUkVSRVhWU1RIaElaN3k5dlNHWHk3bVdoNGlJaUloYURSTWUwaGx6YzNNNE9Ubmg4dVhMa012bHVnNkhpSWlJaURvaEpqeWtVejQrUGlndkwwZDZlcnF1UXlFaUlpS2lUb2dKRCttVXRiVTFiR3hzY09uU0pXNUVTa1JFUkVRdGpna1A2WnlQancrS2k0dVJtWm1wNjFDSWlJaUlxSk5od2tNNjUram9DS2xVaXVUa1pGMkhRa1JFUkVTZERCTWVhaGU4dmIxeDkrNWQzTGh4UTllaEVCRVJFVkVud29TSDJnVlhWMWVZbXBvaVBqNmVhM21JaUlpSXFNVXc0YUYyUVJBRStQdjc0KzdkdTdoKy9icXV3eUVpSWlLaVRvSUpEN1ViTGk0dU1EYzM1eWdQRVJFUkViVVlKanpVYmdpQ2dJQ0FBQlFXRnVMcTFhdTZEb2VJaUlpSU9nRW1QTlN1T0RzN3c4TENBZ2tKQ1ZBb0ZMb09oNGlJaUlnNk9DWTgxTzRFQkFTZ3VMZ1k2ZW5wdWc2RmlJaUlpRG80Smp6VTdqZzZPc0xhMmhwSlNVbVF5K1c2RG9lSWlJaUlPakFtUE5RdUJRUUVvTFMwRkttcHFib09oWWlJaUlnNk1DWTgxQzdaMmRuQnpzNE9TVWxKcUtpbzBIVTRSRVJFUk5SQk1lR2hkaXN3TUJBVkZSVklTRWpRZFNoRVJFUkUxRUV4NGFGMnk4TENBdTd1N2toTlRVVkJRWUd1d3lFaUlpS2lEb2dKRDdWckFRRUJrRWdrT0hmdW5LNURJU0lpSXFJT2lBa1B0V3NHQmdidzgvUERyVnUza0pXVnBldHdpSWlJaUtpRFljSkQ3WjZucHlkTVRVMXgvdng1YmtaS1JFUkVSRnBod2tQdG5rZ2tRbEJRRUlxS2lwQ1NrcUxyY0lpSWlJaW9BMkhDUXgyQ282TWpIQndja0ppWWlMS3lNbDJIUTBSRVJFUWRCQk1lNmpBQ0F3TWhsOHNSSHgrdjYxQ0lpSWlJcUlOZ3drTWRocm01T1R3OVBaR2VubzdzN0d4ZGgwTkVSRVJFSFFBVEh1cFFBZ0lDWUd4c2pOT25UME11bCtzNkhDSWlJaUpxNTVqd1VJY2lrVWpRdDI5ZkZCWVdJaWtwU2RmaEVCRVJFVkU3eDRTSE9od0hCd2U0dXJyaTRzV0x5TS9QMTNVNFJFUkVSTlNPTWVHaERpa29LQWo2K3ZvNGRlb1VsRXFscnNNaElpSWlvbmFLQ1E5MVNBWUdCZ2dLQ2tKdWJpNHVYNzZzNjNDSWlJaUlxSjFpd2tNZGxxdXJLeHdjSEJBWEY0Zmk0bUpkaDBORVJFUkU3UkFUSHVyUSt2YnRDMEVRY09iTUdWMkhRa1JFUkVUdEVCTWU2dENNalkzUnExY3YzTHg1RTFldVhORjFPRVJFUkVUVXpqRGhvUTdQdzhNRE5qWTJPSHYyTEtlMkVSRVJFVkV0VEhpb3d4TUVBYUdob1JBRUFiR3hzVkFvRkxvT2lZaUlpSWphQ1NZODFDa1lHeHVqYjkrK3lNbko0WWFrUkVSRVJLVENoSWM2RFJjWEY3aTV1U0VwS1FsMzd0elJkVGhFUkVSRTFBNHc0YUZPcFUrZlBqQXhNVUZzYkN3cUtpcDBIUTRSRVJFUjZSZ1RIdXBVSkJJSlFrTkRVVnBheWxMVlJFUkVSTVNFaHpvZkt5c3JCQVFFSURNems2V3FpWWlJaUxvNEpqelVLWGw3ZThQVzFoWm56NTVGVVZHUnJzTWhJaUlpSWgxaHdrT2RVbldwYXBGSWhKaVlHTWpsY2wySFJFUkVSRVE2d0lTSE9pMGpJeU9FaElUZzd0MjdPSDM2dEs3RElTSWlJaUlkWU1KRG5acWpveU1DQWdLUWtaR0JTNWN1NlRvY0lpSWlJbXBqVEhpbzAvUHg4WUd6c3pNdVhMaUFXN2R1NlRvY0lpSWlJbXBEVEhpbzB4TUVBU0VoSVRBek04UHg0OGRSWEZ5czY1Q0lpSWlJcUkwdzRhRXVRU0tSWU1DQUFWQXFsVGgyN0Joa01wbXVReUlpSWlLaU5zQ0VoN29NVTFOVGhJV0ZvYUNnQUNkUG50UjFPRVJFUkVUVUJwandVSmZpNE9DQVhyMTY0ZHExYTdoNDhhS3V3eUVpSWlLaVZzYUVoN29jYjI5dnVMaTRJQzR1RGpkdTNOQjFPRVJFUkVUVWlwandVSmZVcjE4L1dGaFk0UGp4NDhqTHk5TjFPRVJFUkVUVVNwandVSmNra1Vnd2NPQkE2T3ZyNCtqUm95Z3FLdEoxU0VSRVJFVFVDcGp3VUpkbFpHU0V3WU1IUTZsVTRzaVJJeWdySzlOMVNFUkVSRVRVd3Bqd1VKZG1abWFHZ1FNSG9xeXNERWVQSGtWbFphV3VReUlpSWlLaUZzU0VoN284YTJ0cmhJZUhJejgvSDlIUjBWQW9GTG9PaVlpSU9vR3NyQ3hFUkVUZ3pKa3p1ZzVGTGFWU1dXY3o3dHUzYjJQRGhnMzEvbHQ0OWVyVnRnaXRTZVJ5T1FvS0N0cjBlbnYzN2tWMGRMUlc3VHJiZmU4SUpMb09nS2c5Y0hSMFJMOSsvWER5NUVtY09IRUNvYUdoRUFSQjEyRVJFVkVuZFBueVpXUm1acXA5ejhYRkJaNmVubldPMTNlK0lBam8xcTBibEVvbHJsMjdWdTgxWFZ4YzZoeGJ0R2dSYnR5NGdSVXJWc0RJeUFnQWNQSGlSV3pac2dWaXNSalBQZmRjcmZOUG5qeUpCUXNXNFBISEg4ZXJyNzVhNzdWMDVidnZ2c09SSTBjd2I5NDhQUERBQXdDQXRMUzBCdStMT29NSEQ5Ym9QS1ZTaWQ5Kyt3MGxKU1VJRGc2R29hR2hSdTA2MjMzdkNKandFUDNEemMwTlpXVmxpSXVMZzZHaElZS0NnblFkRWhFUmRVTDc5Ky9IOXUzYjFiNDNkdXpZT2dtUFhDN0h0R25UMUo2dnA2ZUgzYnQzbzZ5c3JONXpSQ0lSOXUzYlYrZjQ2Tkdqc1dEQkFpeGR1aFFmZmZRUkJFSEE0TUdETVhqd1lHelpzZ1hoNGVIbzJiTW5nS3FFYThtU0pUQXlNc0tJRVNOcTliTmp4dzZzWHIyNjBjOWRIMnRyYS96NjY2OU5ibC90MFVjZnhlblRwN0Znd1FLTUd6Y08wNmRQeDk2OWUrdTkxL1U1Y09DQTZ1ZkxseThqTFMydDNuTzl2YjBSR1JtSjFhdFhvM2Z2M21yUENRc0xnN201dWVwMVo3dnZIUUVUSHFJYWZIeDhVRnBhaXBTVUZCZ2FHc0xIeDBmWElSRVJVU2UxY2VQR1dxK2ZmLzc1QnM5Ly8vMzNNV3pZTU5YclBYdjI0SnR2dnFsMXpzS0ZDMnVOVU96WnN3ZGZmZldWMnY3NjlldUhaNTU1QnIvODhndU9IeitPOFBCd0FNQ3NXYk53K3ZScG5EaHhBajE3OW9SQ29jQ0hIMzZJeXNwS2ZQYlpaL0QyOXE3VlQvZnUzVEZxMUtqR1A3QWFSNDhlaFVUU01vK2ozYnQzeCtyVnEvSDU1NTlqMjdadHlNbkpnWVdGQlFEZ3A1OSthclQ5MXExYmF5VTcxZkZ0MmJLbDBiYjc5dTFUbTFRQ3dKbzFhMm9sUEozdHZuY0VYZWVURW1rb0tDZ0k1ZVhsaUl1TGcwUWlVVHUxZ0lpSVNKM1UxRlM4L1BMTHRZN05uejlmOVhQTkIyb25KNmMyaTZ1bTI3ZHZJeWNuQndEUXQyOWZLSlZLV0ZoWUlDa3BTWFhPKysrL0R6TXpNOVd4VWFOR1FTYVRRU0tScUk3WjJOakExdFlXUVVGQlRaNFZFUjhmMzZKclo0Mk5qZkhSUng5aDgrYk5HREprQ0hidjNnMlJTS1NhMGhjWkdRbGZYMS9WdmQrMWF4Y0dEUm9FQ3dzTDJOcmExa3BNYXFyNTUzYjA2RkVjUG53WS8vclh2K3FjZCtUSUVVUkdSdUxqanordTgxNW52dS90SFJNZW92c0lnb0NRa0JESVpES2NQWHNXQ29VQ1hsNWV1ZzZMaUlnNkFGZFhWOVZvd3RHalI3Rmh3d2JNbXpjUGZuNSt6ZTU3eVpJbFdMSmtTYTFqZW5wNnRWNHZXclNvVGp1UnFIYU5xdTNidDJQYnRtMjFqbTNhdEVucmVKNSsrbW04K09LTHF0Y0toUUpyMXF4QmFHZ29IbmpnQVkzV3dzcmxjdWpyNjJ0OTdmdFZWRlRnNU1tVEdEQmdBQVJCd0pRcFV3QUFNMmZPeE15Wk0xRlVWSVRWcTFjak1qSVNqenp5Q041NDR3M2N1WE1IVzdkdXhiLy8vVy9NbWpVTEw3endBbDU0NFlWR3IzWDE2bFVjUFhwVTdYdVptWm4xRmpIb2pQZTlvMkRDUTZTR1NDUkMvLzc5RVJNVGcvUG56ME9wVk5ZWlNpWWlJcnFmbnA2ZWFqUWhJeU1EQUdCcmE2dTJhSUMyWnM2Y2lkRFFVTlhySTBlT1lQUG16Ylgya1pzMWF4WktTa3JnNnVvS056YzNIRGx5QkQvLy9MUGEvdGFzV2RQa1dOUXRuazlQVDBkVVZCUjI3dHdKVjFkWGpCOC9IaU5HaktpVGxOVWtsOHMxbWxvVkVSRUJRME5EN05xMVMrMzdrWkdSV0xGaUJYcjE2b1UzMzN5ejF2MCtmUGd3dnZ2dU8rVGw1V0hxMUttWVBIa3lnS3FSa3UrKyt3NmZmLzQ1bGk1ZGl1am9hTHo1NXBzd05UV3QwLytZTVdQcTdOY1hFUkhSWUx6VjdwOG0xNUh1ZTJmUmRUNHBrWlpFSWhIQ3c4TVJHeHVMQ3hjdVFLRlF3TmZYVjlkaEVSRlJCMUJaV1lrVEowNEFBR1F5R1VwTFMxVVZ1YlFsRW9rd2FOQWcrUHI2MW5xUUR3c0xnMWdzeHZ2dnZ3OWZYMTlNblRvVmZmcjB3WUlGQzFCY1hJeEZpeFloT0RnWVJVVkZhdnR0NmRrTEhoNGUyTFJwRS9idDI0ZGZmLzBWSzFhc3dNYU5HekYrL0hpTUdUTUdCZ1lHZGRwVVZsWTIrR0N1cVZHalJrRmZYeDhyVjY3RXl5Ky9qQmRlZUFIanhvM0RxbFdyOE1jZmY4RGEyaHBmZlBHRmFncFlSRVFFeG84Zmo1a3paK0xUVHovRit2WHI4ZC8vL2hjM2I5NVVtNUNzWGJzV1NxVVNRTlUwdU8zYnQ2dGRGOVRRZTlVNjAzM3ZLSmp3RURWQUpCSWhMQ3dNc2JHeHF2bXUvdjcrdWc2TGlJamF1WmlZR0pTVWxBQ29LcGRzYW1xS3p6NzdEQ1ltSmxyMVUxMXV1bnFxVmMzeTFQcjYrdWpmdnorMmJ0MktnSUFBVmJHQ1diTm00ZHR2djhXaVJZdnd4UmRmWVBUbzBjak16SVM5dlQzMDlmWFJyVnMzOU9uVEJ3RHcrKysvWSszYXRSckg4K2VmZjBKZlh4OTkrdlNCczdOem5mZjE5UFR3NktPUDR1R0hIOGFlUFh1d1pjc1dyRnUzRGp0MjdNQ0dEUnZxakNySVpMSVdlL0FlUG53NFhGeGNzSERoUWlRbUptTDgrUEY0OHNrblVWcGFpbG16WnRXN1BrY1FCTHowMGt0d2NuS0NuWjJkMm5PNmRldW0rbGtxbFFKUVgrcTdvZmM2NjMzdkNKandFRFZDRUFTRWhvWkNKQkloTVRFUlNxVVNBUUVCdWc2TGlJamFzZi85NzM4SURBekUyYk5uTVdMRUNQejY2Njk0KysyMzhjVVhYd0NBeG51OUZSY1gxMXR1dXFhdFc3ZGk2OWF0ZFk3UG1ERkQ5Zk9xVmF2ZzYrdUxSeDU1Qkk4ODhnaUFxa0k5cjczMldyMzl5dVZ5L1BISEg4ak16SVNWbFpWcVBWRDE1NmlQUkNMQm1ERmpNSExrU1B6dmYvK0RvYUdoMmlsVUxmM2c3ZVhsaGRXclYwTmZYeDh5bVV5MXIwMVJVVkdka2E3aTRtSmtaV1dwWGdjSEJ3TUF5c3JLTk5wVHA2RXBiZXAwNXZ2ZTNqSGhJZEtBSUFpcWhZQkpTVWxRS0JUMTF0c25JcUwycWFTa0JDZE9uTURseTVlUm41L2Y2UG5oNGVIbzM3Ky8xdGRKU0VoQVhGd2M1czZkaTdObno4TEh4d2NMRnk3RTExOS9qYUtpSXEwV2pKdWFtdFpaQXdKVWJhaTVhOWN1N042OUczUG16RUZwYVNrMmJOaUFpUk1uNHZISEg0ZVptWmxHL2J1N3U4UGQzVjN0ZTZkUG44YTMzMzZMckt3c2pCczNEczg5OTV6VzZ6NE1EQXp3OU5OUEE2Z2FyWXFQajhlaFE0Y2dFb253K3V1dm83eThYTzJEOS8zbHRvR3FoL1Q3ajcvKyt1dDF6ck8xdFFWUU5ScldVTEs0Wjg4ZTdObXpwODd4ano3NkNBTUdEQUJRTmZXcnZzL2MwSlMyeHJUWCs5NVpNZUVoMHBBZ0NPalhyeDlFSWhHU2s1T2hVQ2k0T1NrUlVRZVJrcEtDQXdjT1FDNlh3OUhSRVo2ZW5vMG1IVTBwTktCVUtyRnUzVHE0dXJvaU1EQlFkZnlCQng3QWp6LytDQU1EQTVTVmxhbGRHSzlPYm00dWJ0NjhpUnMzYnVEYXRXdElUMDlIVWxJUzh2THlFQlFVaEJVclZxaW1XcnU2dXVLSEgzN0E1czJiNGV2ckMwOVBUemc2T3NMYzNCejYrdnB3Y0hCUWJXalptSTgrK2dqSGpoMURVRkFRRmk1Y0NEYzNONjN2QlZCMVB5NWV2SWkvLy80YlI0NGNRWFoyTmdSQndNU0pFNkZVS2lHWHk5V3VNZG01YzJlZFl6S1pyTTd4K3hPZTB0SlNmUGZkZDNqaWlTZmc2T2hZcDZvZEFQend3dzlJUzB1RFNDVEM3Tm16NjB4anEzbVBTa3RMVmI4bmNya2NBREJod2dROCtlU1RhbjkvcXF2Q3llVnlpRVFpalVmeXF1bjZ2bmRXVEhpSXRDQUlBb0tEZ3lFSUFsSlNVaUNUeVJBY0hGeW41Q2NSRWJVZktTa3AyTGx6Sjd5OHZEQml4SWdtRncvUXhObXpaNUdVbElSMzMzMjN6bnZWRDVpM2I5K3VkNjFJTmFWU0NVRVE4T2VmZitMbm4zK0dTQ1NDczdNemV2YnNpV2VmZlJZaElTRjErbmpnZ1Fmd3dBTVBJRGs1R1NkT25FQlNVaEtpb3FKdzU4NGRLSlZLZlBubGw2aW9xS2kxNzB0OWpoMDdobDY5ZW1IS2xDbkl6OC9IK2ZQbjFaNVhNNm1yR1h0OGZEeU9IajJLcUtnbzFjTjJyMTY5TUhIaVJBd2FOQWlXbHBZb0xTMnRkVjlxdW45VXE3RXFiZFhPbkRtRDNidDN3OUhSRVJNblRzUUREenhRNi8yZmZ2cEpsYWc0T3p0ajU4NmRXTGx5Sll5TmpkWDJkL2Z1WGRXNm5JY2ZmcmpCYTk5djJiSmxxdnZUVWU1N1o4V0VoMGhMMVVtUFJDSkJjbkl5U2twS0VCNGUzcVdHaG9tSU9vcVNraEljT0hBQVhsNWVHRE5tVEt0Zno4dkxDLzcrL25qd3dRZHg0OFlOdGVla3A2ZGo0TUNCRGZaejl1eFovT2MvLzhIcnI3K09zTEF3ekpvMUM1bVptY2pNek1TaFE0ZHFuVnM5Y3RYUUEvbm16WnRoWjJlSFc3ZHVZZDY4ZVJwOWxyaTR1RWJQclU1TUtpb3FjUGJzV1J3N2Rnd3hNVEc0ZS9jdUJFR0FuNThmSmt5WWdNR0RCOFBLeXFwVzIvTHljZ0RRYUwyTXBtSmpZd0dnemxSRWhVS0J0V3ZYNHNpUkkxaXpaZzBtVFpxRTBOQlE1T2JtWXY3OCtmanNzOC9VanJwbFpXV3BFc3VOR3plaXJLd01IM3p3QVl5TWpMQmd3WUk2c1YrL2ZoMUxsaXlCblowZFBEdzhWTWZ6OHZJNjlYMXY3NWp3RURWUjc5NjlZV3BxaWpObnp1RHc0Y01ZT0hCZ3ZkOFFFUkdSYnB3NGNRSnl1UndqUm94b2srdVptcHBpeVpJbDlVNWxTa3RMUTM1K2ZxUHJRSXVLaW5ENjlHbklaRExWRktzWk0yWWdQRHhjZFU1VVZGU2RkU1QzNzlVVEV4T0Q5ZXZYcXg3YXJhMnRzWDc5K2tZL3g0d1pNekJzMkREVm5qVU4rZUdISDdCanh3N1ZQalZlWGw2WU1HRUNoZzRkcWxwUG8wNTFGYnVXR25GVEtwV0lqWTJGaTRzTFhGMWRWY2Z6OHZLd2RPbFNwS2FtWXRteVpiQ3hzVkc5OSthYmIyTHUzTG1ZUFhzMi92V3ZmOVdhUWxaWldZbXJWNjlpOU9qUkFBQW5KeWNBd0tlZmZvcDU4K1poMmJKbCtQREREMkZ2YncrZ2FsK2tsU3RYd3NYRkJaOSsrbW10QktvejMvZU9nQWtQVVRPNHU3dkQyTmdZTVRFeGlJeU14TUNCQTJGcGFhbnJzSWlJNkIrWEwxK0dvNk5qbXo3Y05mVGwxOEdEQjJGZ1lJQ1FrSkFHKzdoNzl5NkFxZ2ZsYXRiVzFyWFdGZFY4cjc1ekxsMjZWT3Q5aVVTaThib1FNek16amM0MU16T0R2YjA5aGcwYmhtSERocWtTZzhha3A2Y0RRSzBFcERuaTQrT1JtNXVMa1NOSHFvNGRPblFJMzM3N0xRd05EYkZzMmJJNm44ZlEwQkNMRnkvRy9Qbno4ZHBycjJIcTFLbDQ0b2tuSUpGSWNPSENCY2hrTXZqNStkVnE0Kzd1anErLy9ob0xGeTdFU3krOWhFbVRKaUV4TVJFeE1URjQ1SkZIOE9xcnI5YVo5ZEdaNzN0SHdJU0hxSmtjSEJ6dzRJTVBJaW9xQ29jUEgwWllXSmpHZitrUUVWSHJ5cy9QaDZlbnA2N0RBRkJWZ09EUFAvL0VRdzg5VkcvUkFvVkNBUUM0Y2VNR2pJeU1OQzV1b0V0UFBmV1VxaUtZcHZMejg3Rmx5eFlBMEtqcXFicEtkZmM3ZVBBZ0FHRFFvRUVvTHkvSEJ4OThnSFBuemlFd01CQWZmUEFCTEN3czFMYXp0TFRFaWhVcnNHalJJcXhidHc2VmxaV1lOR2tTRGh3NEFMRllYR2NkRUFBNE9qcmkyV2VmeGZMbHkvSGpqejhDcUNvMVBXblNwRGFiNHQ0Vzk3MnpZTUpEMUFLa1VpbUdEeCtPcUtnb1ZYVVZUU3ZoRUJGUjY5SzBCSFJyVWlxVldMWnNHU1FTQ1o1NzdqbTE1MGlsVWtSRlJjSFEwQkQ3OXUycjgrL0kwcVZMc1hUcDBnYXZzMlRKRXJXVnlScVRsWlVGcVZRS1EwTkRwS2FtQXREOHZqVld1R2ZCZ2dYSXlzcUNrWkVSOVBYMVVWNWVqb3lNREZSV1ZtTFlzR0gxbG1mV1JtVmxKWTRjT1FKN2UzdDRlWGtCQUVhUEhvM1EwRkNNR3pldTBXcHBwcWFtV0xwMEtRNGNPSUFISDN3UVY2OWV4VjkvL1lVQkF3YkEzTndjQ29VQ0dSa1pTRWhJd05telozSHExQ21VbEpUQTA5TVRvMGFOUW54OFBQNysrMjlNbVRJRkhoNGVDQW9LZ3BlWEY3cDE2NGJ1M2J2WFd5Q2dvOS8zam9JSkQxRUxNVFEweE5DaFF4RWJHNHR6NTg2aHFLZ0lRVUZCV3Bla0pDS2l6bWZIamgwNGUvWXNQdjMwVTFYVnIvczk5OXh6K09HSEgvRGJiNy9CeHNZRzA2ZFByL1grL1d0NG9xT2pzWEhqUmdCVkJYWDA5UFF3WThZTTlPdlhUM1ZPOVJxZXhzeWRPeGM1T1RtMWp0WHNwemxzYkd4dzZ0UXAxZWlWSUFod2NIQkFSRVFFSmsyYTFDTFhLQ3dzUkhCd01McDE2Nlk2Tm16WU1LMzZFQVJCTlIwdUppWUdTcVVTenp6ekRMWnYzNDRmZnZnQkZSVVZBS3JLZjQ4Wk13WkRodzVWalI0Kzl0aGptRGx6Smc0ZlBveVltQmpzMkxFRE1wa01Fb2tFdi96eVM3MEpUMGUvN3gyRm9GUXFsYm9PZ3FnelVTcVZPSC8rUEZKU1V1RG82SWl3c0RDdE53d2pJcUtXc1h6NThpWnZJTnBjU3FVU1pXVmxNREF3Z0Vna1FsWldWcnVkOHJ4bnp4N2N1blVMY3JrY0Vva0VnWUdCTGI3WG5FS2hnRUtoZ0ZnczF2bVhnYmR1M1lLSmlVbTlVd2FWU2lXaW82TXhZTUFBNU9YbFlkdTJiYW9LZkpxc2ZTa3ZMMGQ2ZWpxS2lvb2FUR0M2Mm4zWEZTWThSSzNrOHVYTE9IZnVITXpNekJBZUhnNXpjM05kaDBSRTFPWG9NdUVob3ZhQnV5VVN0UkpQVDAvVndzbURCdzhpSXlORDF5RVJFUkVSZFRsTWVJaGFrYjI5UFNJaUltQnBhWWtUSjA3ZzFLbFRrTXZsdWc2TGlJaUlxTXRnd2tQVXlveU1qREIwNkZENCtQZ2dQVDBkQnc4ZVJFRkJnYTdESWlJaUl1b1NtUEFRdFFGQkVOQ3JWeThNSERnUVpXVmxpSXlNNUJRM0lpSWlvamJBaEllb0RUazZPaUlpSWdKU3FaUlQzSWlJaUlqYUFCTWVvalptYkd5TW9VT0h3dHZiRytucDZZaU1qRVJoWWFHdXd5SWlJaUxxbExnNUNKRU9pRVFpOU83ZEd6WTJOamg1OGlRT0hqeUl3TURBTHJYck1ha25rOG1Ra1pHQjdPeHNsSmFXY2dTUU9pU3hXQXdqSXlQWTJ0cWllL2Z1M0l1TWlIU0tmd01SNlpDVGt4TWlJaUlRR3h1TDA2ZFBJek16RTMzNzlxMTNJelRxM0hKemM1R1ltQWhyYTJ2NCt2ckMxTlFVWXJGWTEyRVJhVTB1bDZPb3FBaFpXVms0ZnZ3NC9QejhZR1ZscGV1d2lLaUw0cFEySWgycm51TFdwMDhmNU9ibVl2LysvYmgwNlJLNEozRFhrcHViaTRTRUJQajcrOFBYMXhkU3FaVEpEblZZWXJFWVVxa1V2cjYrOFBmM1IwSkNBbkp6YzNVZEZoRjFVVXg0aU5vQlFSRGc2ZW1KaHg1NkNMYTJ0amgvL2p3T0hUcUUvUHg4WFlkR2JVQW1reUV4TVJFQkFRR3d0TFRVZFRoRUxjclMwaElCQVFGSVRFeUVUQ2JUZFRoRTFBVXg0U0ZxUjR5TmpURm8wQ0NFaElTZ3FLZ0lCdzRjUUVKQ0FoUUtoYTVEbzFhVWtaRUJhMnRySmp2VWFWbGFXc0xhMnBybCtJbElKNWp3RUxWRDNidDN4ME1QUFFSbloyY2tKaWJpd0lFRHlNbkowWFZZMUVxeXM3UGg1T1NrNnpDSVdwV1RreFB1M0xtajZ6Q0lxQXRpd2tQVVRoa2FHaUk4UEJ6OSsvZEhSVVVGRGgwNmhIUG56bkZLU0NkVVdscktRaFhVNlptYW1xS2twRVRYWVJCUkY4UXFiVVR0bkxPek0yeHRiWEhod2dXa3BLVGcrdlhyNk5XckYxeGNYQ0FJZ3E3RG94WWdsOHRab0lBNlBiRll6RExyUktRVEhPRWg2Z0QwOWZYUnIxOC9EQjQ4R0JLSkJMR3hzVGgwNkJDeXM3TjFIUm9SRVJGUnU4YUVoNmdEc2JlM3g4aVJJOUczYjErVWxKVGdyNy8rUW5SME5Bb0xDM1VkR2hFUkVWRzd4Q2x0UkIyTUlBaHdkM2VIcTZzcmtwT1RrWnljakt5c0xIaDRlTURQenc4R0JnYTZEcEdJaUlpbzNXRENROVJCU1NRUytQdjd3OTNkSFFrSkNiaDgrVEl5TWpMZzQrT0RuajE3Y2swSUVSRVJFVGlsamFqRE16SXlRcjkrL1RCeTVFaFlXMXNqTGk0T2UvZnVSVVpHQnBSS3BhN0RJeUlpSXRJcEpqeEVuWVJVS3NXZ1FZTXdlUEJnNk9ucDRjU0pFNGlNak1TTkd6ZDBIUm9SRVJHUnpuQktHMUVuWTI5dmo0aUlDR1JrWkNBK1BoNVJVVkdRU3FYdzl2YUdpNHNMUkNKK3owRkVSRVJkQnhNZW9rNUlFQVM0dWJuQjFkVVZHUmtaU0U1T3hva1RKeEFmSHc4dkx5LzA2TkVERWduLzl5Y2lJcUxPajA4OFJKMllTQ1JDang0OTRPYm1ocXlzTENRbkorUGN1WE5JVEV5RXA2Y25QRDA5V2RXTmlJaUlPalVtUEVSZGdDQUljSFoyaHJPek03S3pzNUdjbkl6RXhFUWtKeWVqUjQ4ZThQTHlnb21KaWE3REpDSWlJbXB4VEhpSXVoaGJXMXZZMnRvaVB6OGZ5Y25KU0UxTlJXcHFLbHhjWE9EdDdRMExDd3RkaDBoRVJFVFVZcGp3RUhWUlVxa1VJU0VoQ0FnSXdLVkxsNUNXbG9hclY2L0N6czRPSGg0ZWNISnlZb0VESWlJaTZ2Q1k4QkIxY2NiR3hnZ0tDb0t2cnk5U1UxT1JscGFHbUpnWUdCZ1lvRWVQSG5CM2QrZDBOeUlpSXVxd21QQVFFUURBd01BQWZuNSs4UFgxeFkwYk41Q2Ftb3FMRnkvaTRzV0xzTGUzaDd1N08wZDlpSWlJcU1OaHdrTkV0UWlDQUNjbkp6ZzVPYUc0dUJqcDZlbElUMDlIVEV3TTlQWDE0ZUxpQWxkWFY5alkyT2c2VkNJaUlxSkdNZUVob25xWm1KZ2dJQ0FBZm41K3VIbnpKakl5TXBDZW5vN1UxRlNZbUpqQTFkVVYzYnQzaDVtWm1hNURKU0lpSWxLTENROFJOVW9rRXFsR2ZTb3JLM0h0MmpWa1pHUWdLU2tKU1VsSnNMUzBSTGR1M2VEczdNemtoNGlJaU5vVkpqeEVwQlU5UFQzMDZORURQWHIwUUVsSkNhNWV2WXJNekV6RXhjVWhMaTRPVXFrVXpzN082TmF0RzZSU3FhN0RKU0lpb2k2T0NROFJOWm14c1RGOGZIemc0K09ENHVKaVhMdDJEZGV2WDBkaVlpSVNFeE5oYW1vS1oyZG5PRGc0d01iR2hnVVAydGk2ZGV0Z1ltS0NLVk9tdEdxYnJrQ3BWQ0k2T2hweXVSejYrdm9JQ3d0cmNsOFRKa3lBczdNelZxNWNXZTg1V1ZsWmtFZ2tzTE96cTNYODFxMWJFSXZGYmJhR0xqSXlFa1ZGUlhqODhjZmI1SHBFUksyQkNROFJ0UWdURXhONGUzdkQyOXNicGFXbHlNckt3clZyMTNEcDBpVWtKeWVySHQ0Y0hCemc0T0RBVXRkdFlOdTJiYkMwdE5RcWVXbEttOWFnVkNyeC9mZmZZL0Rnd2ZEMTlkVnBMQUR3L2ZmZlk5dTJiUUNBSVVPR05Ddmh5Y3ZMZzZtcGFZUG5QUC84ODNCeGNjRlBQLzFVNi9pVUtWUFVIbTh0UC8vOE03S3lzcGp3dEdQbDVlWFl1blVyRkFvRkpreVkwT2p2Vm1OU1VsS1FucDRPTHk4dnVMbTV0VXlROTRtUGo0ZTl2VDFzYlcxYnBmLzZsSmVYdzhEQVFPMTdtWm1ac0xDdzBIcGE5cjU5KytEcDZRa1BENCtXQ0xGZXVibTVzTEt5YXRWcmRHWk1lSWlveFJrWkdjSER3d01lSGg2b3JLekU3ZHUzY2ZQbVRkeThlUk5aV1ZrQUFETXpNemc0T01EVzFoYTJ0cmJRMTlmWGNkU2tqWWlJaUJidmMrL2V2UkNMeFFDQTZPaG9iTnUyRGIvLy9qc21UNTZNS1ZPbXFONXJ6clVQSERpZ2RaczllL2Fva2gyUlNJUy8vLzRiUVVGQmVQVFJSNXNjUjJ0cHlyMzUvUFBQRVJ3Y2pNV0xGK1Btelp2NDVwdHZXa2JYZkxnQUFDQUFTVVJCVkNHeXJtWHQyclZRS3BXWVBuMjY2Z0U3TWpKU3F6NkdEeC9lNkRsS3BSTExseS9INGNPSElSYUxFUndjaktDZ29DYkZEQURIamgzRDRzV0w0ZVBqZ3lGRGhtalVScWxVNHZidDJ5Z3VMa1p4Y1RFS0N3dVJuNStQZ29JQ2xKYVdZdXJVcVhYYXZQbm1tNWc2ZFNxZWVlWVp0WDFtWldYaHpKa3pUZjRjQUJBU0VsSm5oSFRObWpXSWo0L0h0OTkrQzBORHcxcnZmZmJaWnhDTHhWci8vcTljdVJKVHAwNXRrWVFuSWlJQzc3NzdicDAvKzVTVUZMejY2cXQ0NzczM01HellzR1pmcHl0aXdrTkVyVXBQVHcvT3pzNXdkbllHQUJRVUZLaVNuOVRVVktTa3BBQUFwRklwYkcxdFlXZG5CeHNibTNxL2hTUDFrcEtTTUh2MjdEckg4L0x5dEg0SVZ0ZW1aakxTRmdZTUdJQzMzMzRicTFldnhxWk5tM0RxMUNrc1dMQUFEZzRPQUtvU2orcmZLVTFjdjM0ZENvVkM2emlpbzZPeGF0VXFBTURreVpQaDRPQ0FGU3RXNEp0dnZvR2xwU1VHREJpZ2RaLzNPMzc4T0Zhc1dLRTI1Z2tUSm1oMGZNMmFOYkMxdFlXTGk0dnFXR1ptSmlRU0NSd2RIV3VkZS8veDZnZS8xTlJVWkdabU52dnpFR0JwYVltTkd6ZmkxS2xUZU8rOTk5Q3paMDhzWGJwVXF6NDBTWGpXclZ1SHc0Y1A0N0hISHNPRkN4Znc4Y2NmWS9ueTVYQjNkOWZxV2txbEVyLysraXMyYk5nQVUxTlRqQmd4QWxGUlVmV2ViMlptaHBDUUVBQ0FRcUhBOU9uVFVWNWVybnBmSkJKQktwWEN3c0lDWThlTzFYbzlaM0p5TXI3KyttdXQydHh2MGFKRnRSS2Vnb0lDSERwMENFT0dES21UN01USHh5TWxKUVhQUGZkY3ZmOFAxUHgvcTZDZ0FQbjUrWkRMNVpETDVTZ3BLYW5UenRIUkVYdjM3cTMzYzd6MDBrdDQ2cW1uTlBvc2UvZnVoWW1KQ1VKRFF6VTZuK3Bpd2tORWJjcmMzQnptNXVidzh2S0NYQzVIYm00dXNyT3prWjJkamZUMGRGeStmRmwxbm8yTkRTd3RMV0ZsWlFXcFZBcEJFSFFjZmZzbGxVcnJQQ0JGUmtaQ1gxOGZnd1lOMHJpZit0cmN2LzVLazVHU3JLd3NQUC84OHhxZmY3K1JJMGZDMzk4ZkgzLzhNUzVldklnUFB2Z0EzMy8vUFFEQTFOUlVxMmxkNDhhTlEwRkJnVmJYLy9QUFA3RnExU29vRkFxTUhEa1NVNmRPaFNBSXlNbkp3Y2FORy9IcHA1L2lyYmZld29nUkk3VHE5MzYydHJaMTd2Zk9uVHRoYkd5czhmSHFCN2lhOTJUa3lKR3dzN09yYzU4aUlpTGc2T2pZWnRQaXVxS0pFeWVpYjkrK1dMUm9FZDU2NnkxczJMQUJBQm9jMWFpMmVmTm0vUHZmLzI3d0hLVlNpVFZyMW1ESGpoMFlQSGd3WG52dE5XUm5aK09OTjk3QTIyKy9yUnFsMFVSZVhoNldMMStPMk5oWUFFQmhZV0dENjhzQXdNUERRNVh3aU1WaUxGcTBDQktKQkxkdTNjTG5uMytPYjc3NUJsNWVYaHBkdnlHYk5tMkN2YjI5Vm0weU16TXhiZHEwT3NlM2I5OE91VnlPNTU1N3JzNTdHemR1QkZBMWhmUG5uMzlXMjIvTnY4TjI3ZHBWNjg5bzY5YXQyTHAxYTYzemE3Ni9idDA2Nk9ucHFWNnJpNjgraFlXRjJMOS9QM3IwNk5IZzM2TTJOall0OGdWTVo4V0VoNGgwUml3V3E2YTBBVlhmRk5aTWdESXpNNUdXbHFZNjE5TFNVcFVBV1ZsWndjVEVoRW5RUDV5Y25QRHV1Ky9XT2hiNS8rM2RaMVJVMTk4RjREMUQ3MTBEaWdXeEVoUTdXRkNqVWJFbk5yQkZZdzIyMkpMOHhVS2lJdllHTml5Z29NYVlvS0JpUXhTeFlVdU1CY1VLaXBXbWRLYThIMWpjbDJHR3BxakpaRDlyc1dUdTNEYkRnSGZmYzg3dlJFYkN3TUJBYVhscDNtV2JENmxhdFdwWXQyNGRObTNhaEw1OSszNjB3aGM3ZCs0VUxueTZkdTJLbVRObkNwKzFZY09HUVNxVklqZzRHRXVXTEVGQ1FnSkdqUnIxenAvRk9uWHFZUExreVFyTHdzTENZR1ptVnU3bDlNOVR0MjVkYk5pd0FROGVQSUNGaFFVQTRNR0RCMlYyYlN2OG0xZVN6TXhNK1ByNjRzS0ZDM0IxZGNYczJiTWhFb2xRcFVvVkxGKytIRE5uenNUTW1UTXhkZXJVTWx0M0l5TWo0ZS92ajV5Y0hFeWVQQmw5K3ZRcGNkMm9xQ2lzVzdjTyt2cjZtRHAxcXNKelRaczJCUUNWdndNWExsekEzTGx6bFpZSEJnWXFCYnREaHc2VjJiMDVLeXNMK3ZyNlNzdmxjbm1KdjRQcDZla0lEUTFGdjM3OVVMVnFWVHg2OUFqejVzM0Q5T25Ua1oyZGpULy8vQk5XVmxiWXZuMjdRdStDSjArZVlNS0VDV2pjdUxIQy9vWU9IWXFoUTRmaS92MzdtREJoQW54OGZOQ3laVXNBd0tsVHA3Qm8wU0tGVnFUcTFhdVgrTHBTVWxLUW1aa3BQRTVPVGhaYWkyeHRiZkhISDM4Z0p5ZEhtQWFpSkUyYk5tWGdLUVVERHhIOVk0akZZbGhhV3NMUzBoSU5HemFFWEM1SFJrWUdVbE5Ua1pLU2dwU1VGSVZ1Y0JvYUdqQXhNVkg2WW5lNC81ZVZsZld2SDVPaG82T2oxRjN2elpzM0gyUWNVVXBLQ3BZdlg0NUxseTRCS0tpb05tYk1HS1VMcVcrKytRWUdCZ2JZdkhremR1L2VqZnYzNytQNzc3OVhPUWg3NWNxVmlJaUlVRmlXbUppb2NQN3YwZ0pXSHJ3aDhQRkpwVktrcGFYQndzSUNCZ1lHY0hSMEZKNkxqbzVHZEhUME8rLzc3Ny8veHRLbFMvSDgrWE44L2ZYWG1EQmhnc0xQMk1iR0J1dldyY09jT1hPd2RPbFN4TWJHd3RQVEUyWm1aZ3I3aVl1THc4YU5HM0h6NWszVXExY1BzMmJOZ2tRaXdjMmJOK0hnNEtDdzd1UEhqN0Zod3daY3VYSUZYYnQyeFhmZmZmZE9oUkVtVDU0c0ZBVHc4ZkZCaHc0ZGhBdjA2OWV2NCtEQmcwcmJYTGx5QmRldlg4ZVBQLzRvdk02Wk0yZkMwZEVSMzMzM25jSzY1OCtmUjBCQUFLWlBuNjYwbjZDZ0lPam82R0Q0OE9FQWdPM2J0eU16TXhNMk5qYVlNV01HSEJ3YzhQanhZMnpidGszWWIwNU9EaFlzV0FBZEhSMU1telpONVdzcTdKRmdZMk1qTE12S3lnSlFNSmExUERadjNxd1FnZ01DQWhBUUVBQUEyTE5uRC9idDI0ZUJBd2RpM0xoeEplNWo3Tml4Q2kxSXBJeUJoNGorc1VRaUVZeU1qR0JrWklRYU5Xb0FLR2dGU2s5UFIycHFLdExUMDVHZW5vNm5UNS9pNGNPSHduYTZ1cm93TmphR2taRVJEQTBOaFM4REE0T1BPZzdsbnlBM054ZGhZV0dmK2pRcUxEbzZHZzRPRHNLZDhlSSt4QmllczJmUFl0V3FWVWhQVDRlMnRqYW1USm1DYnQyNmxiaitnQUVEVUsxYU5majYraUkyTmhaanhvekJxRkdqMExkdlg0V0xVSE56YzZIL2YyWm1KbEpTVWxTT3JTa2FUQXZ2dEJjUHE4V1htNXVicSt3aUpaZkxJWmZMV1FyK0U5aThlVE9PSERtQ2tTTkhvbCsvZmdxZmhYZnQwdmIyN1Z0czM3NGRCdzhlaEs2dUx2NzN2Ly9oaXkrK1VMbTloWVVGVnE5ZURYOS9mMFJFUkNBMk5oWURCdzdFVjE5OUpWVEhmUGJzR1o0OGVZSkpreWFoVDU4K0VJbEVXTEJnQVM1ZXZJaWZmLzRaelpzM3g5T25UN0ZyMXk2Y09IRUMxdGJXV0x4NE1WcTBhS0YwdktTa0pQejExMThBQ243UGdJS3hiL2Z2M3djQUlXeTV1TGdJTndSOGZIeFF1M1p0WVFCK2ZuNit5c0JqYW1xS3FLZ29ORzNhRk4yNmRVTkNRZ0xpNCtQaDRlR0IyYk5ubzFldlhtalRwZzBBNFBEaHc5RFQwNE9wcWFuQ1B1TGk0bkR3NEVHTUdERUN5Y25KdUh6NU1zNmRPNGRwMDZZaEpDUUVxYW1wV0xKa0NXN2N1SUZseTVhaGJ0MjZhTisrUGViUG40K0VoQVFzWHJ5NHhHcHlNVEV4c0xDd1VBZzhiOTY4Z1Vna0tuZmcrZW1ubi9EVFR6OEpYZkdLRmkzNDVaZGZvSzJ0alNGRGhnQUFZbU5qNGVUa3BOUmFKSkZJR0hqS3dNQkRSUDhxWXJGWTZOcFdWRTVPamhDQUNpc0VKU1ltSWk4dlQyRTlQVDA5SVFEcDZlbEJYMThmZW5wNndwZTZWWXN6TXpQRDNyMTd5NzMraDJnMXFhaXpaODlpNGNLRjBOWFZ4ZkRody9IMTExOHJCZFhLSE1PVGxKU0VyVnUzQ25mZWJXMXRNV2ZPbkhJTi9IWnhjY0dHRFJ1d2FORWkzTDE3Ri83Ky9qaHk1QWc4UER6UXZuMTdpTVZpakJ3NVVxaFV0V25USnV6YnQwL2xHSnAzQ2FhMnRyYkNCYlNxbjEzeGxxU1Nsbk04VCtVWlBIZ3dIajE2aFBYcjErUDA2ZFA0NFljZmhBdmlseTlmNHNhTkc2VnUvL0xsUzRYSG9hR2gyTGx6Sjk2K2ZZdG16WnJoNnRXcldMeDRNUll2WGx6bXViUnQyeFozNzk1RlVGQVE5dTdkaThXTEY4UEJ3UUdkT25WQysvYnRvYW41LzVlQi8vdmYvN0JvMFNMTW16Y1BUazVPdUhUcEVveU1qREJtekJoODlkVlhDdXNXZGZ2MmJhV2lHeUVoSWNMM0N4WXNLUE04UzFLblRoMzA2dFVMQVFFQmFOdTJMY0xEdzJGaFlZRzJiZHZpekpreldMOStQWm8zYjQ3azVHUmN1blFKTTJiTVVOckh5NWN2SVpmTEVSUVVoSkNRRUVna0VueisrZWR3YzNORFVsSVNQRDA5WVdOakF4c2JHOXk3ZHcvTGxpM0Q3dDI3OGV6Wk04eVpNNmZFcW5jUEh6N0V4WXNYTVhqd1lJVlFtNWFXQm1Oalk0VmxUNTQ4S1RPUVhMNThXZUZ4VWxJU0xsKytqRW1USnNIUTBCRHg4Zkh3OHZMQzZOR2o0ZTd1cnJCdWZuNisydjNmVmRrWWVJaElMZWpxNmtKWFYxZHBnR3RlWGg0eU1qS1V2cDQ5ZTRhY25CeWwvV2hvYUFoQlNFZEhCem82T3REVzFpN3grLzlhaTlISDBLSkZDL1RzMlJNSER4N0U1czJiY2ZMa1NjeWFOYXZDbGFmSzh2YnRXd1FIQnlNc0xFeTRReW9TaVpDYm00dUZDeGRXYUY4U2lRUU5HalJBWEZ3Yzd0Ky9qNFVMRjhMR3hnWWpSNDVVS0NONy92ejVVdmRUa1RsMmlnZVpvbFdrSkJJSm5qMTdCbDFkWGFXNzA2cXF0L0h1Y09VeE56ZUhyNjh2UWtKQ3NHdlhMcVNucHd1QjUvRGh3emg4K0hDRjlwZVhsd2VSU0lUcDA2ZkR6YzBOeDQ0ZEsvZTJEUnMyaEtXbEpmYnUzWXZidDIralVhTkd3bk5GQTB4YVdocE9uanlKaElRRTVPWGw0ZTdkdXhnMGFCQ2VQWHVHUzVjdXdjWEZCZFdyVjFkNWpNNmRPd3N0RW12V3JNSEJnd2ZoNys4dkZDMjRjT0ZDaFY1dmNhTkdqVUpVVkJUOC9QeHcvdng1dUx1N1F5d1dZK3pZc2ZqMjIyK3haODhlcEtXbHdkVFVGQjA3ZHNTTEZ5OFV0bS9UcGcxMjdkb0ZZMk5qSERwMENGdTJiTUcwYWRNZ0Vva3dac3dZWVQyWlRBWnJhMnZJNVhJa0pDU2dkdTNhU21XdEMrWGw1V0hac21Vd01EREFnQUVEY08vZVBXaHFhdUx0MjdjNGMrYU0wdnhGNDhlUEwvTjFSa1ZGQVNqb2JoY2ZINC94NDhjak1EQlFtSHRuOSs3ZE1ERXhVVG5PS2o4L243L0RaV0RnSVNLMXBxMnRMUlE1S0U0bWt5RW5Kd2RaV1ZuSXpzNUdkbmEyd3ZlcHFhbkl6YzFGZm41K2lmc1hpVVRRME5DQXBxYW04Rlgwc1lhR0JzUmlNVVFpRVVRaWtjcnZQNlIzS1V2OXFlbm82R0RxMUtsbzBhSUZsaTFiaG52MzdtSE9uRGtJREF3VTdtSld4aGlld01CQW9WV2xRWU1HbURWckZ1Yk9uU3ZNRlZWUk8zYnN3T25UcHhFVUZJVEV4RVFrSlNVcFRMRDc0TUVEb2N0UFhsNGVWcTFhaFNGRGhpaUU5UFQwZEtHaVYwVVZEVXF4c2JIdzh2SkMxNjVkbFFvY3NFcmJoeWNTaVRCczJEQjA2OVpOSVhBT0dEQUEvZnIxSzNYYi9mdjNDL00rRlc3VG8wY1BZZnhMMTY1ZEszdytoZFVTaTBwSlNjR0ZDeGNRRXhPRHExZXZRaXFWb203ZHVwZzJiUm9hTkdnQUh4OGZQSC8rSERObnpvUyt2ajVTVWxJVXR0ZlUxSVN4c2JId09DOHZENmRPblFKUThMZFZJcEdVMkNwVUVZYUdoaGcrZkxnd2QwN3YzcjBCRkZRM0hEeDRNSGJ0MmdXUlNJU1JJMGVxYk9YUTFOU0VsWlVWWHJ4NGdjREFRSHp6elRkQ0YybWc0T2JBcVZPbkVCSVNnaWRQbnNEVjFSV3RXN2RHUUVBQVBEMDk0ZWpvaUc3ZHVxRnQyN1l3TkRSRVRrNE9mdm5sRjhUSHgyUHUzTGt3TVRIQnNtWExoQ3AzK3ZyNjhQRHdnRlFxRlk1UnZCaEQ4Yjlkang0OUVycGxOMm5TQkljT0hjTFRwMC9oNWVVRm9PQnZSMHhNRENaT25JamJ0MjhqSnlkSG9VQkJYbDRlQTA4WkdIaUk2RDlMTEJaRFgxOWZaY1dmb3VSeU9mTHk4cENibTZ2d2IxNWVIaVFTaWRLWFZDcUZSQ0pCVGs0T0pCS0pNSjVDTHBkREpwTXBmVis4ejNsbDB0SFJLWFVjU25GbGRhdDYxNUJSM3UzRVlqR09IajBLb0tBN1RxMWF0ZUR0N1kzdnZ2dE80WUtoTXNid2pCNDlHbi8rK1NkNjkrNHRqTHNwTEUvN3JqcDA2QUJYVjFlY1BYc1dqeDQ5RWtyM0FnVXpzcHVZbUNBOVBSMDVPVGs0ZGVvVXJsKy9qalZyMWdnWGptL2V2TUd1WGJ2ZTZ4d0FDSzBJeGF0TGxVWlZBQ3A2MFZaWlZxeFlVZW43TE12NTgrZkxiRjFUeGNYRlJSZ2o4aTZLaGgxWFYxZVltcG9xdFVJZk8zWU1JU0Vod21kdjRNQ0JhTmV1SFo0OGVZTHExYXREUTBORENEdVY0Y1dMRi9EMjlzYjkrL2NobDh0aFpXV0ZmdjM2b1V1WExxaFRwdzdDdzhQeC9mZmZJenM3R3dDd2FORWlsZnV4czdQRHBrMmJoTWZIang5SFJrWUdBR0RwMHFXb1hiczI1c3laVXlubi9NVVhYMkREaGcyb1ZxMmFRc0dFZ1FNSElpd3NETm5aMmFWT0JDeVZTdUhyNndzN096dGg3cHYwOUhUczI3Y1B4NDRkUTBwS0N1enQ3WVZKZUlHQ3Z6Ky8vdm9yRGh3NGdPWExsMlBWcWxWWXZudzVhdGV1RFJNVEU0d2ZQeDZ1cnE0QWdCa3paaUE5UFIyYW1wcW9XclVxb3FPajBiMTdkMnpmdmgyaG9hRktRYXg0a1pJOWUvYkF4Y1VGVVZGUmFOYXNHWHIwNklIWnMyZGovLzc5Y0hkM3grYk5tMUdyVmkzMDZ0VUxRVUZCT0h6NE1KbzBhU0s4RnhLSmhGM2F5c0RBUTBSVUJwRklKSFJqK3hCT25EanhRZllMRk54dHJFZ0o0MzlhZ1lOcTFhcGgwNlpOU29QdksyTU1qNzYrUHJaczJWTHByV3dpa1FqdDJyVkR1M2J0aEdWNWVYbUlqSXhFbXpadEVCRVJBV05qWTdpN3UyUFpzbVg0K2VlZnNXVEpFZ0R2MTZXdFVHUmtKTTZlUFlzcVZhb29uRU5GUFg3OEdLOWZ2NjcwejMzUlZvR1A0YzJiTjdDeXNvSzl2WDJGdHkzYVRiQ2k3dHk1ZzcxNzkyTG8wS0d3czdQRHc0Y1BGVnI4Q21Wa1pDaTBLajU2OUFoK2ZuN0l5TWhBWUdDZ3dnMlpkN25oOE5WWFg4SFQwMU40WExWcVZUZzVPY0haMlJtdFc3ZEcvZnIxSVJLSjhQanhZOHljT1JQWHIxOUh0MjdkU2l5S3NHUEhEdHk4ZVJPZmYvNjVzRXdpa1dEdjNyMHdOemRIU2tvS09uZnVqT0RnWUd6WXNFRUlFT2ZQbjFjSWJnOGZQaFM2Y1pWV2Joa0E5dTdkQzdGWWpQdjM3K1BVcVZQbzJMRWpnSUxpQzIvZXZJRlVLc1hkdTNmUnBFa1RwVzNsY2puV3JsMkxPM2Z1WU42OGViaDI3UnBldm53SlEwTkRYTGx5QmJWcjE4YU1HVE1VYms0QWdJR0JBYjc5OWxzTUhqd1l4NDRkdy9YcjErSGc0QUNSU0NSVWV5djZjeXNNSEs5ZXZVSnFhaXFBZ2xZMHNWaGM0dmpCd201d0owK2V4SklsUzRUM3c4SEJBZXZYcjRlTmpRM09uVHVIcTFldll1WEtsZERRMElDN3V6c09IejZNb0tBZ1RKdzRFUURIOEpRSEF3OFJrUm9vYVJiM3dqazdLa0xWTm5aMmRoZzBhRkNGeWllLzc4U2poWXFIblRGanhnamREVlZkaks5WXNRS3BxYWtLNDNCOGZYMGhrVWlVMXYxWVpadVBIVHVHOVBSMHRHdlhUaWhSM2JWclYwUkdSdUw1OCtkSVRrNnVsT09jT0hFQ0sxYXNnRWdrd3JScDB5bzB4dXpxMWF1WU8zY3U5UFQwb0tHaGdiUzBOTWhrTW9WeEg1Vmg3Tml4bGJxL3NxeFlzUUwyOXZidjFWTHpMbUpqWXhFZEhZMGVQWG9JeXlJaUloUktsTGR2MzE0SURvOGZQOGFXTFZ0dzRjSUYyTnZiWThhTUdTcGJuNXMwYVZMdXlZVDkvUHhVTGk4NnBpUWxKUVU3ZHV4QVJFUUVURTFOTVgvK2ZKVkJXU0tSWU0yYU5iaDU4eWE2ZGV1R1NaTW1DYytGaFlVaEtTa0pJMGFNd0k0ZE85Q3laVXRZV1ZuQjM5OWZhTkVxWG5IdzlPblRPSDM2ZEptdjRjV0xGd2dORFlXSGh3ZXVYNytPZ0lBQXRHblRCdHJhMmxpL2ZqMnNyS3lncjYrUDlldlhZK1BHalVyYlAzdjJUR2p4TEp3UHlOVFVGSU1IRDRhZm54K0NnNE9Gcm1NbEtWNzhSVlVYUVZWVUZWRW95dGJXRm5YcTFJRzl2YjB3bDFHaGF0V3FJVFUxRmV2V3JVT1BIajJFejRtMnRqYjY5ZXVINE9CZzlPM2JGOWJXMXBCS3BlelNWZ1lHSGlJaU5WRFNaSWFGTFFzVm9XcWI5UFIwREJvMDZKM1A3MTNsNStmanpaczNDdVdwVDU4K0xaU21WUlY0cmwyN3BqUnd1VzdkdW9pSWlFQndjREFXTEZpZ3NseHpSV1kvTDAzeEZocXBWSXJmZnZzTjV1Ym1TbVY5Q3k5cUM3dW1sRlJWclR5ZVBuMktEUnMyUUNxVnd0UFRVMlVKNGRMWTJ0b0tYVFdCZ2tJR0RnNE9KYzVCUXFXN2ZQa3lkSFYxRmJvVk9qbzZvbnYzN3NManFsV3JDdVdieDQ0ZEN6TXpNOHlZTVFQZHVuVXJNWXpiMmRtaGI5Kys1VHFIa2dJUFVQQlorLzMzMzNIaXhBbElKQkwwNnRVTG8wYU53c3VYTHhFWkdTa1VJZ0NBNTgrZnc4ZkhCN2R2Mzhhd1ljTXdZc1FJNGZ5U2twS3dmZnQyTkdyVUNFMmJObFdZc0xkZHUzYkl5TWlBam80T3VuVHBJa3pHK2VXWFh5cVU2RTVNVE1SZmYvMmxjc3pQdW5YcllHeHNqTUdEQjZOMTY5YVlQSGt5L3ZqakQzejIyV2U0ZHUwYXZMMjlvYXVyaTU5Kytna1JFUkVLOHg0QkJYUGtUSnc0RVZXclZvVzF0VFdzcmExVi90MG9QcGxxb1JNblRpaU42MXU3ZHEzS2RTVVNDUUlDQXZEOCtYT2twcWJDeU1nSVRrNU9RamU2NG5SMGRCQVhGMWRpZDd4bHk1Ymg5ZXZYT0hueUpFNmNPSUc4dkR6STVYTGgrUzFidHVDSEgzNFE5a1VsWStBaElsSURxbHBRcmwrL2p2bno1ME1rRXNIWDExZW9taFFjSEl6TXpFemhMbTllWGg2OHZMenc1NTkvd3RuWkdiTm56eTczSEJJZjJsOS8vWVc1YytlaVE0Y08rT21ubjk1cEh5a3BLVmk5ZXJVd2h1UEVpUk1xQjM0WHptNWUyY0xEdzVHVWxBUVBEdytsb0ZXOENwU2hvYUZTVjZLd3NEQVlHQmdvWElBV0xpK3FXclZxMkxKbEMrTGo0NVc2NXhTMWR1MWE2T2pvNE1zdnYxUVlNMlZsWllWang0NUJLcFVLeFRqbzNXUm1aaUl1TGc3T3pzNEtkOTZyVjYrdTlOa3JERHdqUjQ1RS8vNzloUXZYeVpNbnc5M2RYV0Z3ZW1VcC9KMS8vdnc1WEYxZE1YTGtTS0VLMjdadDIzRHc0RUhvNk9qQTJka1o0ZUhoMkxadEc3UzB0REJ2M2p5bDFxWG56NThqTnpjWG5wNmVTZ1ZlQ3NkSWxqYStCaWdJMjZxNkQ1NDZkUW9YTDE3RW5EbHpvS3VyaXdZTkdzRE56UTBTaVFUKy92NW8xYXFWOFA0MGI5NGNnWUdCS2lzc2xsUW9vbWg0S09rYzc5NjlxeFI0R2pac3FMVGVxMWV2c0dqUklxRXIzSW9WSytEbDVRVWZIeCtZbXByaXUrKytVOWtLVTZ0V3JSTG55K3JldlR1TWpZMVJvMFlObUptWndkemNIQ1ltSmpBMk5zYng0OGR4K3ZScHBLZW5BMkRnS1FzRER4R1JHanB5NUFqV3JsMExFeE1UTEY2OFdLRk1hbGhZR0ZKVFU0WEFvNjJ0alFVTEZtRE9uRG00Y09FQ3BreVpnaDkrK0FGMTY5YjlSR2YvL3k1ZHVnU0pSS0kwTndsUVVMMnF1S0toU0NhVElTd3NESUdCZ2NqTXpJU1ptUm5HamgxYlpndEs4WXBLNVpHWGw0ZWVQWHVxZk83NDhlUFEwdElxc3pxWG01c2J6TTNOaFRsN0N2Y2JGaGFHeno3N1RHa3NWbjUrdmxMMVFUTXpzMUxERHFENllxMlFTQ1NxbE1wYS8zVVhMbHlBVENhRHM3TnppZXRJcFZLRnltZUZrMHNDQlMycWNYRnhLai8zbFVGYld4dmUzdDdRMGRGUkt2NHhhZElrdkhqeEFyNit2ckMwdE1UVHAwL2g3T3lNNzcvL1h1VkV3RTJiTnNYRWlSTlJ2Mzc5TXVjWXFxaGJ0MjZoYmR1MjZOQ2hnN0JzK3ZUcENBa0pRVjVlSHI3Ly9udGgrZWpSbytIdjd5OEVnT0xTMHRKdzc5NDkzTGx6Ui9qNjVaZGYzdnNjNVhJNXdzUERzWFhyVmpSdTNCaHo1c3hCVEV3TWdJS0E2K1BqZzdsejUrTHZ2Ly9HbENsVGxGcWdTcHNjMk5YVlZTaU1VTnlBQVFNd1pNZ1FvVHNzQTAvcCtGZU5pRWlOdkgzN0Z2Nysvb2lNakVTREJnM3c4ODgvcXl6SlhaeXVyaTU4ZlgyeGF0VXFIRHQyREpNblQwYmZ2bjB4Wk1nUW1KaVlmSVF6VjYxd01yN1dyVnNyUFdkalk2UFVDbEYwVVBqRWlST0YrVEg2OSsrUDRjT0hxeHcwL3FGMTdkb1Z6NTQ5Sy9Qbk1IMzZkS1ZsYVdscEFLRHlRbFBWK2dCdzVjb1YrUHY3bCt2Y1pESlp1YnJ5c1lSMXhadytmUm9pa1VqbDUvYjE2OWM0Y3VRSURoMDZKTnpCQndyQ2JXSFFqbytQQndDaFZmWkRVRFd2MWVQSGozSDgrSEhFeDhjTFkrUjhmWDNSdkhuekV2Y2pFb25LM2NXdW9qdzlQWlhta1FJS3dtSDc5dTBWbnF0YnR5NVdyMTZ0MUZKNy92eDVyRm16UmdnR0JnWUdhTkNnQVhyMTZsV2hTby9GeWVWeW5EMTdGa0ZCUVhqMDZCRUdEQmlBY2VQR0tYVkZyRisvUHZ6OC9EQnYzanhNbno0ZHpaczNSNzkrL2RDaVJZdjN1cmxRK0xmczlldlhBRDUrTVpCL0d3WWVJaUkxSUpQSmNQejRjUVFFQkNBOVBSMXVibTZJaUlqQTRNR0RTOXltcEphTy92Mzc0K0RCZy9qamp6OXcrUEJoZE92V0RXNXVicWhUcDg2SE9uMlZYcjU4aVlTRUJBQlFlYWU4c0FXcnVNSnhDL2Z1M1VPYk5tMHdkdXhZb2J0T1hGeWNVSlhxWStuY3VYT3B4eXZQbUozWTJOaFMxd3NORFJYR0FXVm1abGFvZTk2SDZzcjNYNVdabVluTGx5K2pYcjE2UXNpVnkrVjQ4K1lOWW1KaWNQVG9VV2hxYXNMVjFSVWRPM1lVUHVPclZxMkNnNE1EWkRJWmpoNDlDbjE5ZlpXQkp6UTBGS0dob1pWeXJpa3BLYmgxNnhhdVg3K08yTmhZUEgzNkZDS1JDRTVPVHBnNWMyYVpyWVVmZzZvV0VKRklKTXlsSTVGSThQYnRXeGdZR0VCVFV4Ti8vLzAzZ1ArZldOWFcxaGFmZi80NUhCMGQ0ZWpvaU5xMWE2djhmU3p0OTh2TXpFejRQaXNyUzVoQU5qRXhFVlpXVnZEeDhVSExsaTFMM0w1S2xTcnc4L1BEdm4zN0VCd2NqQ3RYcnNEUTBCQ2RPblhDNU1tVHkvMzNLRDQrSGtaR1JqQTJOb2Flbmg3UzB0THcyMisvQVZBZFlPbi9NZkFRRWYzTFpXUmtZT3JVcVVoSVNJQ09qbzR3STN0Sll6Q09IeitPM056Y0V2dXNEeGt5QkwxNzk4YTZkZXR3NWNvVkhEaHdBSGw1ZVNXMktId29seTVkQWdCWVcxdWpaczJhRmQ1KzVjcVZTdDFIZnZqaEJ4Z2FHbUxuenAwZmJZeEswWGxEVkNsdElzbm82R2prNU9RQUtHalJLbG9LdUtpaVl3TmNYVjNMVlJXditCZ2VxaHkzYnQyQ1JDS0JpNHVMc096VnExZkl5Y21Cb2FFaEJnMGFCRGMzTnlHc1Y2dFdEYTFidDhhSkV5ZUVFdlg2K3ZxWU1HR0N5akVmelpzM0w3RmtkSEhMbGkxVHVUd2tKQVNob2FGQzl5K3hXSXo2OWV1amUvZnUrT0tMTDVUR2x2MlRaV1ptS2hWVU1USXlRdjM2OVFFVWRDc3J6M3hBNVMxYW9LV2xoYXRYcnlJNU9SbERodzdGb0VHRHlwekxEU2dJWU83dTd1amF0U3ZDd3NJUUdSbUpIajE2Vk9qbXk5YXRXM0hseWhXbDVhNnVyckN4c1NuM2Z2NkxHSGlJaVA3bEN1OFUvdlhYWDVnMmJacndIMTlKLzRHZlBYc1d1Ym01SlQ0UEZIU1A4UFgxeGZYcjF4RVZGU1hNOS9BeG5UbHpCZ0FVTGh4TDgrclZLNFZ3VVR6c3ZINzlHdG5aMlRBM04vOUhEY2lmTld1V3l1VkJRVUhJeWNtQnE2c3JSQ0lSenB3NWc2RkRoNVlha09qVGE5bXlKVUpDUWhRK1kxV3FWTUhTcFV0aGIyK3ZORDVNVTFNVEN4Y3VSRTVPRG5KemN5RVdpMkZvYUtqeVFyaEZpeFpvMjdadHVUOERoU1d1aSt2VXFSUHUzTGtEZTN0NzFLdFhENDZPanBYUzNWTWtFa0ZMUyt1OVcxQnIxcXlKd1lNSGwrdWNURXhNTUdQR0RPVG01a0ltazBGYld4dXRXclVxOTJTdDllclZRNjlldlVxOEFhU25wNGVIRHg4S2o3VzB0REIvL256azVlVzkwNFN3aGVQMGlvN1ZLN3J2MHNiMGZQMzExNmhmdno3eTgvTWhrOG1ncDZlSGV2WHFsVHBXakFvdzhCQVJxWUdoUTRkaTJMQmhsYjdmeG8wYks1VFZyWWlzckN3QTd6YlhUWHA2T3E1ZEtQam9RUUFBR2daSlJFRlV1d1lBcGM2ZklwRkljT0hDQlVSRVJPRFNwVXNJREF4VWVLNW9IL25DY1JIL2hHSU1wWG4wNkJFMmJ0eUlLMWV1b0ZHalJwZzVjeWEwdExTUWtaR0JaY3VXNGVyVnEvanV1KzgrNmRncUtwMnFjU2Rseldla3E2c3JsRzB1eWVMRml5dDBIdlBtelZPNTNNYkdwbElHN0JmbjRPQWd6SGxUbXJKYUlPM3M3Q3JVUmF0b3FlK0tjbloyTGpVd0ZLK09DS0RNaWFnN2QrNnNjcnV5bFBYZXRXclY2aC9SemZEZmlJR0hpRWdOaUVRaUxGNjhXTGlvTDAxaE41Ynl6anRUMW9CMXVWeU8yN2R2dzlEUUVQcjYrdERSMFVGMmRyWlFOcmxvLy9meWlvNk9oa3dtZzVHUmtWSTNyc0o1WXJadTNZcHo1ODRKcjhmT3pnNzYrdm93TXpQRGl4Y3ZFQlVWaFM1ZHVrQWtFaUU5UFIzaDRlRUF5cjd3TEtuYTJvZjA1czBieE1iR0lqSXlVdWl5MHJ0M2IweVlNRUZvRVZpMGFCRUNBZ0x3KysrL0l5WW1CcDA2ZFVMbnpwM1JvRUVEWVI2U2lsYjFLbS9SZ2tJc1hrQkUvMFlNUEVSRWF1TEZpeGVmWkxDNlNDVENnZ1VMaEdwQnhUazVPVlY0bjFGUlVRQUs3cjRXN1JyMCtQRmo0YndqSWlLZ3JhMk5ybDI3b25mdjNtalFvQUdBZ29wdWNYRnhXTHAwS1pZdVhhcXdYeTB0clRKbnFhOWV2WHFGVzZYa2NqbWVQSGxTb1cyQWdoTFlZV0ZoZVBqd0llUnlPY1JpTWRxMGFZT2hRNGNxdFVScGFHaGd3b1FKY0hGeHdlYk5tM0hreUJFY09YSUUydHJhQ0F3TXhMTm56NVRtQ3lrUEZpMGdJblhId0VORXBDWldyMTc5eVk1ZHUzWnRwY0NqcjYrUFpzMmFDZlA5bEpkTUpvT3VyaTVFSXBIU3BJc1dGaGF3c0xCQVhsNGUrdmZ2ajU0OWV5cVZZeDAwYUJDeXNyS0UxaCs1WEE1TlRVM1kydHBpeElnUnNMUzBMUFg0bXpadHF0UjVlRXJUc0dGRGJOaXdBVTJhTklHTGl3czZkT2lnc2dSMVVVMmFOSUdmbngrdVhyMkt5TWhJNk92cnc4cktDa0ZCUVJVK1BoSFJmNEZJWG5TYVdTSWkrdWhPbkRpQkxsMjZmT3JUZUc4eW1Rd3ltUXh5dWJ4U0pyQjg5ZW9WVEV4TWxNTEhvMGVQVUtWS2xYSlZScXFJUFh2MkFDZ0lUS1VOSEZaRkpwTUpYZVlxT2llSlZDcjlSeFZSK0pBK3hXZDl4WW9WY0hGeEtYVXNHQkdwTjdid0VCRlJwUkNMeFJVT0NxVlJOZkFiQUdyVnFsVnB4eWpLM2QzOW5iY1ZpOFh2UFBuaWZ5WHNFQkY5S3BYM1B4TVJFUkVSRWRFL0RBTVBFUkVSRVJHcExRWWVJaUlpSWlKU1d3dzhSRVJFUkVTa3RoaDRpSWlJaUloSWJUSHdFQkVSRVJHUjJtTGdJU0lpSWlJaXRjWEFRMFJFUkVSRWFvdUJoNGlJaUlpSTFCWUREeEVSRVJFUnFTMEdIaUlpSWlJaVVsc01QRVJFUkVSRXBMWVllSWlJaUlpSVNHMHg4QkFSRVJFUmtkcGk0Q0VpK3NRME5EUWdsVW8vOVdrUWZWQlNxUlFhR2hxZitqU0k2RCtJZ1llSTZCUFQwOU5EUmtiR3B6NE5vZzhxSXlNRCt2cjZuL28waU9nL2lJR0hpT2dUczdLeVFsSlMwcWMrRGFJUEtpa3BDWmFXbHAvNk5Jam9QNGlCaDRqb0U2dFpzeWFTazVPUm1wcjZxVStGNklOSVRVMUZjbkl5YXRXcTlhbFBoWWorZ3hoNGlJZytNVTFOVFRScTFBZzNidHhnNkNHMWs1cWFpaHMzYnFCUm8wWWN3ME5FbjRUbXB6NEJJaUlDek0zTjRlRGdnSnMzYjhMQ3dnSTJOall3TkRUa0JTTDlLMG1sVW1Sa1pDQXBLUW5KeWNsd2NIQ0F1Ym41cHo0dEl2cVBZdUFoSXZxSE1EYzNoN096TXg0L2ZveTR1RGhrWldXeGVodjlLMmxvYUVCZlh4K1dscFp3ZG5hR3BpWXZONGpvMCtGZklDS2lmeEJOVFUzVXFWTUhkZXJVK2RTblFrUkVwQlk0aG9lSWlJaUlpTlFXQXc4UkVSRVJFYWt0Qmg0aUlpSWlJbEpiRER4RVJFUkVSS1MyR0hpSWlJaUlpRWh0TWZBUUVSRVJFWkhhWXVBaElpSWkra0QyN3QyTDlldlhJeVVsUldINWt5ZFBNSC8rZkp3N2Q2NVNqM2YvL24zOCt1dXZBSUI3OSs0aEppYW1VdmRmbWFSU0tkNjhlZk5SajNma3lKRUt2K2R5dVJ5Wm1aa0t5MTYrZkludDI3ZERKcE9wM0NZaEllR2R6NU1xSCtmaElTSWlJdnBBOXUvZmo2eXNMSXdlUFZwaCtkV3JWM0h1M0RuMDc5Ky9VbzhYSHgrUHJWdTNZdkRnd2JoeDR3YldyMStQRVNOR1lOaXdZUXJySlNZbXF0eGVKQktoZXZYcWtNdmxlUExrU1luSHNiVzFmZTl6M2JoeEk2S2pvekZ6NWt5MGJOa1NBUERnd1lOU2o2dUtxNnRydWRhVHkrWDQ5ZGRma1pXVmhXYk5ta0ZYVjdkYzJ5MVlzQURQbmozRHlwVXJvYWVuQndDSWk0dkRybDI3b0tHaGdSRWpSaWlzZituU0pYaDVlYUZ2Mzc2WU9IRmloVjRMZlJnTVBFUkVSRVFmd04yN2QvSHExU3YwN3QwYk9qbzZDczlkdjM0ZFdscGFhTkNnUWJuMmxaR1JnZFRVMURMWGUvUG1EZVJ5T1I0OWVvVG16WnZEdzhNRE9qbzZTRXhNaEtHaEljek16Q0NWU3ZIdHQ5K3EzRjVMU3d1SER4OUdUazVPaWV1SXhXSWNQWHEwWE9kZG1sNjlldUhLbFN2dzh2SkMvLzc5TVhyMGFCdzVjZ1Nob2FFVjJzL3g0OGVGNysvZHU0Y0hEeDZVdUc3OSt2VVJHUmtKUHo4L05HN2NXT1U2enM3T01EWTJGaDczNk5FRFhsNWU4UFgxaGJlM04wUWlFVnhkWGVIcTZvcGR1M2JCeGNVRmRldldCVkFRSkgxOGZLQ25wNGN1WGJvbzdQZkFnUVB3OC9PcjBHc3J5c0xDQW52MjdIbm43Zi9MR0hpSWlJaUlQb0JqeDQ0QkFQcjA2WU5YcjE1aHlKQWhTdXYwN05tenhPMkxYc2lmT25VS2E5YXNLZmV4eDQ0ZHEvQjQ4K2JONk5PbkR5WlBuaXdzbXoxN05qcDE2aVE4am9pSXdMcDE2eFMybXp0M3JrSUxTa1JFQkZhdlhsM3U4eWhOelpvMTRlZm5oeVZMbG1EZnZuMUlUazZHcWFrcEFHRGJ0bTFsYnI5NzkyNkY5d2dBenB3NWcxMjdkcFc1N2RHalIwc01iZjcrL2dxQnAwV0xGaGc2ZENoMjd0eUpDeGN1d01YRkJRRGc2ZW1KSzFldUlEWTJGblhyMW9WTUpzUDgrZk9SbjUrUHhZc1hvMzc5K2txdjE4M05yY3h6VStYTW1UUFExT1JsKzd2aU8wZEVSRVJxVFM2WGYvUmo1dWJtSWpJeUVpMWF0RUN0V3JXUW01dUxuMzc2Q1VEQitKM2c0R0IwN3R4WjZNcFZYc1V2OEl1N2ZmczJwa3laZ3FDZ0lOalkyTHp6K1g4cyt2cjY4UGIyUmtoSUNEcDA2SUREaHc5RExCWUxYZVlpSXlQUnNHRkQ0YldFaDRlamZmdjJNRFUxaFpXVmxVSXdLYXJvKzNUbXpCbEVSVVZoM3J4NVN1dEZSMGNqTWpJU1AvLzhzOUp6TDErK1JISnlNZ0NnZWZQbWtNdmxNRFUxeGUzYnQ0VjFacytlRFNNakkyR1ptNXNiSkJJSk5EVTFoV1dXbHBhd3NyS0NrNU1Ubkp5YzN1VnR3bzBiTjBvY0wwUmxZK0FoSWlJaXRhV2xwWVgwOVBTUGZ0eW9xQ2hrWkdTZ1ZxMWFBQUFkSFIxMDd0d1pBUEQ3Nzc4REFQcjE2MWZ1TG0yRnBGSXBrcEtTU256ZXpNd01BSkNjbkF3Ykd4dkk1WExjdW5VTERnNE9TdXY2K1BqQXg4ZEhZWm1XbHBiQzR3VUxGaWh0SnhhL2Y4MnJ2THc4WExwMENXM2J0b1ZJSkJMR0dJMGZQeDdqeDQ5SFJrWUcvUHo4RUJrWmlaNDllK0w3NzcvSDY5ZXZzWHYzYmdRR0JzTFQweE9qUm8zQ3FGR2p5anhXUWtJQ3pwdzVvL0s1eE1URUVvc1loSWFHWXQrK2ZRckxnb09ESy9oS2djR0RCMlBNbURIQ1k1bE1CbjkvZjdSdTNSb3RXN2FFU0NRcWN4OVNxUlRhMnRvVlBqWVZZT0FoSWlJaXRXVmpZNE9YTDE5KzFHUEtaRExzM3IyN3hPZXZYcjBLSXlNanBTNVBwU2xzcFVwSlNTbHhiQTBBSERseUJKcWFta2hJU0lDam95TXVYcnlJdVhQbll1M2F0V2pZc0tIQ3V1UEhqMGZyMXEyRng5SFIwUWdKQ1VGT1RvNnd6TlBURTFsWldhaFJvd1pxMWFxRjZPaG83Tml4bzh6ei9mTExMNkdycTR2dzhIQ1Z6MGRHUm1MbHlwVndkSFRFdEduVEZJb2dSRVZGWWVQR2pVaE5UY1hJa1NPRnJvQ1dscGJZdUhFamxpeFpBbDlmWDV3N2R3N1RwazJEb2FHaDB2NTc5KzZ0OERvS3o2bTA4eTFVdkJYTjM5Ky96TmRiRWxWRkN4NCtmSWlZbUJpRWhZV2hSbzBhR0RCZ0FMcDA2YUlVTm91U1NxWHMwdlllK000UkVSR1IybXJTcEFuQ3dzSnc5KzVkMUt0WDc2TWNNekl5VXFrVlJ0WEZkdGV1WFV2ZGo2MnRyVENXSlNzckM5cmEyckN5c3NLUkkwZFVycStob1FHZ1lLekluVHQzNE9ibWh1M2J0Nk5SbzBZS1lVY3NGcU45Ky9abzJMQ2hRdEJ3ZG5hR2hvWUdacytlallZTkcyTGt5SkZvMnJRcHZMeThrSm1aaVFVTEZxQlpzMmJJeU1nbzN4dFJDamMzTjJocmEyUFZxbFdZTUdFQ1JvMGFoZjc5KzJQdDJyVTRlUEFnTEN3c3NIVHBVcUVMMkpkZmZva0JBd1pnL1BqeFdMaHdJUUlDQXZEYmI3L2grZlBuS2dQSmhnMGJoSkFZSGg2TzBOQlFsZU9DU251dVVHVi9idXJVcVlQZzRHQWNQWG9VZS9ic3djcVZLeEVVRklRQkF3YW9MSEFCQVBuNSthVUdJaW9kQXc4UkVSR3ByYnAxNjZKKy9mbzRjZUlFVEUxTlVhVktsUTk2dk96c2JHemJ0ZzExNjlaRmZIeThzSHpXckZrQUNzb1poNGVIbzErL2ZrSmxyNUlZR0JnSTM2ZWxwY0hFeEFRQTBMMTdkNVhyYjl1MkRiYTJ0bWpjdURGaVltS3daODhlUEg3OFdLRXlXR0c1NmNLdVlFWExVMnRyYTZOTm16Yll2WHMzUHYvOGM2RllnYWVuSjlhdlg0OEZDeFpnNmRLbDZOR2pCeElURTFHMWF0WDM2bWJWdVhObjJOcmFZdTdjdWJoMTZ4WUdEQmlBcjcvK0d0bloyZkQwOUN4eGZJNUlKTUs0Y2VOZ1kyTlQ0cyt6ZXZYcXd2ZUY3NXVxVXRxbFBWZTllblUwYmRvVUFQREhIMzlndzRZTjVYNXRodzRkZ3JhMk5wbzJiWXBxMWFvcFBhK2xwWVZldlhxaGUvZnVpSWlJd0s1ZHU3QnAweVljT0hBQTI3ZHZWMnJOa1Vna0REenZnWUdIaUlpSTFGcm56cDN4KysrL0l5UWtCQzFhdElDZG5SMnNyS3creUppSTRPQmd2SDc5R2ovKytLTVFjb0QvYjgyNWQrOGVBTUREd3dQbTV1YmwzbTk4Zkx6Q1JieXZyeStzcmEyRng5OTg4NDN3ZmR1MmJSRWFHb3JBd0VCODg4MDNzTGUzeHg5Ly9BRU5EUTEwN3R5NTFDNXhoWGJ2M3EyeVcxN1I2bStxdXNsVlZMMTY5ZURuNXdkdGJXMUlKQkpoWHB1TWpBeWxscVRNekV5RmxyTm16Wm9CQUhKeWNzbzFwMDVwWGRwVTZkbXpwMUJGejhuSkNaTW1UU3B4WGFsVWlvTUhEeUl4TVJIbTV1YkNPS2VsUzVlV2VneE5UVTMwN3QwYlhidDJ4Zjc5KzZHcnE2dXk2eG9Eei90aDRDRWlJaUsxcHFlbmh5RkRodURpeFl1NGNPRUNZbU5qeTdXZGk0c0wyclJwVStIamRlalFvY1JxWEJjdlhrVHQyclVyRkhZeU1qSVFGeGVIZ1FNSENzdXFWS2xTWWhVMkRRME5pRVFpR0JzYlkvRGd3UUFLeHNWb2FXbWhiOSsrS2l1OVBYandBT0hoNFRoOCtEQ21UcDJLN094c2JOKytIZTd1N3VqYnR5K01qSXhLUGNmaTVheUJnb3YwNHN1TGxzVXVaR1ZsQmFDZ3RhbTBNQllSRVlHSWlBaWw1ZDdlM21qYnRpMkFncTVmSlkxMUthMUxXMW5zN094Z1oyZW44cmtyVjY1Zy9mcjFTRXBLUXYvKy9URml4SWdLajdmUjBkRVJmbFp5dVJ3M2J0ekF5Wk1uSVJhTE1YbnlaT1RtNWpMd3ZBY0dIaUlpSWxKN1lyRVlMaTR1Y0hKeXdzT0hENUdlbmw1bXVXcFYzWnpLNHVibXBuSVFmYUhDRm9xeVdodUtYc1NIaFlVaE56Y1g3ZHExRTU0dktSZ2NQSGdRL3Y3K01ETXpRMHBLQ2padDJvUStmZnJnenAwN0dEbHlKRkpTVXZEOCtYTThlL1lNVDU0OHdjT0hEM0g3OW0ya3BxYkN5Y2tKSzFldUZDcTYxYWhSQTF1MmJFRklTQWdhTm13SWUzdDdXRnRidzlqWUdOcmEydmpzczgrRWJubGhZV0ZLNXlLUlNKU1dGdzg4MmRuWjJMaHhJL3IxNndkcmEydWxxbkVBc0dYTEZqeDQ4QUJpc1JoVHBreFI2c1pXdEd0Z2RuYTIwSElubFVvQkFJTUdEY0xYWDMrdHNrV3ZzQ3FjVkNxRldDd3VWOFcwb3J5OXZYSDI3Rms0T1RsaDd0eTVRbFcraXBMTDVZaUxpOFBwMDZjUkhSMk5WNjllUVNRU3dkM2RIWEs1SEZLcFZPWFlIaW9mQmg0aUlpTDZ6OURUMDBPalJvMCsyUDZMZGp0VHBXZzN0K0p5Y25Ld2RldFc1T2ZuQzkzVm5qNTlpcENRRURnNk9xSk9uVG9BZ0taTm0yTFlzR0ZDQ1dxcFZBb05EUTNzMzc4ZllXRmhzTFcxeFlvVkt4QVVGSVQ5Ky9kai8vNzlFSWxFNk5peEl3NGRPb1FkTzNaQUxCYWpXclZxcUZ1M0xvWVBINDVXclZvcEJZbVdMVnVpWmN1V3VIUG5EbUpqWTNINzltM0V4TVRnOWV2WGtNdmxXTFpzbWJCdThWYWpzcXEwRmJwNjlTb09IejRNYTJ0cnVMdTdLODFMdEczYk5pR29WS3RXRFdGaFlWaTFhaFgwOWZWVjdxODhZNTFLc256NWNqUnAwZ1JBUWRuc292UHRsT1RzMmJOd2RIVEVzR0hEa0o2ZWpyLysra3ZsZW9YN0xhcXdKZWZNbVRPSWlZa1JRbzZqb3lQYzNkM1J2bjE3bUptWklUczdHd0FZZU40REF3OFJFUkhSUitMazVLUnlvSDFXVmhhOHZMeVFuNStQbjMvK1dlZytWYlZxVmRqWjJXSDA2TkdReVdRUWk4WHc5dmJHMjdkdlVhVktGYVNtcG1MbXpKa1lNV0lFeG8wYkJ3TURBd3djT0JCR1JrYVlPblVxcksydGNmcjBhWFRyMWcwMk5qWVlOR2dRbkoyZDRlbnBpY1RFUkNRbUp1TGt5Wk1LNTNMOCtIRklwZEpTQTBOSVNFaWxGSUM0ZVBFaUFDaDFIWlRKWk5pd1lRT2lvNlBoNys4UER3OFB0RzdkR2lrcEtmanh4eCt4ZVBGaWxTMXBTVWxKd25rRkJRVWhKeWNIYytiTWdaNmVIcnk4dkpURytqeDkraFErUGo2b1VxV0tFQ2dCQ085cmVmejk5OTlscmxzWUNQUHk4bkR0MmpXY1BYc1c1OCtmUjFwYUdrUWlFUm8xYW9SQmd3YkIxZFZWcWJ0amJtNHVBSlJybkJLcHhzQkRSRVJFOUJIOCtlZWYrUEhISDlHdFd6ZU1IRGxTdUxETnlzckMvLzczUDhUSHg4UGIyMXVobFVOVFV4UExsaTNENGNPSDRlM3RqWTBiTitMMDZkUFlzR0VEd3NMQ1lHeHNERk5UVXl4ZXZCaHo1ODdGdDk5K0M3bGNqci8vL2h1T2pvNW8xcXdaUkNJUit2YnRDNkNnbGFDd0M5allzV1BoNHVJaUhDc21Ka1pwbkV2eHVYck9ueitQZ0lDQVNnazdjcmtjRnk5ZWhLMnRMV3JVcUNFc1QwMU5oYSt2TCs3ZnY0L2x5NWZEMHRKU2VHN2F0R21ZUG4wNnBreVpnbm56NWlsMEljdlB6MGRDUWdKNjlPZ0JBTUlZcDRVTEYyTG16SmxZdm53NTVzK2ZqNnBWcXdJb21IZG8xYXBWc0xXMXhjS0ZDeFVDbElXRkJRSUNBc3A4RFdQSGprV25UcDJFdVlKS3MyWExGaHc0Y0VDWUg2aGV2WG9ZTkdnUU9uYnNLSXhqVWlVckt3dEFRZXNrdlJzR0hpSWlJcUtQb0hIanhwZzBhUktDZ29KdzZ0UXBlSGg0b0Z1M2JwZy9mejd1Mzc4UGIyOXZ0R3JWU21rN0hSMGQ3TisvSDlXcVZZT0ZoWVhDYzVxYW1wZy9mejdHalJ1SG9LQWd0R3JWQ21scGFaZytmVHFtVHAwS1RVMU5CQVFFd05MU0VsOTg4WVhDdGhZV0ZncmpsSXJ2VzlVNmQrL2VmZCszUVhEanhnMmtwS1FvekVkMDh1UkpyRisvSHJxNnVsaStmTG5TbUJoZFhWMHNXclFJUC83NEl5Wk5tb1NSSTBlaVg3OSswTlRVeFBYcjF5R1JTSlM2TE5yWjJXSE5taldZTzNjdXhvMGJCdzhQRDl5NmRRdm56NTlIejU0OU1YSGlSS1dDQUpxYW11VWVqMk5rWkZTdWRZMk1qRkMxYWxWMDZ0UUpuVHAxS3JIb1JIRVBIejRFQUlYZ1J4WER3RU5FUkVUMEVZakZZdlR1M1JzZE8zYkVsaTFic0gzN2RnUUZCUUVBZnZubEY1VmhCd0NPSERtQ1o4K2VZZUxFaVFBZ0RLeVh5V1FBQ3VhU1diRmlCYXBVcVFKdGJXMmg5TFc5dlQwYU5HaUFDeGN1WVBYcTFXalFvRUc1TDdMZmw2cEtjTVdkT0hFQ0FOQytmWHZrNXVaaXpwdzUrUFBQUDlHa1NSUE1tVE1IcHFhbUtyY3pNelBEeXBVcnNXREJBbXphdEFuNStmbnc4UERBOGVQSG9hR2hvVFFPQ0FDc3JhMHhmUGh3ckZpeEFsdTNiZ1ZRMEwzUXc4UGpvMVUvR3pod29GQ0pyYnpTMDlPeGE5Y3VBQVdCbWQ0TkF3OFJFUkhSUjJSa1pJUnAwNmFoYTlldVdMRmlCUklURXhFZUhvNmFOV3NLM2EwS1pXUmtZTXVXTFhCMGRCUzZsaFVXSy9qMTExL2g3T3dzQktDM2I5OGlMUzBOZ1lHQnNMUzBSTDE2OVFBQVU2Wk13ZWpSb3hFZUhvN3g0OGNMKy9iMTlZV3ZyMitwNStyajQ2T3ljdHI3eXMvUFIzUjBOS3BXclNxY1o0OGVQZEM2ZFd2MDc5Ky96R3BwaG9hRzhQWDF4ZkhqeC9IRkYxOGdJU0VCcDA2ZFF0dTJiV0ZzYkF5WlRJYkhqeC9qNXMyYnVIYnRHaTVmdm95c3JDelkyOXZEemMwTk4yN2N3T25UcHpGczJERFVxVk1IVGs1T3FGZXZIcXBYcjQ2YU5XdVdXQ0FnS1NrSkppWW0wTlhWeGYzNzl3R2czUE01RmM3TlV4SXZMeThrSlNWQlQwOFAydHJheU0zTnhlUEhqNUdmbjQ5T25UcVZXQmFieXNiQVEwUkVSUFFKT0RnNFlOT21UUWdLQ3NMZXZYc1JGeGVIblR0M0tneE9OelEweE5TcFV4WEd1TGk0dUtCSmt5WWxUZzVxWVdHQldiTm1DUmZZNXVibVdMVnFGV3JXckttd1h2RXhQT2ZPblJOYW5FUWlFYlMwdERCMjdGaTBhTkZDV0tkd0RNLzdldnYyTFpvMWE2WlExYTVUcDA0VjJvZElKQks2dzUwL2Z4NXl1UnhEaHc1RmFHZ290bXpaZ3J5OFBBQUY1YlVMVzliczdlMEJBSDM2OU1INDhlTVJGUldGOCtmUDQ4Q0JBNUJJSk5EVTFNVE9uVHRMRER6VHAwOUhjbkt5d3JLaTc4LzdzTFMweE9YTGw0V1dPNUZJaE04Kyt3eGZmdmtsUER3OEt1VVkvMVVpZVZsRjZJbUlpSWlvd2tKQ1F0Q29VU00wYmRxMHpIVnYzYnFGOVBSMGhRQlNscFNVRkdFQWZDRnRiVzFZV0ZoVWVENlpmN29YTDE3QXdNQ2d4RG1PNUhJNXpwMDdoN1p0MnlJMU5SWDc5dTFEdlhyMTRPRGdVSzZ4TDdtNXVYajQ4Q0V5TWpKS0RUQVJFUkY0OGVJRnBGSXBORFUxMGFSSmt4SW5tWDFYTXBrTU1wbE1tRUNXM2g4RER4RVJFUkVScWEzU094TVNFUkVSRVJIOWl6SHdFQkVSRVJHUjJtTGdJU0lpSWlJaXRjWEFRMFJFUkVSRWFvdUJoNGlJaUlpSTFCWUREeEVSRVJFUnFTMEdIaUlpSWlJaVVsc01QRVJFUkVSRXBMWVllSWlJaUlpSVNHMHg4QkFSRVJFUmtkcGk0Q0VpSWlJaUlyWEZ3RU5FUkVSRVJHcUxnWWVJaUlpSWlOUVdBdzhSRVJFUkVha3RCaDRpSWlJaUlsSmJERHhFUkVSRVJLUzJHSGlJaUlpSWlFaHRNZkFRRVJFUkVaSGFZdUFoSWlJaUlpSzF4Y0JEUkVSRVJFUnFpNEdIaUlpSWlJalVGZ01QRVJFUkVSR3BMUVllSWlJaUlpSlNXd3c4UkVSRVJFU2t0aGg0aUlpSWlJaEliVEh3RUJFUkVSR1IybUxnSVNJaUlpSWl0Y1hBUTBSRVJFUkVhb3VCaDRpSWlJaUkxQllERHhFUkVSRVJxUzBHSGlJaUlpSWlVbHNNUEVSRVJFUkVwTFlZZUlpSWlJaUlTRzB4OEJBUkVSRVJrZHBpNENFaUlpSWlJclhGd0VORVJFUkVSR3FMZ1llSWlJaUlpTlFXQXc4UkVSRVJFYWt0Qmg0aUlpSWlJbEpiRER4RVJFUkVSS1MyR0hpSWlJaUlpRWh0TWZBUUVSRVJFWkhhWXVBaElpSWlJaUsxeGNCRFJFUkVSRVJxaTRHSGlJaUlpSWpVRmdNUEVSRVJFUkdwTFFZZUlpSWlJaUpTV3d3OFJFUkVSRVNrdGhoNGlJaUlpSWhJYlRId0VCRVJFUkdSMm1MZ0lTSWlJaUlpdGNYQVEwUkVSRVJFYW91Qmg0aUlpSWlJMUJZRER4RVJFUkVScWEzL0F5NzZ6T2Noc0VKQUFBQUFBRWxGVGtTdVFtQ0MiLAoJIlRoZW1lIiA6ICIiLAoJIlR5cGUiIDogIm1pbmQiLAoJIlZlcnNpb24iIDogIjI0Igp9Cg=="/>
    </extobj>
    <extobj name="C9F754DE-2CAD-44b6-B708-469DEB6407EB-2">
      <extobjdata type="C9F754DE-2CAD-44b6-B708-469DEB6407EB" data="ewoJIkZpbGVJZCIgOiAiMjU5MzgyMTE4Mzc2IiwKCSJHcm91cElkIiA6ICIxMjU3MzE1ODY5IiwKCSJJbWFnZSIgOiAiaVZCT1J3MEtHZ29BQUFBTlNVaEVVZ0FBQlpFQUFBUFRDQVlBQUFEQjkwZWJBQUFBQ1hCSVdYTUFBQXNUQUFBTEV3RUFtcHdZQUFBZ0FFbEVRVlI0bk96ZGQzeFRWZjhIOE05TjJxWXJMZDJMZEZISzNodEVIRHdnSUtLUGdBSk9SQVVSRjRyS0F3cUNBbyt5QlBXSEEzSHdLRzRaQWpLVUFrSUxsQTJsdTAwM2JkbzBUZEtremIyL1A5ckVkSktXSW83UCsvWGkxZWJjYzg0OTl6WnQ2VGZmZkE5Q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kRDBJMTNzQlJFUlhTenA2MUF0T1RzOERtQUNnQXdDUDY3d2tJbW81UFlBMEFEK2l1dm90WWZEZzh1dTlJQ0lpSWlJaUlxckJJRElSL2FWSng0Nk5oRXoyRWZ6OHd1SHZEN2k1QVRMWjlWNFdFYldVS0FKR0kxQmNESlNVWkVNVUh4RUdETmg3dlpkRlJFUkVSRVJFRENJVDBWK1lkT3pZU0xpNDdFRlVGS0JVWHUvbEVGRmIwZW1BakF6QVloa3A5TzI3NzNvdmg0aUlpSWlJNkorT1FXUWkra3VTamg3MWdyUHpXWFRzR000QU10SGZrRTRIcEtSa282cXFCMHRiRUJFUkVSRVJYVjk4enpjUi9UVTVPVDBQUHo4R2tJbitycFJLd004dnZMYmVPUkVSRVJFUkVWMUhEQ0lUMFYvVkJQajdYKzgxRU5HMVZQTTlmc2YxWGdZUkVSRVJFZEUvSFlQSVJQUlgxUUZ1YnRkN0RVUjBMZFY4ajNlNDNzc2dJaUlpSWlMNnAyTVFtWWorcWp3ZzQ0OHdvcisxbXU5eHordTlEQ0lpSWlJaW9uODZSbUNJaUlpSWlJaUlpSWlJcUVrTUloTVJFUkVSRVJFUkVSRlJreGhFSmlJaUlpSWlJaUlpSXFJbU1ZaE1SRVJFUkVSRVJFUkVSRTFpRUptSWlJaUlpSWlJaUlpSW1zUWdNaEVSRVJFUkVSRVJFUkUxaVVGa0lpSWlJaUlpSWlJaUltb1NnOGhFUkVSRVJFUkVSRVJFMUNRR2tZbUlpSWlJaUlpSWlJaW9TUXdpRXhFUkVSRVJFUkVSRVZHVEdFUW1JaUlpSWlJaUlpSWlvaVl4aUV4RVJFUkVSRVJFUkVSRVRXSVFtWWlJaUlpSWlJaUlpSWlhNUhTOUYwQkU5R2RWVlZXRlU2ZE80ZVRKazBoTFM0TkdvNEZlcjRkQ29ZQ1hseGNpSXlQUnBVc1hEQm8wQ0Q0K1B0ZDd1VVJFUkVSRVJFUkUxNFJ3dlJkQVJOUWEwdkhqRXZyMXV5WnptMHdtN05xMUM5dTNiNGRPcDd0aWY1bE1odUhEaCtQZi8vNDNnb0tDcnNtYWlQNnhUcHlBMEw4Ly83OUNSRVJFUkVSMEhURVRtWWpJVGtwS0N0YXZYNC9Dd2tLSHg0aWlpQU1IRHVESWtTT1lObTBhUm8wYUJVRmd6SXVJaUlpSWlJaUkvaDRZUkNZaXFuWDA2RkdzVzdjT0ZvdWxWZVBOWmpNKy92aGpaR2RuWS9yMDZaREw1VzI4UWlJaUlpSWlJaUtpUHg0MzFpTWlBcENZbUlpMWE5ZTJPb0JzYjkrK2ZkaTBhUk1rU1dxRGxSRVJFUkVSRVJFUlhWOE1JaFBSUDE1aFlTSFdybDNicGtIZlBYdjJZTisrZlcwMlgzMTZ2Ujd2dlBNT1ZxMWFoYmk0dUt1ZWIvTGt5WGoyMldlYjdaT1hsNGVpb3FJRzdZV0ZoU2d1THI3cU5RREE0Y09IY2VEQWdUYVp5MzdPRXlkT1hMSGZWMTk5aGJpNE9Kak5ab2ZuM3J4NU16WnMySEExeTd1bU5tM2FoRldyVnJYSlhKSWs0ZkRodzRpTGk4UFJvMGZiWkU0aUlpSWlJaUw2YTJBNUN5TDZSNU1rQ1JzMmJJREpaSEtvdjVlWEYrNjc3ejY4Kys2N1YreTdlZk5tOU9uVEIzNStmbGU3ekRxMFdpMWVldWtscEthbW9tL2Z2aGc4ZVBCVnoxbGFXZ3BQVDg5bSt6ejQ0SU5RcVZUWXVIRmpuZmI3N3J1djBmYldXTFpzR1FSQndJZ1JJMW8xUGlNakF3YURBZDI2ZGJPMUxWcTBDRUZCUWZqODg4OXRiZDkvL3oxdXVPRUdCQVFFQUFBdVg3Nk1Eejc0QUs2dXJ2aisrKzhkUHQvMjdkdFJYRnlNeHg5L3ZGWHJiYzZiYjc3Wm92N2p4bzFEMTY1ZDY3VEZ4Y1ZCclZianVlZWV1K3IxdlAvKysvam1tMjhBQUNOR2pHaVQ1eDNSdFJBWUdIaW4wV2hNMHVsMFNXM1Uxd05BSllDcmY2c0tnSWlJaUJkY1hGekNjbk56VnhnTWhueHJ1MEtoaU8zVXFkTi9Dd3NMUHk0c0xQeXhMYzRGQUI0ZUhyMzkvUHhHWldkbi85ZmQzYjJQcDZkblZGRlIwWGR0TmI4ajJyVnJkM05BUU1DRWxKU1VaMnFiQkFDMlYyNmpvNk1YQ1lMZ2xKYVd0cUM1ZVJRS1JXeTdkdTM2RmhZV2Zua3QxMHRFUkVSRURUR0lURVQvYUtkT25jS0ZDeGNjNml1VHlUQno1a3owN2R2WG9TQ3kwV2pFZDk5OWgwY2ZmZlJxbDJtVGw1ZUhCUXNXUUsxV1kvRGd3Vmk0Y0NGY1hGemFiUDdycWJxNkdtYXpHVDQrUHEwYXI5Rm9NR2ZPSERnN08yUE5taldJaUlob3ROL2V2WHZ4N3J2djRzQ0JBMWl6WmcwQTROS2xTd0NBN3QyN3c4bnA2bjQxVHA4K0hXcTF1bFZqN1lQeFAvLzhjNHZHOXUzYnQwRVF1YTNzM0xuVEZrQ1d5V1E0Y09BQWV2ZnVqZHR2di8yYW5JL29hdlRzMmZQNzlQVDB4VHFkYmxGYjlJMkppVmtZR2hyNmNGeGNYQlFBUS8zakkwZU9sREl6TTFla3BxYSs1TWo2VkNyVkhDY25KNitVbEpTWDdkc0RBd05IQmdZR1Rzak96bDd0eUR5Tzh2YjI3aHNiRzdzOE96djd2NzYrdmpkMDZ0UnBUWHA2K3FLTWpJd2w5djJVU21YbnhzYWJ6V2JSWkRJbEF4Q1VTbVduSms0ajZYUzZTOVlIbnA2ZTNUcDM3cnpoM0xsejB5b3JLN084dmIzN1JVUkVQRjBiUkJiNjlPbnprMTZ2djVpY25Qd2NBSVNGaFQybTAra1NyM1F0UVVGQlkyTmpZMWZiQlpGZGxFcGx0Q1AzQVFCME9sMEsydWpGQUNJaUlxSi9HZ2FSaWVnZmJkdTJiUTcxYzNGeHdlelpzOUczYjk4V3pmL3JyNzlpMHFSSmFOZXVYV3VXVjhleFk4Znd4aHR2b0tLaUFrRE5Sb0RqeG8xemVQekdqUnVoVXFrYzZudjA2TkZHeXlEazV1Wmk4dVRKRHJXLzg4NDd0a3hmUitUazVFQ1NKQVFHQmpvOHhwNnZyeThlZmZSUnJGKy9IZ3NYTHNUNjlldmg1ZVZWcDA5S1NncldyRmtEVDA5UHpKczN6OVorL3Z4NUFNREFnUU5iZGU3R0JBY0h3OW5aMmVIKzlRUFBlL2JzYWJPMVhJM2ZmdnNOYjcvOU5nQmc2dFNwQ0E0T3hxcFZxN0J1M1RyNCtQaGcyTEJoMTNtRjFKeVJJMGMyVzZkbjc5NjlRdjIrVlZWVm1nTUhEcWpRU01DMHZzR0RCNS8yOVBUc2FiRlk5TC84OGt0VGIyZHdVNmxVRHdVRUJOeXRWQ3A3T3prNStVaVNaREtaVEhubDVlVW44dkx5TnBTVWxPeHZ5WFhWNStIaEVXei9XQ2FUZWRadmE0cDlYNzFlWDQ2NjF5MExDUW1aVmw1ZWZoU0F3ZFBUc3p1QW9vcUtpb2ExZlJ6ZzdlM2QzOVhWVlpXYm0vc2VBS1A5c1hidDJvMFFSZEZVVmxZVzcrQjA3WlJLNVJXdjBkbloyUStBNE9ucDJVMnIxZTdKek14Y0pvcWlVYWxVZGhaRnNWU3YxeGNDY0JvMGFOREZ4c2FMb21qYXYzKy9Ld0NQcHZwSWttVFp0MitmN2UrS2lvcUtQRmRYVjFXdlhyMStpSStQSDJyZlY2VlNQZXZuNTNkYllXSGgxd0RnNnVvYXBWQW9Rakl6TTF2OEhGQXFsZEZOcmFreFI0NGNDZEhyOVFVdFBROFJFUkVSTVloTVJIOFMwazh4Q3Jqb3dtQVIyMXNrcWIwZ0lCUVFQU0FKYmhEZ0JrbHlneUM0Q1JMY0lFaHViWEhPa3BJU2g3S1FlL1RvZ1ljZmZoaWhvYUVvS1NscFVYa0tpOFdDSTBlT1lNeVlNYTFlWjNWMU5UWnYzb3pObXpkRGtpU0Vob1pDTHBkZmNad2tTY2pOellVa1NSQUVvVVVadGdFQkFSZytmSGlkdHExYnQ4TGQzZDNoZGxkWFZ3QTFHdzB1WDc3YzRYTW5KU1hoWC8vNmw4UDk3WU90RXlaTXdKa3paM0Q2OUdsa1pHU2dWNjllZGZwKzlORkhzRmdzV0xwMEtVSkRRMjN0di8zMkd3RGdoaHR1Y1BpOFY3Smt5UkpFUmtZNjNMOGwxL3hIMmJGakI5NSsrMjJJb29oUm8wYmhvWWNlZ2lBSUtDa3B3U2VmZklLbFM1ZGk3dHk1R0RseTVQVmVLalZEa3FTcTNOemM5eDN0Nyt6czdLdFNxUjVVcTlYdk5kZlAxOWQzbEtlblo4L20rbmg1ZVEzbzBhUEhGamMzdHlpejJYeTV0TFQwZ05sc3Z1enM3T3psNGVIUkxTZ29hTElrU1ZWWEcwUWVNbVJJdnYzanlNakl1WkdSa1hNZEdXdmZOems1K2RuczdPdzExbU1CQVFHM0tSU0s5aGN2WHB3RkFJTUhEejZia1pIeGVrVkZSYk5sRjVvU0ZCVDBJQUNvMWVwMzNOemMyZzhiTnF6QjJ4WkdqaHhwYkRpeWhuM1FQeXdzN040dVhibzAreld5TjNqdzRIUDFtdDdNeWNsNUp5a3A2VWxydzltelo2ZllsNHBvMzc3OWpOalkyUFgyZzA2ZlBqM3A4dVhMMzlqMzZkU3AwLy9WbTd2MDNMbHpEL1RzMlhPTHU3dTdmWWF6VzFSVTFMenM3T3hWZVhsNUd3RWdJQ0RnTGdBb0tpcHFkUW1QZ3djUGRqU1pUS2xOSFE4TURMeXpaOCtlanRjcUlpSWlJcUlHR0VRbW9qK010RHZJQTVhcUhxSWc2d1ZCNmk0QUtnbFFBV2d2b2pRUTFUWDlCS0MyVW1MdDM4cld6NlhhVHlVQlFvUFpXKzdzMmJNTzlacy9mejRxS3l2eDRZY2ZRcUZRNFA3NzcyL1JlYzZjT2RQcUlISm1aaWIrKzkvL0lpVWxCWEs1SEU4KythUkRKUVMwV2kzZWZQTk41T1Rrd052Ykd5KysrQ0pDUWtJY1BtK0hEaDB3Wjg2Y09tMWJ0MjZGajQrUHcrMVdIaDRlRG1WQTUrZm5vN3E2NWtuUXJsMDdLSlZLaDlkcjc3bm5ua05WVlZXajJkK0xGeS9HeFlzWDBidDNiMXRiZW5vNjh2THlJQWdDWG56eHhTYm43ZENoQS83em4vOWcrdlRwdHJiUzBsSUFzTFcxNUI0N3d0SFNHUGFCZFB2MTVlZm5OMmdENEZEOTZzOCsrd3lmZnZvcEFHRFVxRkY0L3ZubklRZzEzM24zM1hjZkxCWUxQdi84YzZ4WXNRTFoyZGw0K09HSGJjZnB6MFVVUmJOOW9MQTVack81eU1uSnFaMUtwWHBhclZiL0grenExdFlYR1JrNVZ4VEZTb3ZGb3BmSlpLNzFqM3Q3ZS9mdjI3ZnZMektaekNVNU9mbVo3T3pzZHdEclQvb2FycTZ1VVY1ZVhuMWFlazMxblRsejVpN3I1ejE3OXZ5K3FLaG9TMEZCd1JYcjV0YnZxOVZxNi94aVVLbFU4d3dHUTNKeGNmRlBEaTVGNmV2ck83aGR1M1pETFJaTFJWWlcxa3E3WTI2aG9hSDNsWlNVN0s2b3FEZ1B3UDM4K2ZQM0E0Q2JtMXZINk9qb1Z3b0tDamFYbEpUc2N2QmNBT29HbGh2ajVlVTFlT0RBZ1VldUZHaHRhMlZsWlFmaTR1S2lVWlBaZld0dHN6RWhJV0Z3WldWbHRyVmZhR2pvUFFBd2ZQandSdGUyZCs5ZXQvcUJkV3ZXZkh4OGZKZHJzbmdpSWlJaWFvQkJaQ0s2SnFSZC9pRVdvSzhBcVpjZ0NMMGxTZW9sU3RVZElSTUVhMHlpMmZkWS93RXlNakljNnZmamp6OWl4NDRkME9sMExTb2ZZWldlbnQ3aU1VYWpFWnMzYjhhMzMzNkw2dXBxQkFRRVlQNzgrZWpldlR2TVpuT3pkWkFQSFRxRWRldldRYVBSb0UrZlBuanBwWmZnNit0YnA4K3FWYXV3YytmT09tMXF0YnBPTm14YmxWTVlQSGp3RlRkaFU2dlZtREZqQmx4Y1hGQlZWUVZQVDArOC9mYmJWOXpzejE3OVFLbTk0dUxpQnNkdnV1a21QUERBQTdicmxDU3AyWUN0aDRlSGJhMk5yZjlhdXVlZWV4cHQvK21ubjZEVDZhNjRscGFzVDZQUjRLMjMzc0t4WThjQUFKTW5UOGFNR1RNYUJJZ2ZmUEJCZUhoNDRQMzMzOGNYWDN5QnRMUTBQUFBNTXkwcVlVSi9Qb0lneURVYXpWNS9mLyt4L3Y3K1k0dUxpM2MwMXMvRHc2T0hyNi92cUtLaW91LzgvUHhHTmRMRnRYdjM3bHZrY3JuNzJiTm43MnBxbzdqS3lzcU15c3BLeDM0WU42T29xT2dIKzhjVkZSVko5ZHVhMGxSZkh4K2ZZYjYrdmlNdVhicjBCQUN4c2JFS2hTSUdBQUlDQXNiNytmbmQ1dW5wMlVNUUJCa0E1T2ZuZjJyZk56UTBkSXFUazFNN25VNW56UWcyNU9mbmZ3N1VsSGdBZ096czdIWGw1ZVdPbHJPd2NsSXFsVEZOSFRTYnpZVUE0T2JtRmxvYlJCWjhmSHlHbHBhV0hxN2Z0MGVQSGwvMDZOSGpDL3MyVVJUcjdEemJxMWV2cit1UGt5U3BUcDNocHNxbzJMY1hGUlg5bUpHUnNVS3BWQTVNVFUxOXVhU2t4UFkxNk5XcjErN0t5c3JzUzVjdVBRcWd5cG9KN3V2cmUwdFFVTkFrNjJPcjRjT0hwelIxL1VSRVJFVFVOaGhFSnFJMkllM3g4YlpZWkRjSndFZ0FJMFZJbmEwaEowbTYzdUhpeG1rMEdvZjZmZm5sMVcwQ3I5VnFZYkZZSENwQkFRQ3BxYWxZc0dBQlNrcEtBTlFFTytmTW1RTjNkM2VzV3JVS0dSa1pXTEZpQmR6ZDNldU1LeXdzeEh2dnZZZkRodzlETHBkait2VHB1UGZlZXh2TkR2WDE5YlZsQit2MWVtZzBHamc1T1RYSXBGMjNicDN0OHp2dXVLTkJXMlB0dnI2K21EWnRta1BYQ2dDaUtHTDE2dFVRUlJGVHAwNUZXVmtaZnZqaEJ5eGF0QWpMbHk5M3VBeEhjNEZTaThYUzRIaHBhU2tNQmdOKytxa213WER6NXMwTjZqRlBtREFCQm9NQlc3WnNzUVhpN1lQclU2Wk1RWEZ4Y2FPWndHMjVvZUtNR1RNYWJmL3R0OThhQkpHQjN6Zm9zMll5VzlkM3Bjem13NGNQWS9YcTFkQnF0WEJ4Y2NGVFR6MkYwYU5ITjlsLzRzU0pDQXNMdy9MbHk1R1FrSUFaTTJiZzRZY2Z4b1FKRTVpVi9BY0lDZ3FhR2g0ZS9xU25wMmN2QUpKZXIwOU9UVTE5U2FQUnRHeFhSanN5bWN3bE96dDdyYisvLzlqdzhQRG5tZ29pVzhzL3FOWHFOUUVCQVhlS29sZ25VelFzTE94Qk56ZTM2SUtDZ3MxTkJaQWROWExrU09rS05aY2I4UFQwN0IwV0Z2YlFWWnhXNk5peDQyb0FNQmdNMWdDbEp3RDQrZm1OVkNxVmZieTl2UWZWMWh1R3M3TnpnRWFqMlplYm0vdVJUcWM3M0tkUG4zMFdpOFgrbnNnakl5TmZSaFA4L2YzL1ZWVlZwU2t2THovbTZBSmxNcGtBQUc1dWJzSE4xUVhldTNldnN5aUtaazlQejg1bFpXVngvdjcrdC9mdTNYdHJRa0xDa05wYXp6YVhMbDJhVzFaV1pzdTY5dmYzbnhnVkZiVUFnSWUxTFRrNStXbTVYTzZsMStzdkdvM0c4LzcrL2hPam82TVgyYzlqbnlFY0dCaDRmMVJVMUh3QVNFeE1IRjFWVlpVTkFOWFYxYnBPblRxOVgvdDVpVTZuUzdLT2NYWjI5dGRvTlB1dGJibTV1ZjhIQUhLNTNEVW9LR2lTOWJGMU0wRDdlUnZUcmwyN1d6dDE2clMrcWVORVJFUkVkR1VNSWhOUnEwakg0WXdpLzZHaVhCb3BBU05GQ3dZSWdHTlIwajhKbzdISnNwTnRUcS9YTjlqa3JTbFJVVkdJakl5RVRDYkQ3Tm16YlJ1WFZWZFhvN2k0R0VsSlNmalBmLzZENWN1WFE2RlFRS2ZUWWN1V0xmanV1KzlRVlZXRnJsMjdZdmJzMllpTmpXM3lIQTg5OUJBZWV1Z2hBTUNHRFJ2d3pUZmZJQ1FrcEVHWmc2MWJ0N2I0V2xVcWxjTkJaRW1Tc0hidFdwdzlleGFob2FHWU9IRWlCRUZBVWxJU1RwOCtqZGRmZngwdnZ2aWlyYjV5YytwblRzZkh4K09OTjk2QXdXQkFVRkFRMXE1ZDI2Q2U5VmRmZlFXRHdXQmJpejI5WGcrRHdRQVhGeGY0K1BnNGREMzJtdHBZenhyRXJWL2k0MXBuTXpjbkx5OFBIMzMwRWVMaTRnRFVyRzNCZ2dXSWpvNis0dGdoUTRiZ3ZmZmV3K3V2djQ3azVHUzg4ODQ3MkxWckY2Wk1tWUxodzRkREpwTmQ2K1gvSTBWR1JyNFVFeE96cktxcXFxU29xT2diQVBEMjloN3E1ZVhWOTJxQ3lBQUVqVWJ6YzBWRnhWbGZYOTliUER3OGV1cjEralAySGR6ZDNVT0Rnb0ttbEplWEh5c3RMVDFvemJ5MUZ4UVVOQkVBY25KeVByaUt0YlJhWUdEZ2hNREF3QW10SFI4YUdqcmR5OHRyZ1BWeHQyN2ROZ2NIQjA4R0FFOVB6ejU2dmY1VVFVSEI1ckt5c2lNOWV2VDRJaTh2YjJOcWF1cEwxdjZDSU1qdGc4akJ3Y0hUM04zZDYyUUxONWF0TzNMa1NFdjlObnNHZytIU2I3LzkxaGtBNUhLNWx5aUtsVWFqTVdmdjNyMU43ZUpaRFFCNnZmNkN0N2Yzd0p5Y25JODZkT2l3Ukt2Vkhxa1hRQmFMaW9xK3JhaW9pTGNQNW9xaXVGMlNwT3IrL2Z2L3BOVnE0OVBTMGhacU5KcDl2WHYzL3NuSnljbjcxS2xUZDVTVWxPeDFkbmF1ODBPeWRnNjNUcDA2dmRXK2Zmdkh0VnJ0Yjk3ZTNrTjc5dXk1cGFpbzZQc0xGeTdNRGdvS0d1WHY3ejhXQUJRS1JhVGRjSCs1WE81dU5CclRtcnNYOXZSNmZicDlxWTdRME5CSE9uWHF0TmI2d2tOMWRiVkJGRVc5WHEvWE9qb25FUkVSRWRYRklESVJPVXo2Q3ZKcWI3OFJNa202Vnl3VzdvWk04b1dFTnFsUGZEMDBWeEtpclRrU0JMV1N5K1ZZc0dBQm5KeWM2b3h6Y25MQ3E2Kytpdm56NStQTW1UTllzbVFKb3FPajhlT1BQOEpnTUNBZ0lBQXpac3pBTGJmYzBxSzFIVGx5cE5uajFxeFdSN1JrY3ppVHlZU1ZLMWZpbDE5K2dZZUhCNVl1WFFxRlFnRUFlTzIxMS9EY2M4L2gwS0ZEeU1uSndlTEZpK3RzaEhjbFc3WnN3VWNmZllUQXdFQVlEQVpVVkZUZ3NjY2V3NkJCZy9EMDAwOURvVkJBbzlGZzgrYk50akdGaFlVSUNncXlQYjU4K1RJQUlDZ29xRlZadFUxdHJHZk5CcTUvVHovODhNTkc2emdEMTI3VFBaMU9oODgvL3h4YnQyNUZkWFUxbkoyZElRZ0NUQ1lUbGk1ZDJxSzVxcXVyMGJselp5UWxKU0V0TGMyMmVlRkREejJFbTIrKytacXN2NjFJRWdRc2hvQVJrRUVKQVVVeE1yaFZDekNXdThERnlRMG1zeXNVQ2ptcVJSbGtFRkFsQ1hDU2FqNjNTRElJa2dBUk1nak9Ba1JKQnBra1FBWVpMSFlmNWFqdDV5U0RBS0gybUU2NHJUaXhOV3VPaUlpWUswbVNtSkNRME50b05PWlkyejA4UElMcTk1WEpaQzZkTzNkdWtJVlpVbEx5MCtYTGwrdlgraFVBUUsxV3IrclNwY3ZIRVJFUnoxNjRjT0ZoK3c2aG9hRnpaREtaUzFaVzFxcW0xcWRVS25zRFFGbFpXVUlMTDYxTnBLZW5MMDVQVDE5MHBYNk5CWEpkWFYwak8zYnN1TXBzTmw5MmNYRUpBQUM5WG44dUxTM3RYRXhNekJ0WldWbHZwcVdsMlRiV3ExLytBUUJrTXBtckpFbldJTEpuYkd6c0d6cWRMbEdwVlBhMTlybDQ4ZUxEQU9EbDVUVXdMQ3hzVm5aMjlqcTlYdC9zODZHcXFzb1dCSFZ5Y2dvd204MlhhNitqcXJIKzhmSHhYWFE2WFZKWldWbGNZR0RndjZPaW9sN3k5UFRzZHVUSWtZSDJ5MVVxbGJFWkdSa0xnTit6ZTJ0VkZoY1gveGdWRlRXL3RMVDBVSEZ4OFRlQ0lDQTVPZm1aMk5qWU5UMTc5dndxTVRIeDF2ejgvQStVU21Wbm5VNlhDYURTMTlkM2RKY3VYZDVSS0JSaFo4NmN1ZGZkM1QzUzI5dDc2Tm16WisvdTBhUEhkMHFsc285T3Awc3dtODBGSnBNcHovcDhBUUEvUDcrZXRmZjh5anZmTmtFUUJHZTVYRzdMbmpZYWpkbTV1Ym1iV2pzZkVSRVJFVEdJVEVSWElDMkNERU45aG9paTdGNFJtQ1NURVBUWERSdlg1V2htOE5WU0tCU05acVEycDZsYXdBcUZBak5tek1Cenp6MkgrUGg0eE1mSFE2RlE0TDc3N3NPd1ljT2dVQ2lnMVdyaDdlM3QwSG5TMDlPUm01c0xBRENielZpOWVqV21UcDFhSjVpcTFXcng4Y2NmdDJqOVY1S1VsSVMzM25vTFdWbFpBR3ErRmxWVnY4ZEFmSHg4c0hMbFNyejg4c3RJVDAvSEUwODhnZW5UcDJQczJMSE5scmZRYURSWXYzNDlEaDQ4aUppWUdMeisrdXU0NTU1NzRPTGlnbzRkTzJMUG5qMUlTMHZEYTYrOWhpKysrQUlHZ3dGdWJtNHdHbzNJeWNsQno1NDliWE5sWjllOE03cXROOHRyU2xNbEt3Qmc2dFNwamJadjM3NGQ1ZVhsclQ3bnBrMmJiTm5tblR0M3hnc3Z2SUNGQ3hjaUx5K3ZWZk45K3Vtbk9IRGdBRDc1NUJPbzFXcms1ZVhaYWttM2xsUjFCcFpkZmhZQTF5eWxXZHdOWURBQVUrMC9XV250UndHb3RnQnlPVkM3NlNORTFMem5RZ0pnQVdvMi9SUnFmeXhhZmwrbFdITUlVdTA4RW1yNlFheHRxNzIrM1VGQnd1akNvcGF1V1NhVHVRazFyMjdVQ1lMcTlmckMrbjBGUVhCdTM3Nzk3UHJ0WnJPNXVKRWdNZ0FnTnpmM2Y5SFIwVzhFQndkUHljcktlc2x1WHMrd3NMREhLeXNyc3dzTEM3OXBhbjFPVGs2K3RiVjA2N3psdzlYVk5mS0dHMjVvVUFQNVNwdkR0WlJNSnZQMDhQQUliczNZMk5qWU5YSzUzT1hDaFF0UGRlL2VmUk1BWkdabUxnT0FtSmlZTnh5WVFpNElnclBGWWpFQVFNZU9IVjl4Y1hFSk8zLysvQU45K3ZUWlorMWtEV3A2ZW5yMkFZQ2NuSnhsQm9NaDM5RjFlbnQ3OXpNWURNbld4NG1KaWFQMWVyMnRDTDk5bmVEQ3dzTHZWU3JWVXgwNmRGaVNscGIyaXNGZ09Ca2VIdjZNS0lyVk9UazVuemRYRHNNcUtpcHF2clVzaGIzQmd3ZGJhendqSVNGaGlJZUhSMHkzYnQwK014Z01xU2RPbkJpbTFXb1RJeUlpbmdlQWtwS1MvY2VPSFJ2ZXZYdjN6OUxTMHQ3S3pzNWVHeG9hT2pNa0pHUXFhcjlqUEQwOSt3SkFlWGw1ZzRDNkpFa3lBT2pXcmR1SExpNHU0U2twS2MvVXYxWjdqYjFJME5iUE5TSWlJcUovQ2dhUmlhaFIwczUya2FJZ255a0NVeUZDZGVVUmZ6MFJFUkYveUhraUl5T3Z1ajZzWHEvSHdZTUhzWHYzYnB3N1YvUDN1cGVYRjhhTkc0ZlJvMGRqNDhhTitQenp6eEVWRllYbHk1YzdQTy91M2J2aDdlME5yVmFMeXNwSy9QcnJyemh6NWd6V3JsMXJDN0tYbDVmamYvLzczMVd0M3lvL1B4K2ZmUElKOXUvZkQwbVNFQjBkalo0OWUrS0hIMzdBbkRsek1IUG1USXdmUHg1QVRXM2xOV3ZXNEsyMzNrSmNYQnpXclZ1SHI3LytHZzgrK0NCdXZmWFdPdmRVa2lUczJMRURIMzMwRVNvcUtqQmd3QUFzWExnUWJtNXVBR3F5enBjc1dZTDMzMzhmMzM3N0xXYlBubzM3Nzc4ZjN0N2VlT1NSUjdCcTFTb2tKU1ZoN05peHRqbVRrMnRpTTgyVkJiRlNxOVhZdjM4L3VuYnRhbXRidUhCaG95OGU1T2ZYeElpYTJnalF1dUVmQVB6M3YvK0Z4V0twRTlTM04zNzhlRmdzemI3N3ZWbVBQUElJVHAwNmhmSGp4OXZxR0gveXlTZXRuZzhBUm93WWdSdHZ2QkdIRHg5R1ptWW1CZzRjZU9WQnpSRGtFWkFnTFlJa3U3YmxjZ1RSQWtFUUlVS0VBQkdTSUVJUXF3QlpwU1NJWmtDd1FJSUlDUklFb2VhalRLeDlYTnN1Q1NKa2tDRFdmcFFnUWhJa1NiRFU5cTk1YkozRENkQzJKb0FNQUFVRkJmOExDd3Q3dEYrL2ZrY3lNakxleU0zTi9ReUF2ckcrTGEwblhNdXNWcXZYeGNURXZCRVVGUFJFZW5yNnF3QVFIaDQrM2RuWjJTY3pNL04xMUpaS2FPS2NPaWNuSjIvVS9GL1QxcSt5c3JJOEp5Zm5IZXZqc0xDd3h3UkJxUE9OMGxqV2RHUFoxRWxKU1U4MmRmN0l5TWk1MXJyTkxhWFg2OCtYbHBiK2JEQVlMclZtdkllSFJ3QlFOMnU0c0xEd3E1S1NrdjJOOWZmMzl4OVhVVkZ4dGlVQlpBQSszdDdlZzdLeXN0NnlObFJWVldYYmwzU3dKd2hDTlFDcHFxcXFKQ01qWXdVQUJBY0gzeXVLb2lrbkoyZDlZNEZWRHcrUFhpcVZhbFpZV05pTVM1Y3V6UklFd2JOang0NnZaMlJrTE12SXlIZ0hRS01iQzVTWGx5Zkk1ZkoyT1RrNUd3RVlPbmJzdUZxaFVBVHMzYnRYQmdCNnZmNXNmSHg4SHdDU3lXU0NWcXM5SERQMm5nSUFBQ0FBU1VSQlZCNGVQc2ZMeTJ0UWVYbjVVVDgvdjlzcUt5dlZsWldWbWRaYkZCMGQvWVNmbjk5dFhsNWVnd0RBejgvdk5yVmF2VUVVUlFVQXhNZkhEN05mVDBCQXdEM1IwZEdMN0dzekV4RVJFZEhWWVJDWmlHd2tDVUwxYnYrYjVKQ2VFb0U3Y0Ewei8vNE11blQ1WS82MmJPMTVkRG9kamg0OWlzT0hEeU1oSWNHV3FhdFNxWERYWFhkaDFLaFJLQzR1eHFKRmk1Q1ptWWwrL2ZwaDRjS0ZEbWQrbXMxbTdOdTNEME9IRHNYT25Udmg1ZVdGZSsrOUYyKysrU1lXTDE2TUZTdFcyTTUzTmVVc0pFbkNtVE5uc0hYclZodzZkQWlpS0VJdWwrT3V1KzdDd3c4L0RCY1hGM1R0MmhVclY2N0UyMisvalhQbnp1SFpaNStGcTZzcjNOemNzSERoUXV6ZHV4ZnZ2ZmNlQ2dvS3NHTEZDcnovL3ZzWVBudzRSb3dZZ1I0OWV1RG8wYU5ZdTNZdFhGMWRNWHYyN0VZM2RwUEpaSmc1Y3liOC9mMnhlL2R1akJvMUNrT0hEclVkUDMvK2ZKMytseTdWeEk4NmQrNk14bVJrWk1Ca01nSDRQU0E4YTlZc1cxQzNvS0NnMlh2VlZBM2swdEpTQURVYi9UbTYrU01BekprengrRytWdTd1N3Zqd3d3L2JmQk04UVJCd3d3MDM0SVliYnJqNnlXVGVrTittV1hMMUUvMjlYTHg0Y2JiSlpNcFJxVlJ6dTNUcDhsN0hqaDJYWldWbHZWa2JJR3o5S3d0Mk1qTXoveThxS3VvLzdkdTNuNVdlbnI0TVFKVktwWHJHWXJIb3NyS3ltcTExYkRRYU01VktaUzhQRDQ5dWVyMyt0TjBoalgzd055UWs1Q0c1WEY0bmlOeFkxblJqMmRUTkJaSHo4L00vS3lnbytQUksxOWluVDU4OTlkdlMwdExlQkZEbTVlVTErRXJqN1FVRUJFd1VCRUgwOC9NYkF3QW1reWtOQUxLenN6OTBkbll1YTJxY201dGJCNkR4ckZsN1o4NmN1YXVvcU9nSEFJaUtpbnBDSnBPNUZSUVVmR2M5M2xRMmNWaFkyT09kT25WNjIyUXlGU2dVaXBEWTJOaVYrZm41N3lpVnlnSHA2ZW12dUx1N2g4amw4a2hQVDg5b056ZTNXS1ZTMmRQYjIzdXdpNHRMa0VhajJaK1ltRGlpdExUME1BRG85ZnFMc2JHeEs2S2pveGVXbDVjZkxTc3JTelNaVEJsVlZWVWxGb3ZGYURLWk1yUmFiWnBXcTkyclZDckRaVEtacDBxbGVyeWtwR1MzVXFuc1pMOHVhKzNsd3NMQ1BkMjdkNjhPRGc2ZVhGNWVudXpqNDNOamJtNnU3WmVPaDRkSFdIUjA5R0tMeFdJd0dvMHA3dTd1bmVMaTRzSUJpSDUrZmlOcjV6cUJtdmNQQUFDOHZMd0s3YzlCUkVSRVJGZVBRV1FpZ3JRN3lFT0VaWnE0VzVvamc5UzkyYjlpLzBZaUlpSVFIQng4eFdEZjFiSnVqT2NJazhtRWI3LzlGc2VPSGNPRkN4Y2dpaUtBbWt6YW9VT0hZc3lZTVJnMGFCQUVRY0RQUC8rTWQ5OTlGM3A5VGZMaGlSTW5jT2VkZHpZNy8yT1BQWVpKa3lZQkFINysrV2RvdFZyY2NNTU4yTGx6SndCZzFLaFIyTGR2SHdvS0NsQlNVdEtheTYzRFlEQmcxcXhaZGNvakRCbzBDRE5tektoVEwvam1tMjlHYUdnb0ZpNWNpSk1uVDBLbjA5V3BCejF5NUVnTUhqd1kvL3ZmLzdCdDJ6YVVscFppNjlhdDJMcDFLNVlzV1lJaFE0Wmc2dFNwR0QxNnRLMTI4azgvL1lRVEowNWczcng1Nk4zYlZtNFRFeWRPeFBqeDQ2RlFLR3laeXNIQndjak96a1plWGg1Q1EwTmhNQmh3N3R3NUNJSlFKNGhjVkZTRUw3NzRBZ2tKQ1NncStqMkIxTWZIQjhPR0RVUHYzcjN4N2JmZkFxaXB5K3pyNjl2Z25saHJJdGZmQ0xDK2ZmdjJ0V2l6dmRZRWtRRzBlUUNaL2pCVjZlbnByNlducDY5V3FWUVBSRVpHenUvUW9jUHJ6czdPSWNuSnlhMTdNalJVbXB1YiszRjRlUGlUb2FHaDA2cXJxMHZjM055aXNyT3pWd05vdG81S2FXbnBQcVZTMlNzNE9IaFNXbHJhNmViNjFsYy9LM2JreUpGU1M3T3BqVVpqZWtsSnlkNlduTmRPa3dIZjVvU0doajRRRUJBd0hnQjBPbDNpNWN1WDl3T0F5V1JLdHI3ZzFCaHJiZVRHeUdReWo1aVltR1dDSUxqbzlmb01BRkFvRkIyam9xSVdhTFhhZzNxOS9oUUFhRFNhZmVucDZVc3NGa3NoQUVpUzVDUUlRblZvYU9nY2xVcjFoRjZ2VHpwejVzeE5FUkVScjRXSGg4OEpEdytmSTBtU21KZVg5MlZZV05oajBkSFJpeVJKc2hpTnhsU3RWbnNpTFMxdHNVYWorY2xvTkdiYnIwZWowZXc2ZXZUb0xpOHZyd0grL3Y1anZiMjlCd2NIQjkrdFVDakNBQWpIangrL0pTd3M3SzR1WGJyVXFZRVVFQkJ3WjBCQVFKMWZVSFpmWjAxSlNjbXUwTkRRaHkwV2kxNFFCT2VDZ2dKYm5XbTlYcDl4OGVMRmgzTnpjNzhKRHcrZkVSc2J1eG8xQldPZ1VDaFVWVlZWSlFCazl1Vkw1SEs1RndEVUsya2lOVmJ1aFlpSWlJZ2N3eUF5MFQrWXREc29VSlNxNTRwUzlXTUFHdC9SNjI5TUVBU01IVHZXNFN6YjF1amV2VHRVS3NlcmdTZ1VDcVNscGVIY3VYTndjWEhCZ0FFRGNPT05OMkx3NE1Gd2QzY0hBQlFYRjJQMTZ0VklTRWlBWEM2LzR2eDZ2ZDZXMFdvTkdGb3NGbno5OWRmdzlmVkYvLzc5Ni9TZk8zY3UzTjNkYlhXWjFXcDFxemQyYzNkM3g2QkJnN0IxNjFZTUd6WU1reWRQUnFkT25ScnRHeHNiaTNYcjFrR3IxU0lnSUtEQmNVOVBUenoyMkdPWU1tVUt0bS9mamwyN2RxRlBuejRZUExnbVdmRGhoMytQdzVTVmxlR0REejVBWldVbDdyLy8vZ2J6V1Rmd3MrcmZ2eisyYjkrT0F3Y09ZTXFVS1lpUGowZDFkVFc2ZGV0V3A3NjBScVBCOXUzYkFRQUJBUUhRYXJVd204M1lzbVdMN2Q3cTlYb0lndERrSm5rdHRXZlBIdVRuNTBPaFVOaUMwc1hGeGNqUHowZVBIajFzUVdsNzliOW1qbjc5bWlxeDBWTFg4bnVLR3RDcDFlcDNMbCsrdk9PR0cyNUlEd3NMZTZnTmc4akl6czVlclZLcG5sQ3BWSStaVEtZaVNaSXMyZG5aYXgwWTk0NUtwWG9xUER6ODZaeWNuRTlOSmxQeWxjYTBscHViVzVpdnIrOTQrell2TDYvK1lXRmhNeDBaWDc5dmJtN3UvN1ZtSFNrcEtZK25wS1M4S3BmTGpUcWRMamtxS3VvL1pXVmx4MHRMUzNjMk4wNmowZXl2SDZ5dHBlemZ2LzlQZ2lDNG5EcDE2azVyUnJmSlpNclM2L1Zua3BLU1hrSk5oVzVMWW1MaXYxMWRYWDByS3l1ejNOM2RnM3YxNnJVL1BUMTkwYVZMbDU2M1dDemExTlRVdHdCb0xseTRNTk5nTUtRSEJRVk56czNOL2Roa01xV2xwNmUvV1ZKU3NtM0FnQUVuM04zZE83bTd1M2VxclZGc1V4dndkV3BxQXo4QU9IejRjSVRSYU13dUt5dERibTd1Smg4Zm56SDkrdlg3NmR5NWM1TUxDZ3ErdHZicjJyWHJaNTZlbmgzdHgyWm5aNi96OS9lL1BTb3E2ajhWRlJYbnlzcktEdGdkTG05cVV6eFBUODhlUnFNeE5Td3M3TUV1WGJxOFYvLzRrQ0ZEYkNWQ0pFbXk3TnUzajMvN0VCRVJFYlVTL3lORjlBOGs3Vlg2aWRVdUw0aFM5UndBN3RkN1BkZlR6VGZmakczYnR1SHk1Y3ZYWlA3Smt5ZTNlTXlzV2JNd2JOZ3dEQmt5eEpZcEN3RFYxZFhZdW5VclB2dnNNMVJVVkNBME5CUXZ2L3h5aytVV0FLQ3dzQkF2dlBBQ0FLQmp4NDY0N2JiYkFBRGJ0bTFEWGw0ZXBreVpBcG1zYnRXU3dNREFPbzg5UFQxeHl5MjMxR25idW5VclBEdzhjT3V0dHpab3IrLysrKy9IcEVtVEdnME0yMS9iNHNXTEVSNGUzdXdHY3dDZ1ZDb3haY29VVEpreUJkVzFtNTJscGFWaDVzekc0MFdQUHZwb28rMzJtY0EzM25nanRtL2ZqcDA3ZCtLZWUrNnhaV2FQR0RHaXpwaVFrQkNNSHo4ZU45OThNN3AzNzQ2cFU2ZWl1TGk0VG5EZVlEQkFxVlEydUsrdFZWVlZoYWVmZmhxZE9uWENraVUxVlIxKytPRUgvUGpqai9qaWl5OGFIZVBrNUlTUWtCRGs1K2VqdXJyYTRSY3lXcEw1VE5lWHI2L3Z2elFhamUxSkxKZkxqWklrU1JhTHhkamN1SmFxckt4TXYzejU4dmVCZ1lILzl2VDBsSXFLaXI2cHJLek1jbVJjV2xyYXdwaVltR1VEQnc3ODVjS0ZDL2MzVWhOWUtRakNWWCtqdUx1N2Q2a2ZRUFQzOXgvbjcrOC96cEh4OWZ1Mk5vaGNXOVBZRnJRTUNRbDVJQ2dvYU9MUm8wZWJEQ0szYTlmdTVuNzkrdTBwS0NqWWxKR1JzZEN1THJMWGdBRURkaW1WeXI0blQ1NjhxN1MwZEpmZE1ITjhmUHd0NGVIaGovYnAwK2Y3NDhlUDkvSDM5NThjR3h1N2V1L2V2VXFEd1ZCU1hWMTl1WHYzN3BzbFNacWNtcG82SDREZzQrTXp2TFMwOUdCcGFla2VTWkxFbkp3Y2E0MXBnMWFyVFFTQWxKU1VlUnFOWnB2MVJINStmbmZWMzB6dzBxVkxjOHZLeW13Yk12cjYrbzd2MkxIamYrc0Z3bDI3ZGV1Mm9icTZ1cXl5c3RMMkM5Ykh4MmRNYUdqb3RNVEV4REgyYzJvMG1wOHJLeXV6WEYxZEk5UnE5VHR3VUx0MjdXNHNMeTgvYm4yOGQrOWVuOGI2UlVSRVBCb1RFN1BNMFhtSmlJaUlxQ0VHa1luK1FhUmYyclVUVFU3UGlkWFNNd0NVMTNzOWpTZ0hvQllncUNXSWFraENDUVRKQU1nTUVDU0RCQmdnU1VZSU1nT0FiVmVhekJIT3pzNllNV01HbGkxejdHL0xIVHQyWU1lT0hRNzFIVFZxbEVPYnN0WG43Ky9mSUdnYkZ4ZUhqejc2Q0hsNWVSQUVBYmZmZmpzZWUreXhPa0htK2xKU1V2REtLNitndUxnWXNiR3hXTEZpaFMyN2VNK2VQWEIyZHI1aStZc3hZOGJBMTljWER6MzBrSzNOYkRaajY5YXRDQTRPYmxCQ29hcXFxa0VKQjZWU0NhVlNpWVNFQkNnVUN2VHMyZE9XQlc2eFdMQjc5MjRVRmhiaTBxVkxPSHIwS0xLenM3Rmd3WUlHMmNKQVRaM2k5ZXZYNCtXWFgwWm9hQ2ljbkdwK2pibTR1TmdDcGRiTWF4Y1hsMFkzcE12SnlXblExcnQzYndRSEJ5TS9QeDhiTjI3RXlaTW5JWmZMY2VPTk45YnA1KzN0amFlZWVxckorM1g1OG1WSWtnUWZuNW80Um1PWnZjMXRyTmVuVDU4Rzk5VFoyUm1USmszQysrKy9qOE9IRDZOWHIxN1l0bTBiSms2Y2FQdDYycHM2ZFNyYXRXdUh1KzY2eTVhbDNOTE00QjA3ZHNERnhhVkZZOHhtTThhTmN5aG1SMjJnYjkrK1AxZFVWSnd0THk4L0JrRHc4L01iTFFpQ0xEczdlMVg5dm8xdFNtZlZYRjFocTR5TWpKV0JnWUYzQzRJZ1pHVmxOWmkvS1ptWm1jc0ZRWENLam81ZTNLZFBuMzE2dmY1Q2VYbjVDVkVVOVFxRlF1WGo0M09qVENaekUwV3gwdEU1RzFOU1VySzNzWTNodkx5OEJyaTd1M2VwWHh2WjNkMjlUMUJRMExqQ3dzS05Cb01oci82NGxwSWt5U0pKVXYwNjFBbzNON2Vvd3NMQ0w1c2JXMVpXRnBlY25Ed25PanI2dGNEQXdIc3lNek9YRlJVVmJlemV2ZnVQSGg0ZXZXb0R5STBGb1kwcWxXcU8wV2hNYmVRYXpNZU9IYnQ3K1BEaHB6dDA2UEJhVVZIUlQyNXVib0g5K3ZXTHUzang0aXhKa3N3ZE8zYjhiMlZsWlc1aFlXR2RYVlBOWm5PK2ZSMWhMeSt2QnB2OW1jM21QUHMrbnA2ZS9ldjNBVkNabUpnNElTWW01ai85Ky9mZlgxNWVmcUtnb0dCemRIVDBvdno4L0kwYWpXYTNmZWVvcUtnRnJxNnVFUUFRR1JuNWdsYXIvYTZpb3FMWlRTZGRYVjJqdmJ5OCttVmxaYTJzM2NRUmFLSVVTVnUvdUVKRVJFVDBUOFFnTXRFL2dQU2p2MUowa1o0V1RaZ0xTTmUzYklVQW93U2NGb0JFU01KWlNiQmt5U1VoR3lMVXdsaE5zelUyN1VuSHI5ekhVYjE2OWNLZGQ5NkpIMzc0b2MzbTdOQ2hBKzY3Nzc2cm1zTmlzZURYWDMvRk45OThnOVRVVkFCQVZGUVVubm5tR1hUdDJoVnF0UnF1cnE2Tlp2anUzcjBiYjcvOU5zeG1Nd1lOR29UNTgrZmJ5bUVBTlFIdS9QejhSbXYyMm52dXVlY2F0SldWMWZ5Tjd1Zm41MUIvcXc4KytBQ1ptWm5Zc0dFRG9xT2pZYkZZYkRXZnc4TENzR2JOR3N5Yk53OUhqeDdGdkhuenNIVHBVaWlWZFYvcjJMNTlPNUtTa3ZEeXl5L2o3YmZmdHBXYXNOLzhiOTY4ZWRCb05KZzllemJHamgxYlovemh3NGV4YU5HaUJrRjZRUkR3NzMvL0crKysreTYyYk5rQ29LWUVSR1BYMkJ4cjdlZUlpQWdBeldmMk5uYXNxWXpodSs2NkM1Y3VYVUpnWUNDKy92cHJlSGg0NE41NzcyMjByMzFaRDNzbWt3bm56cDFEVUZBUTJyZHYzK3gxMEo5ZlZsYlcyc0RBd1BFaElTRVBpS0pvMHVsMHA1S1RrMStvSHhRRUd0K1V6c3FSSUxKT3B6dWkxV3FQQUpES3k4dmpXN0xPakl5TXBaY3ZYLzVPcFZJOTZlUGpjMnRnWU9EZE1wbk0yV3cyRjVlVmxSM1ZhRFEvbDVTVU5Mc0JYbU1CNHVaNGVucDJpWXlNZkNVNE9QaWVxcXFxc29LQ2doMEFiRVhlSXlNam53d05EWjBlSFIzOTZ1WExsN2ZtNXVhK1cxSlNzcytSdVNWSnFuSnpjNHUwYjJ1c1JJS1BqODh0Z2lESXk4cktyblMvTEdxMStqMjFXcjJsUzVjdXl6dDA2TEEwT2pwNk1RQ2NPWE5tUWxPbE1OcTNiei9kemMwdCt0S2xTOVpYdGF6YkdjaHJQMTVPU0VpNHlXUXlaUU9vOVBMeTZnTUFPcDN1WkhsNWVYeEFRTUQ0cmwyN2JpZ3JLMHN3bVV5cGpseDdTeGtNaHBObnpweVo2T1hsTmJCUG56NDdhMnNaUzZXbHBiL1ZydE1DQUZGUlVmTTdkT2l3UktmVEplYm01bTdxM0xuejJ6MTY5UGoxMUtsVHR6VlI1Z01BRUI0ZS9vd29pdWJDd3NLZndzTENwbHlMYXlBaUlpS2kzekdJVFBRM0ppMkN6RExZOTBFUjBnb0FUZGNTdUZacUFzWUpnaWdrU3BBUzVaS1VDRGROc25BenF2L3d0VnpCUGZmY2c0cUtDdXpkMjlwOW1INFhIaDZPRjE1NG9jV1puUFlTRWhLd1pzMGFXNWtOUHo4L1BQamdneGc5ZWpSa01oa3VYTGlBZWZQbUlUQXdFS3RYcjdZRlUwdExTN0YyN1ZvY1Bud1lRRTA1alJrelpqVFlQTzNXVzI5dGRrTTFSMnJvSmlRa05OdnYrKysvdDJYSzV1VGtJRE16RSszYnQwZDBkSFNqL1VORFE3Rnk1VXJNblRzWEZ5NWN3S0ZEaHpCbXpCaVVsSlJndzRZTitOZS8vb1dubm5vSzJkblp1SERoQWhZc1dJQ1ZLMWZXdWMvYnRtM0R5Wk1uRVJvYTJtQnRCb01CNzc3N0xtUXlHZTYvLy80RzU3Lzk5dHZ4MVZkZm9iaTRHSEs1SEZPbXREd21rWmFXQmdCMTZqN2JCN2lib2xhcm02eEhQRy9lUEp3OGVSSUFjT0RBNzJWQ2I3LzlkdHY4ampoMDZCQ1dMMStPaVJNbjR2SEhIM2RvRFAxNXBhU2tQSk9Ta3ZMTWxmcTFKQURiWE45ang0NE5iZTA1S2lvcUxseThlUEVKUjlmUlNvS2ZuOTh0N2R1M2Z6b2dJT0IyVVJSTmFyVjZYVzV1N3V1d0N5QUR3SVVMRng1UnE5VWZSVVZGUFJVUUVQRHZ3TURBZit2MStvdHF0WHBOVGs3T3B3Q2F6SXpXYXJYeFFVRkI5NHFpV0dVMEd0TWE2Nk5RS0lLRGc0T25pYUpvS2lrcCtkSEI5V3N1WHJ6NFdFRkJ3U2RkdW5UNXlOM2R2Vk5ZV05nc25VNTN2cEh5SWUwNmRPaXdYS3ZWSGl3dUx0NEJBQ2FUcVFBQVltSmlYaXdzTE53bUNJSlV1eFpmRnhlWHdLaW9xQ1Ztc3puWFd2b2hOVFYxMW9BQkF5NUdSRVRNU2s1T25tdWR1RnUzYnA5MTY5YnRzK1lXMnFOSGp5OTY5T2pSZUMwZE82NnVycEVoSVNIM3QyL2ZmcGFUazVNeU16TnpwYmUzZDcrdVhidCtGQkFRY09mcDA2Y25kKzNhOWQzUTBOQ0hLeW9xenAwN2QyNnNYcTh2ZEhaMjl1N1FvY09TZ1FNSG5yaDQ4ZUpqUlVWRlB3THdBYUQxOFBEb0pvcWkyY1BEbzVkS3BacVpuNSsvQllEV2VzNlJJMGMydVRkd0k5bmlSRVJFUk5RQ0RDSVQvVTFKdS96N1dnVHBIVUhDNEQvNHpLY0JZYmNvNFdjbmhmS3djSFBtVmIxTitZOGlDQUllZWVRUkJBWUdZc3VXTGJCWVd2ZTNadi8rL1RGNzl1eG15MHc0b2xPblRyQllMQWdNRE1URWlSTXhkdXpZT3VVZE9uZnVqUDc5KytQdzRjTjQ5ZFZYOGNZYmIyREhqaDM0My8vK2g0cUtDdmo2K3VLNTU1N0RvRUdER3AyL3NUSUk5a2FOR3RYa3NiaTRPRlJXMW54WlEwTkQwYjE3OTBiN09UczcyejQvZVBBZ0FEUW9EMUZmVUZBUVZxNWNpVk9uVG1IMDZORUFha3BFL1BMTEwwaE5UY1hHalJ1eGFORWlQUG5razBoS1NzTEtsU3Z4OHNzdjI4WmJMQmEwYTljT2VYbDVtRFp0R2laTW1JQTc3cmdETGk0dVdMaHdJWXFLaWpCMTZ0UkdNM0hUMDlOUlhsNlREQytLSXJLenN4RWFHdHJzZXVzN2MrWU1BTFNxakVsVFJvNGNpUzVkdWdBQWpoOC9qdVRrWkV5ZCt2dWVWOVo3ZXlXREJnMkNYQzVIZkh3OGc4ajB0NkpRS0dMNjkrKy8yODNOTGJxcXFxbzhNek56VlY1ZTNrcTcrc0lONkhTNjM4NmNPZk9idTd0N2FGaFkyQXZ0MjdkL3JIUG56aHRDUTBNZlRVaElHTkRVdUxObnowN3YxcTNiQjhIQndWTmtNbG5EbWpzQVJGRTBWVlJVbkUxTlRWM1FYQ1p0WTBwTFN3Ly85dHR2dldKaVloWkhSRVM4TUhEZ3dJUzR1TGhvQUhxN2JtV1hMbDJhVlZGUmNkSGFVRmhZdUxWOSsvYS9Sa1pHdmh3WkdmbHkvWGxOSmxQZXVYUG5Ia1p0OXE5ZXJ5ODRmdno0OElxS2l2UDIvZXJYUlBieDhia2pKaWJtdGRxSGtpaUtwdFRVMUJkTFMwdHQ1U2lzTlpHdGp3TUNBaVoyNk5EaEZVOVB6eDYxbWNKYlVsTlRsMW8zVnd3TURMd2JnRGhreUpCRUR3K1BMcVdscGIrZU9ISGliZ0Fhb0NaN3ZicTZ1alEyTm5aTjE2NWRQNjZvcU9neWVQRGdET3Y5MW1nMGUwTkNRdTRGSUtqVjZ0ZnQxeDhmSDkrbHNmc2FHQmc0cmJIN1FrUkVSRVNPWXhDWjZHOUcydVhsSzhKNXFRaHBwaUNoUlc4QmJxVlNBTnNsQ1QvTFJkbGVZZHpsZ3Q4UGxUUTU2TTlJRUFUY2NjY2Q2TldyRno3OTlGT2NQMy8reW9OcUJRUUVZTktrU1JnK2ZIaXpHYjZPOHZiMnhwbzFheEFZR0FpNVhON2d1RXdtdy96NTh6RjM3bHljUDM4ZWt5ZFBoc2xrQWxDVFpmekVFMC9BeTh1cjFlZTNic1pYM3llZmZJTEt5a3JjZU9PTkVBUUJCdzhleExScDA1b05Pb3VpYUtzalhiK01SR09DZ29Kc0FXVGc5eHJDMXNDdmo0OFBGaTVjaUdlZmZSYjc5KzlIUkVTRUxhaDY1NTEzWXN5WU1kaTVjeWUyYk5tQ1RaczI0Y3N2djBSSVNBZ3lNakl3Yk5pd092V2RyUW9LQ3ZEcXE2L0NiRGJEeGNVRlpyTVp5NVl0dzRvVks1cmR1TkNleVdUQzZkT240ZTd1Ymd2NnRnWDdlMXRSVVlIazVPUTZKU3NjRFNKN2VucWlhOWV1T0h2MkxBb0tDaEFjSE54bWF5UzZua3dtVTFwdEp2RzY3T3pzajJHWG1Yb2xCb01oTHlVbDVkbVVsSlEzWW1KaTVwYVZsUjJ5SHF1cXFzck56TXhjVVZGUmtXbDNycFRFeE1TYldydld0TFMwaGVYbDVVZXUwTTJVbXByNlVtRmg0WThLaFNJQWRRUElBSUNDZ29LdjZ6VVpUNXc0Y2JPSGgwZHdkWFYxblZjSlpUS1owV2cwNWdNUTdkc3JLaXJPMlQ5dUxLTmNwOU1sWldkbld3UEVsdjM3OTdzMjFpY3JLK3ROdTNtUG1FeW0zSnljbkE5eWNuSytCRkJuNTlxaW9xSnZBY0ROemEyRHM3T3piMnBxNnFzQXF1ejdxTlhxZDdSYTdRbFhWOWNRZzhHUW41YVc5aDluWitlQXFxcXE0cXlzckkwQWpKV1ZsV25XMnN4NnZmNWlmbjcrUi9hMW11M0o1Zkw5Q29VaXNMRmpSRVJFUk9RWUJwR0ovaVpxUzFkTUZ5RmJCa2orMS9oMGxZSWdiQk5GZkM3WEZlOFNKc044amMvM2g0cUlpTURDaFF1Um5KeU1nd2NQNHVUSmt5Z3VMbTdRejgzTkRWMjdkc1d3WWNOc1daNXRLU1FrcE1saktTa3AyTGx6cDYydXJzbGtRcmR1M2ZENDQ0KzNhUURUS2pNekUvLzNmLytIRXlkT29HdlhybmorK2VmaDdPeU1pb29LdlBubW0waE1UTVNzV2JOc1pUWHN4Y1hGb2JDd0VOMjdkN2ZWQ2dacUF1R2lLTUppc1RSNzc2d2xJdXpIZHU3Y0dZOC8vamcrL1BCRCtQdlhmYm9yRkFyY2VlZWRHRGR1SEY1NzdUVWNQWG9VR1JrWkFBQzVYSTZzckN4RVJrYmEraGNXRnVMNTU1OUhTVWtKb3FLaXNHVEpFaXhjdUJBWkdSbDQ4Y1VYOGNvcnI2QmZ2MzZOcmsyU2ZuL245S0ZEaDJBMEduSGJiYmMxdWluZzlXUTJtMUZSVVlHb3FDaWNQWHNXeDQ4ZnQ1WERJUG9ia0U2ZE9uVzFUK2pMcWFtcEw5azNHSTFHZGYyMnE1V1JrYkhVMGI0Nm5lNklUcWRyMGZ4NnZiN2d5cjJ1TGFQUm1Idnk1TWt4VitxWGxaWDFWblBIeTh2TGoxcmZIWktWbGJXeS92R2NuSndQclorWGxaVWRLQ3NyTzFDL2o5M3hYOHJLeW42NTBwcUlpSWlJcUdrTUloUDlEVWg3ZzZJdDFaWlBCRWczL0w2M1R0dWZSZ0QyaTVBMnkrWFNkOEsvU2gzTzlQcXJpbzJOdFpVbEtDOHZSMGxKQ1l4R0kxeGNYS0JVS2hFWUdOZ21XY2VPcUs2dXhxVkxsM0RreUJFY1Bud1lPVGs1dG1POWUvZkdwRW1UTUhEZ3dEWTlaM2w1T1JJU0VyQnYzejZjT0hFQ0FEQisvSGpNbkRuVFZvZjQ5ZGRmeHdjZmZJQnZ2LzBXaHc0ZHdzMDMzNHhiYjcwVm5UdDNocXRyVGNMYXZuMDErMVhWRDFvR0JBUWdQejhmdTNidHd1alJvK0hrVlBkWGtzVmlRVkpTRW5idDJnVUE2TkdqUjUzamQ5NTVKNFlNR1lLZ29LQUc0dzRmUG94dnZ2a0dGeTllaEZ3dXgwMDMzWVRqeDQ4akxpNE9CdzhleFBqeDR6Rm56aHdrSlNYaGxWZGVRV2xwS1ZRcUZWYXNXQUVmSHgrOC92cnJlUDc1NTVHWGw0ZjU4K2ZqZ1FjZXdMMzMzZ3VaVEFhdFZndFBUMCtvMVdxVWxwYmFTb044L1hWTlltRDlXc3hxdGRxaEd0T3RVVlZWaGZMeWN0dno4TU1QUDBSQlFRRjBPaDIwV3EwdGkzdmN1SEYxeHAwNmRhclpJSEw5L2tSRVJFUkVSUFRQeGlBeTBWK1lKRUd3N1BhZklWWlhyeFlBajJ0MG1zdVFoSGRsMWRJSHd2aVMzR3Qwamo4OUx5K3ZxeW9QMFJLaUtDSTNOeGNaR1JsSVQwL0grZlBuY2ZIaVJWdTVDdXQ2YnJ6eFJvd2RPeFlkTzNaczAvUHYyTEVEVzdkdVJVWkdCaVJKZ2t3bXc5Q2hRekZ0MnJRRzU1TEw1Wmc1Y3lhR0RCbUM5OTkvSDd0MjdjS3VYYnZnNHVLQ1RaczJJU0FnQUlzWEw4YlJvMGZSdjMvL09tTnZ2ZlZXZlA3NTUxaXpaZzNXckZuVDdKbzZkT2lBQVFNYWxpbTFCcEFyS2lwdzZ0UXBIRHQyREljT0hiTFZOdTdmdno4ZWZmUlJSRWRIdzJBdzRNc3Z2OFMzMzM2TEFRTUc0UHZ2djhjSEgzeUFxcW9xUkVaR1l0bXlaZkR4OFFGUUUrQis2NjIzTUgvK2ZHUm1abUxUcGswNGRPZ1ExcTVkaS92dXU2L08xNkp6NTg3WXRXc1gwdExTMEtOSEQvVHMyYlBPR3AyY25Kck5LZ2RxZ3NFRkJZNG5FSDc4OGNmNDlkZGZvZGZyb2RWcWJhVStrcE9UYlp2dzJmUDM5NGRLcFlKS3BjSXZ2L3lDMDZkUE56dC8rL2J0Vy93Q2lTUkpkVjdjSUNJaUlpSWlvcjhQQnBHSi9xS2tYZjRoMHMvaWh3S2tzZGZvRk9jbFNWb3RkL1hhL0ZmWkhPL3ZJaTB0RFU4KytTUkVzVTc1U2dRRkJhRmZ2MzRZTW1RSSt2ZnYzeUJ6dDYxMDZkSUY3NzMzSG5yMTZvVWhRNFpneElnUjhQUHphM1pNcjE2OXNINzllaVFtSm1MZnZuMXdkM2RIUUVBQUFOaUMwUFhkZDk5OThQRHdRSHg4UEVwS0dxK2ZyVlFxMGIxN2Q5eHp6ejNOQmpVVEV4T3haTWtTQURYbExFYU5Hb1U3N3JnRG5UcDFzdlZ4ZDNmSDlPblRjZmZkZDZPOHZCeExseTVGVlZVVlJvMGFoYWVlZXFwQkNZcUFnQUNzWGJzV2I3NzVKZzRkT29UQmd3ZkR4Y1VGS3BVS0dSa1pjSEp5UW14c0xKNTg4a2tZalVaNGUzdGo5dXpaRGRZV0VoS0NqUnMzTm52LzFHbzFwaytmM213Zm9PWTUwTEZqUndRRUJLQ2dvQUJ5dVJ5UmtaRjQ4c2tuQVFBREJ3NkVpNHNMSWlJaWJQOVVLaFhjM2QxdGMrajFlcHc5ZXhhRmhZVU5zcml0Tm16WVlNczJkNVRaYkdZR014RVJFUkVSMGQvVUgvTStiQ0pxVTlVN2ZTY0pndkIvQUh6YmVtNEIyRzJSU2F1Yy9xWFpJd2pYcmpiRzFaS09INWZRUkozYXY0TU5HemJnMHFWTGlJbUpRVXhNRExwMzc0N1EwTkEvN1B4WHFsUDhaMk94V0xCKy9YcjA2dFVMQXdjT3JCTTBiVXBjWEJ6MGVqM0dqTGxpNlU3RXhjVmg2TkNoelFidVMwdExiWm5NVmxxdEZuSzUzRmJ5b2ltaUtFS24wOEhaMmRtaHRWOHJYMzc1SlFCZzh1VEprTWxrTFJvcmlpSzJiZHNHQUpnd1lVTGJMZXJFQ1FqOSsvUC9LMFJFUkVSRVJOY1IwOWNVYWdBQUlBQkpSRUZVL3lnaitndVJmdlJYaWk3U2V4QXdyYTNuRmdSOEwxU0xyd3JqU3MrMjlkelh3dDg5aUV4RXRSaEVKaUlpSWlJaXV1NVl6b0xvTDBMYTQ5ZEZ0RWpmQWVqY2x2TUtFdllMTXN3WFJwZkV0K1c4UkVSRVJFUkVSRVQwOThBZ010RmZRUFZ1MzRtaUJSOERhUDQ5OFMwZ1NUZ3VDWGpaZVV6SjNyYWFrNGlJaUlpSWlJaUkvbjRZUkNiNkU1TitnWk5ZNmJzTWt2QjhHMDZiSmtGNlVYNmI1cnMvYzgxaklpSWlJaUlpSWlMNmMyQVFtZWhQU3RvYkdHUXhXYjRVQk56VVJsTldBY0p5V2Juck1tRnlqckdONWlRaUlpSWlJaUlpb3I4NUJwR0ovb1NrM2Y3OVJJdmxSd0VJYTVQNUlNWEo1Y0pNNFYvRkY5dGlQaUlpSWlJaUlpSWkrdWRnRUpub1Q2WjZsLzg0VVpLK0F1RGVCdE9WU0JLZWw5K20rWVNsSzRpSS9wKzkrNDV2cTd6K0IzNnVobVZKbG1SWnNtVEpRNWIzZHVKc0lMUVVsekJLdjFBS2xGbEd5LzUxc1VyWkRiUmxsVkc2Z2JJS2xMTDNDQTFKbVJsMmJNY2ozbE9XWkVtMmxyWHYvZjFoSzFVVWVjallaSDNlcjFkZnhQZmU1N2xIc25TYm5IdnVlUUFBQUFBQUFHQWhlQWM2QUFENG44ajc2c3NZNHQ2Z3hVZ2dNL1FzTHhRc0U1eGtmeElKWkFBQUFBQUFBQUFBV0NoVUlnTWNCTGc3aU1ldVU5MUZISGZUSWt6bjVEam1Dc0dKdGhjV1lTNEFBQUFBQUFBQUFEakNJWWtNY0lCeDd4U0pXTjc0RThUUnVWOTVMbUkrNFVmQzV6T25UQXdzUm13QUFBQUFBQUFBQUFCSUlnTWNRTnptOVBSSVlQeFZodWliWDNHcUNCRjNKMTlrL3kxekhJVVhJellBQUFBQUFBQUFBQUFpSkpFQkRoanVQWGtHRytCL3dCQ3QrSXBUOWZNNDdsem1KTWZuaXhJWUFBQUFBQUFBQUFCQURDU1JBUTRBN3Ayc1RKYkNtNGk0bXE4eUQwUDBQaE1PbjhOOHh6bStXTEVCQUFBQUFBQUFBQURFNGgzb0FBQ09OTnpibVZrc0wvVHhWMDBnRThQZHg3anNweHpCQ1dRdnNleUJqZ0VBbHRMVWQ5eHpvTU1BQUFBQUFBQTQwcUVTR2VCcnhMMnB5bWI1N0grSXFPUXJUT1BuaUxsVXNNSCszR0xGZFlqcUlaK3ZocVRTQXgwSEFDd1ZuNCtJcU9kQWh3RUFBQUFBQUhDa1F5VXl3TmVFKzFDWnh3cHBDMzIxQlBJUWo1aWpCU2ZhanZRRU1oSFI2MlN6SGVnWUFHQXBUWDNIM3pqUVlRQUFBQUFBQUJ6cGtFUUcrQnB3SHlyejJBaHZLeEVWTG5nT1lqN2hNWUtWekltMmhrVU03ZEFWRHQ5UGR2c2d1ZDBIT2hJQVdBcHVONUhkUGtCKy8zMEhPaFFBQUFBQUFJQWpIWkxJQUV1TWUxK3JZU084VFVSa1dPZ2NETkZyZkZmcUNjd0dpM1VSUXp1a01Xdlh1b2hsTDZXK1BrSWlHZUF3NDNZVDlmVVJNY3lsekRISDRBc09BQUFBQUFCd2dERUhPZ0NBd3huM29WTEJScGlQaVpobEM1K0ZlWXduc2wzSkhFZmhSUXZzTU1KdDMxNVBQTjdqcEZMbGtWcE5KQllUOFhCL0RPQ1F3N0pUUFpCdE5pSzdmWkFZNWhLbXJ1NmpBeDBXQUFBQUFBQUFJSWtNc0dTNE4vV1NpREQ0UGtQY01RdWVoS0c3ZUNmWWIyTVk0aFl4dE1NTzk4VVhjaElJcmlPaTc5SlV5NUMwQXh3U0FDVFBRMU9MNkwxQjRmRDl6TnExcmdNZEVBQUFBQUFBQUV4QkVobGdDWEF2VWdvblY3L0dFWGZTUXFjZ2huN0szMkQvdzZJR0JnQUFBQUFBQUFBQWtDVEJnUTRBNEhERHZVaDhWcEh4RkhFTFRpQ0hPSTY1VUhDaTdZVkZEUXdBQUFBQUFBQUFBR0FCMERnVVlCRnhIREdzUXZVSWNjd1BGamhGbUNNNlUzQVNFc2dBQUFBQUFBQUFBSEJ3UUJJWllCR3g3Mlg4bkRpNmFvSER3eHhIWndsT3RMKytxRUVCQUFBQUFBQUFBQUI4QmVpSkRMQkl3dStxdjhzdzNHdTBzTzlWaE9Qb0xNRko5bGNXT3k0QUFBQUFBQUFBQUlDdkFrbGtnRVhBZlpDNWpHWFpUNGhJdW9EaEVZN2hmaURZNEhocHNlTUNBQUFBQUFBQUFBRDRxcEJFQnZpS3VBL1VlcGJqdGhGSDJRc1lIdUdJTzFkd291UEZSUThNQUFBQUFBQUFBQUJnRWFBbk1zQlh3TDJ2bGJJczk4WUNFOGpFRVhNaEVzZ0FBQUFBQUFBQUFIQXdFeHpvQUFBT1Zkd2R4T01vL0F3UnJWalFCQXozQzhFRyszT0xHeFVBQUFBQUFBQUFBTURpUWlVeXdBS3hhOVczY3h5ZHZyRFIzQVA4RFk0SEZ6Y2lBQUFBQUFBQUFBQ0F4WWNrTXNBQ2hOL05QSm1JdTIyQnc1L2pmZUc0WVZFREFnQUFBQUFBQUFBQVdDSllXQThnU2R6N0NpUExDWFlTa1RMWnNRelJKc1psUDRVNWk0SkxFQm9BQUFBQUFBQUFBTUNpUXlVeVFCSzRGM1BFTENkNG1SYVFRQ2JpZGpFc2R3WVN5QUFBQUFBQUFBQUFjQ2hCRWhrZ0NhemM5eWdSTFYvQTBHRWU4VTVtVG5hNEZqc21BQUFBQUFBQUFBQ0FwWVFrTXNBOGhkL0wrQkVSWFpMMFFJWjhQR0wranpuUk5ycjRVUUVBQUFBQUFBQUFBQ3d0OUVRR21BZnVmZlVLbHVNK0pTSlIwbU1aN2dlQ0RZNS9MVUZZQUFBQUFBQUFBQUFBU3c2VnlBQno0RjVYeTFpV2ZaRVdrRUFtb3Q4Z2dRd0FBQUFBQUFBQUFJY3l3WUVPQU9CZ3g2WndmeUNHS1VoMkhNUFJtOHlYOWx1WElpWUFBQUFBQUFBQUFJQ3ZDOXBaQU13aS9IN0cyUXpIdkxDQW9XMDhsbHVIaGZRQUFBQUFBQUFBQU9CUWh5UXl3QXk0dDlNTkxKL2ZSRVNLSklkTzhGaitTdVprYTg5U3hBVUFBQUFBQUFBQUFQQjFRazlrZ0FTNEY0a2Y0Zk9lb2VRVHlNUVJYWVFFTWdBQUFBQUFBQUFBSEM2UVJBWklnSldwYm1LSVdaLzBRSTU1VUhDaS9mVWxDQWtBQUFBQUFBQUFBT0NBUURzTGdEamNPeGxyV1I3ekNSSHhreHBIdEkzdnNxOW56cUxnRW9VR0FBQUFBQUFBQUFEd3RVTVNHU0FHOTJLT21KWDdtb2lvT01taEV6d3VzcHc1YWFKL0NjSUNBQUFBQUFBQUFBQTRZTkRPQWlBR0s1L2NTTWtua0tmNklDT0JEQUFBQUFBQUFBQUFoeUZVSWdOTTQ5N05XTWN5ektlVTdQZUNZeDdrbjJUN3hkSkVCUUFBQUFBQUFBQUFjR0NoRWhtQWlMak4rYWtzd3p4QnlkOVlhZUM1YmI5Y2lwZ0FBQUFBQUFBQUFBQU9Ca2dpQXhBUkczRGZRVVJsU1E0TDhGanVBaXlrQndBQUFBQUFBQUFBaHpNa2tlR0l4NzJuV2sxRTF5OWc1Qytaa3gxdGl4NFFBQUFBQUFBQUFBREFRUVJKWkRpaWNlOFVpVmlpZjFDUzN3V0dhRFB2QzhjalN4UVdBQUFBQUFBQUFBREFRUU5KWkRpaXNmenhXNGlvSXNsaExvYlBYc1RjUWV4U3hBUUFBQUFBQUFBQUFIQXdTWFlSTVlEREJ2ZStxb3pscUptSWhFbU5ZK2dpd1FiN1Uwc1VGZ0FBQUFBQUFBQUF3RUVGbGNod1JPSTRZamlPL2tSSkpwQVpvdGY0SjlpZlhxS3dBQUFBQUFBQUFBQUFEanBJSXNNUktmS0IrbHlPNkxna2h6a1lSbkE1d3hDM0pFRUJBQUFBQUFBQUFBQWNoSkJFaGlNT3R6azluZUc0M3ljOWp1am56QWFMZFNsaUFnQUFBQUFBQUFBQU9GZ0pEblFBQUY4M05zaS9tNGcweVl4aGlEN2tiYkEvczBRaEFRQUFBQUFBQUFBQUhMUlFpUXhIRk81ZDFTcmk2TXFrQmpIa1l3U0NLOURHQWdBQUFBQUFBQUFBamtSSUlzTVJnM3VSK0N4RGZ5RWlKcm1SekcxTXZhVjNTWUlDQUFBQUFBQUFBQUE0eUNHSkRFY01WcTcrTVJIVkpUbXNnWmRpZTJncDRnRUFBQUFBQUFBQUFEZ1VKRm1SQ1hCbzRqYW5wN01CUVJjUnAwNWlXSVRIOGxZeEo0ODFMbGxnQUFBQUFBQUFBQUFBQnpsVUlzTVJnUTN3YmtreWdVeEUzRU5JSUFNQUFBQUFBQUFBd0pFT2xjaHcyT00reUN4bVdiYVZpSVJKREJ2bEJaaFM1djlzN3FXS0N3QUFBQUFBQUFBQTRGQ0FTbVE0N0hFc2V4OGxsMEFtanFNYmtFQUdBQUFBQUFBQUFBQkFKVEljNWtMdnE3N0Y0K2lqWk1ad0hQTXAvMFRiZW9ZaGJxbmlBZ0FBQUFBQUFBQUFPRlNnRWhrT1c5eUx4T2R4eklQSkR1Tnp6UDlEQWhrQUFBQUFBQUFBQUdBS2tzaHcySXJJMVpjUWNUVkpEdnNyRnRNREFBQUFBQUFBQUFENEg3U3pnTU1TdHprempRMnczVVNrVFdLWWd5Y0lsakQxYnZ0U3hRVUFBQUFBQUFBQUFIQ29RU1V5SEpiWUlQdFRTaTZCVE1UUUxVZ2dBd0FBQUFBQUFBQUE3QXVWeUhEWTRUYkpWR3c0cFplSTVFa01hK1c1N0xYTVdSUlpxcmdBQUFBQUFBQUFBQUFPUmFoRWhzTU9HeEwra3BKTElCUEg4VzVBQWhrQUFBQUFBQUFBQUdCL3FFU0d3d3IzVGtZT3kyTzZpVWcwM3pFTVIvOWhUclRYTXd4eFN4Z2FBQUFBQUFBQUFBREFJUW1WeUhCWVlYbTgyeW1KQkRJUkVjTXcxeU9CREFBQUFBQUFBQUFBa0JncWtlR3d3YjJ2S21NNWFxVmtibzR3OUN4L2cvMkNwWXNLQUFBQUFBQUFBQURnMElaS1pEaHNjQ3h0cE9RKzB3RmVPSExMVXNVREFBQUFBQUFBQUFCd09FQVNHUTRMM0h2cU9vNmg3eWM1N0dIbWxJbUJKUWtJQUFBQUFBQUFBQURnTUlFa01od1dPSVpMdHFKNG5DZUsvSFpKZ2dFQUFBQUFBQUFBQURpTUlJa01oenp1dll4S2pxUFRreHgyRDNQY3hNU1NCQVFBQUFBQUFBQUFBSEFZUVJJWkRua3N4OXlVNUJBcmp4RTh1aVRCQUFBQUFBQWNtckRvT2dBQUFNd0lTV1E0cEhIdmFBcUpvWE9TR3NSd3YyTTJXTHhMRkJJQUFBQUFIQWJrY3ZtcXRXdlh0cVNucHgrM0NOTXhaV1ZsajZwVXF1T1RIWmlhbW1wTVRVM05YNFFZaUlnRUJvUGhlaUtTeEc2c3JLeDhyTEt5OHNsRUF5UVN5Zkx5OHZLL0U1RTQwZjY4dkx5ZnllWHl0Yk9kVktQUm5GNWNYUHpRQW1NbUlxTGk0dUtINnV2cnVlalA2ZW5wMzFDcFZQVmZaYzdGSUpWS2F6TXlNazZZYWI5TUppdVRTcVhhWk9kVnE5V25WRlJVUEVGTC9HOTJvOUY0ODlGSEg5MjlsT2VZaTFnc3psdTJiTmxiV3EzMjdBTVp4eXlZdXJxNlRUazVPVDlPWnN5QitueG1abWFlWEZoWWVCY1I4Yi9PODhwa3NySkUyOVBTMHNyTHlzb2VGWWxFaFl0MHFnVmZUMmNnTnhnTTEyazBtbVNmYnQ1TEpwTWRSVVRTdU0xcXFWU2E5ZFZDQXppNENBNTBBQUJmQmNzTDMwakVKUE1YS3hQUEtma0xrV1BKWWdJQUFBQ0FnMXRhV2xxVlFxRTRKaVVsSlZNb0ZHYUtSS0ljaVVSaVNFbEowZnozdi84MUVsRzR1TGo0SGg2UGx6b3hNZkhaSXB4U2twT1RjN1hINDlsRFJCOGxNVTY1YnQyNjV2SHg4YTI3ZHUwNkpicFJvVkNzU0V0THE1NXJzTWZqYVhFNm5UdWpQNHZGNGl5ajBYaHplbnI2K3FhbXB0T0lpQ1VpOHZsOFF3VUZCWGZZYkxaM0xSYkxDekZUcEM5ZnZ2emZQQjVQUkVTcFJPU0xQMGRKU2NtRHZiMjlkN3Bjcmk5bWlrT2hVSHpEWUREOHRLdXI2MmZ6ZTlsellrcEtTaDZVeVdTMWZYMTlkL2IyOW00a0lpNW1QNCtJVWhicFhFUkVmaUxpSDN2c3NRTW1rK21aN3U3dTZKT1FURTFOelhOQ29UQno2OWF0SlVRVTN5NVBzR2JObXZiaDRlRS9kblIwWEpQTUNaVks1VGYxZXYzRkhvK25ZM0J3OE43RmVCR0pDQVNDVExGWW5GUnlMeWNuNTVxeXNySS96SFhjcDU5K211dnorWWJuT3M3bjgxa2xFa2xwU1VuSmd4YUw1VzBpOHN3MVJpd1c1K2gwdWgvRmI3ZGFyUzk2UEo0MklwTGw1K2RmbldqczZPam95NEZBb0d1dWM4UVFabVJrSE85ME9yK2M3d0M5WG45UlJVWEZFNjJ0clJlTWpvNCtHOTJlazVOekRaL1BUNTNQSEFNREEvY25FZU5lR1JrWkczSnpjMy9TMDlOekp4RkZaamxVa0pxYW1pY1dpMHZUMDlQcjVITDVTcGxNdHFLL3YvL1h3OFBEanlWelRxVlN1WDdGaWhWYnpHYnp2L3I2K243bTlYb3QwWDNaMmRuWGFEU2FNenM2T242eGtOZVR3RUt2cHdsSnBWSnhmbjcralF6RENOeHU5emFmenplUzVCUVpxMWF0Mm15MzI5OXBhbXJhbTRnKzZxaWpQcEZJSktXYk5tM0NVeDV3MkVBU0dRNVozRHNaT1N3eEZ5VTNpTzVtemhyZTd5Ky9BQUFBQUhEa2tNbGt5MHBMUzM4ZkRBWnRxYW1wdVY2dnQ4UHBkTzRJaFVJZkVaRThPenY3dTBxbDhqZ2lvdnI2ZW4vOCtQYjI5aXRIUmtiK010L3ppVVNpYkNLaVlEQTRaMEl0enZqZzRPQWpScVB4VitucDZjZE9URXhzSlNMS3pNdzhNejgvLzhhNUJ2ZjM5OThUbTBUMitYekQ3ZTN0VjFSWFZ6OWZXRmk0c2FlbjUyWWlvdDdlM3JzMUdzMzNTMHRMSDdGWUxHOFNrWmVJVWxhc1dQRnFhbXFxY2VmT25jY1QwWGlTc1M4bGJ0dTJiU2ZVMWRXOVZGQlFjS2RVS3ExcWFXbjVJVTBudWRWcTljbkxsaTE3YzdGT05wMEVZbEpTVXJJRkFvRXlObzQ5ZS9aY1cxZFg5MjVwYWVtZGUvYnMrZWxpbmJPcnErdFdqVWJ6ZmFWU3VXNXdjSkNoZlpQays0bXQwbzdWMzkvL1FIZDM5M1hKbkZzdWw2OWR2WHIxNTRuMmZmSEZGM3R2WHZUMDlOektzdXgrM3crRlFyRlNvOUhzVTFVOFUzeng2dXZyM2JQdGp5YmtoRUpoVGtGQndlMCtuNjhuSEE1N2VEeGVpbFFxTFhlNzNiczlIaytiV0N4V0ZCVVZKVnhJZlhKeXNzTnF0YzQ3aVN5UlNGUkVST0Z3ZU42VlNDYVQ2V205WG45UmVYbjUzMXd1VjdQWDYyMG1JaW9xS3JwTElCQW81ak5IYkJMNXFLT082cEJJSktVekhSdWJxT1E0THZybmhBbmtuSnljSHhzTWhodFRVMU1ORE1NSWlJakM0YkRUNC9HMFdLM1cxendlVHc4UmtWS3BQR2EyK0h3KzM0amY3KzhqSWhvZkgvOXZXMXZiajRxTGl4OVVxVlRmM3IxNzk5bDJ1LzBqcVZTYWxaMmRmVEdQeHhQWDE5Y0hacHZQNVhMdDNMWnQyOHJaamlGYTJQVTBMUzJ0YXJiOXc4UERmODNQejc5SnA5UDl5R3Exdmp6VGNaRklaQ0wreGtoMmR2WlpQQjR2WlhSMDlKbjV4Z053cUVJU0dRNVpMSSs1am9pRVNRd1o1SEhLeDRuc1N4VVNBQUFBQUJ3Q1JrZEhuNDFXQjliWDEzTW1rK254YU1KR0pwT1ZsWlNVL0tHL3YvOGVpOFh5Wk93NG85RzRNVE16ODNzZWoyZGIvSnp6U1pMVjFOUzhNdHQrbG1VRC8vblBmL2FwVXV6cDZibFhwVkp0NFBQNSsvM2JiYllLdDVuaXNWZ3NMMlJrWkh6RDZYVEdKZ25EcmEydGwvSDVmQ0ZOSlpDSmlGTDhmcitwdDdmM2pvbUppWTluaXp0ZVRrN09QbFczY3JtOE50RjJJaUtPNDhMSkpPUmoyQm9hR2s2b3FxcDZTaWFUMWRKVTViR1BpTWpqOGJSMWRYVmR2NEE1cWJpNCtENjMyOTFnTnB1Zm44L3hEb2ZqUGJ2ZC9tRk9UczZWSnBQcFQyNjNlODg4ei9PUXdXQ1lNK2tzRm92ejYrdnIyWm4yRHd3TVBCeXQ4SFk0SEZ2c2R2dGJzYTlsUHJIRUM0VkNRejA5UGJmR2JwUEw1U3N5TXpOUFl4Z21GTjNXMTlmM0tPMWZmVTNaMmRrWHhTZVJvN0dhemVhL1JDSVJzVXFsV2pjeE1mR2YrY2FVbFpWMVJhTDNxN1cxOVVjVEV4TWZpMFNpb3ZYcjErK1hHRzV2Yjc5NFpHVGtTYUtwUk9MYXRXdGJFczFmVkZSMGYzNSsvcld6eFZCY1hIeC9jWEh4ak5YQmNkL0hTRnRiMnptclZxMXFycTJ0L2Zkbm4zMjJrb2pjSDMvOHNaWVcwSCs4djcvL0hxRlFxSnJQc1F6RDhHbnFwa1BDejQzYjdXNjBXcTF2K3YzKzdrZ2s0cXVvcUhpOHZiMzlpcmluRUdqRmloWC9uZTA4c1o4OUlpS1R5ZlNFdytINHVLU2s1QjYvMzcrYmlLaWdvT0RoY0Rqc2JHaG9XTTB3VEpobDJaUzFhOWZ1R0JvYStzdm82T2lmaUlpRVFtRitYVjNkT3k2WGEwZDByc1crbnM3MGU0OVhVRkJ3UjBGQndSMHo3YmRhcmY5cWJtNytRZXkyN096c3k0TEJvTlZxdGI0MTA3aFlxYW1weG9xS2lyKzN0clplRlFnRU91Y3pCdUJnZ1NReUhKSzQ5N1VhbHNLWHpYNC9QbTRNY1J1Wms3dG52ZnNKQUFBQUFFY3VpVVNpcTZtcGVUc1lETnE2dTd2dnBKajJEU0tScURnek0vUC9UQ2JURTA2bnN5RitiRWRIeDR6OVVuTnpjMzhtbFVvckk1SElaSGQzOXcwY3h5WDhPeW5IY2VIcGN4V3ExZXB2UjdlUGpJdzhscHFhV3BLZG5WMlNLT0dxVnF1L28xQW8xc1FuL21MRkoyV3lzN092bU9uWWVJV0ZoYitPL25uVHBrMk1TQ1Fxek1qSVdCZmRKcFZLYTNRNjNmbEVVd242bVZvZEpOck9zbXhnZ1Vsa0lxTGc3dDI3enlVaUZSRTVveHY5Zm4vdlFsc0JGQmNYMytmMWV0dVRHZC9iMjN1VFNxWGFialFhNzJsdWJqNHRaaGREUk1TeTdJei9hdW5zN1B6NVF1SWttbW9sRXZ1enkrWGFFUnQzTkltY2xwYW1rVWdrUnlXYVF5cVZGaElSYVRTYXZYRmJyZGJYK3ZyNjdvbzlMajgvLzhiTXpNelQzRzczcUVLeGJ5R3RYcSsvdUtTazVNR1BQLzY0Z0dib0craDJ1NXQ4UHQ5dXQ5dmRVVkJRY0tmUmFQelZSeDk5cEtHWUNuZTFXbjJLUkNJcEhCd2NmQ1IrdkVLaDJPMTJ1NXRtZkRNV1NYdDcrNVh4MnpRYXpmZFVLdFczdTdxNmJnaUh3L3RWU211MTJqTXlNakwyNjM4OE9UbHBhbTl2djd5a3BPUkJxVlJhNFBWNm00aG9RZjhlTlpsTS81aHR2MHFsT2w0dWw2OGpJbElvRkt1SWlJeEc0eTN4eDFtdDFzZWNUdWNPcDlPNWc0aElKQklWelRhdjFXcjlWMzkvLzM3OXpHZXFWUGY3L2IzTnpjMW5FcEV5Snlmbk1xMVdlMVpiVzl1UFBCN1BiaUtpckt5c014bUdFVTVPVG5hNjNlNE9JcUtLaW9vYldaWU5EUXdNL0NZNnoySmVUNG1JdG0zYnRpN1JNYXRYci81OGRIVDA4YUdob2NkbTJ4WVZDQVJzc1Q5blpHU2NJSmZMbC9mMjl2NmFpSUl6eFJ4RFdsdGIrNHBNSmx1bVZxdVBHaGtaUVJJWkRpbElJc01oaWFYd3o0aEx2TGhIUWh6WHk4OTBQTFdFSVFFQUFBREFJWTdqT0w3Zjd4K3dXcTB2eTJReVEreSt3c0xDK3ptT2k1ak41aWVqQzBpNTNXNHpUVmRpenRSRFZDNlhyNVpJSkdYRHc4Ti8xT2wwRjhubDh0V3RyYTBYMFN6dENkTFQwMWVWbDVmL09kRytSQWxYbFVwMVVtNXU3cFd6SlpHSmlPeDIrN3RXcS9XTjJZNlppVWFqT1UybFVtMGdJc3JNekR5dXJLenM3OUY5V3EzMmRLMVdlenJSVkJJNXZrSTZXblc3a01ycFpJOGJIaDcrYTBkSHg3d1Q1SXZCNlhUdXRGcXRyd29FZ2pRaUV0SC9Fb1hSZjIrSEVvOGtHaHdjZklob0tobmw4L25hNGgrVjEycTE1OGpsOHJwRWxkWHhTZVNacEtTazFOWFUxTHc2MnpHeCs2ZC9UM0s1WEY0UjdYVXRFb255SXBHSW00aGM4V01aaGhGTnQyaVljYTJhTDcvOGNoblJWS1YvZm43K0RTNlhhNGRNSnRNU2taYUlLQmdNaGtVaVVhWk9wN3NrMFdmVWJyZS9uMnlmM29WSThQMlNHSTNHWDNJY0YvYjcvY01XaTJXL0NuV3hXRnlVS0lsTVJHUzFXbCsyV3EzdlVJSis0b3RKcVZTZUZGOUpYVmhZdURGQlBHOFFrWG0rOC9wOFB2TnMvYzRUMFdxMVo1ZVZsZjJwcWFucGpMNit2cnROSnRQajA3dlVSVVZGRDdBczZ5c3NMUHoxMk5qWWU0RkFvTnRtczczaGRydWJmVDdmWUhTT3hieWVFaEhGdm9iYzNOeXJoNGFHbnFEcDM0blA1eHVPZjQzVDI3N016YzI5WW1obzZCbWFvVSszMFdpOGlZaklZckg4YWM0M2hraXdmUG55bDJReTJiS0JnWUdIb3hYeUFJY1NKSkhoa01OdFRrOW5BNVJ3a1lTWjhlNWxWczc4bHpjQUFBQUFPSEpVVlZVOW01V1ZkVjcwNStMaTR2dWlWWnViTm0yU3pkYVhkY1dLRlo5RS85elIwZkgvaG9lSEg1M3AyTlRVVkdOdGJlM0xmcjkvcUtPajQvcng4ZkZQcXF1cm4yZFpOakJkOFppd1o2bkZZbmtoN3RGeTBicDE2M1lGQW9HRUN6NHhETVBuT0c3R2xnZFJMcGVyWWFGVnYyS3hPRCthUkI0ZUhuNHNtdVNwcjYvbmVudDc3K3p0N2IxaklmTkd6VmFSbTVHUlVhOVdxMDhoSWdxRlFvNit2cjc5a21OUjBkNnpVVGs1T2ZzdHZoYkw1WEkxdTF5dS9kcVRKS3U1dWZsQytsOHJrS2cwSXFKSUpMSmZBc3B1dDc4ZERvZWpWWTNDb3FLaXUyUXkyYkxSMGRGLzl2YjJidlQ3L2IxRVJDcVY2bVNkVG5kdW9pUnlUMC9QcmZOWjdNM2hjR3o1NUpOUGpJbjJGUlFVM0tiWDZ5K08zMTllWHY2QVJxTTViY3VXTFFWRTVKWklKTVZlcjdkanJuUE5RVmhlWHY0TWo4ZExWU2dVYTllc1dkTWUzUkVNQmkxYnQyNHRLaW9xK3YweHh4elRGejl3ZW45Vy9QYlUxTlE4bVV4V0poUUs4NzVpYklud2EycHFua2hOVFRVNEhJNHQxZFhWeitYazVGeTJaOCtlcXp3ZVQvdmN3L2Z5RVNWdTV6SVhwOU81S1ZxeE81dnU3dTdyb3Iydkt5b3Fuc2pNekR4ank1WXRlMHZHOVhyOXBSVVZGWS94ZUx6ZzBVY2YzUjIvbUdKMWRmWHoxZFhWZXhQa0Mxd01UbFJTVW5KL1hsN2VOUzZYYTNzZ0VPanQ2ZW01aFdqcTVrRlZWZFhMS1NrcG1zYkd4dU9MaW9ydVc3Tm16Y2U3ZHUwNjNXcTF6bnFESTJxaDE5TlkrZm41TnhZVkZmMHVFb2xNemxYZExSS0ppb3FLaXU3VjZYU1hiTnUyN1VTSzY0dXBWcXUvcTFRcXYwbEVGTHVRNEF5RU5UVTF6NmxVcWhNdEZzdUxYVjFkaTdYSUlNRFhDa2xrT09Td2Z2NDF4SkE4aVNFV1htcmFVMFMydVk4RUFBQUFnTVBld01EQW4reDIrM3Rpc2JpZ29LRGdUb3ZGOHJ6TlpudG5lcmRuSGdtVTlQcjYrbGtYbWxPcFZOK3FyS3g4UGlVbFJkUFEwTENCaUh3V2krVUZrVWlrS1NrcGVWZ2lrUlMzdGJWZDZQUDVodWFLdDdpNGVLTkVJaW1PNzhVWnhlZnpCYkdQYnM4aFV5YVR6YXUzYXBUYjdWN3lSVVdpRmJrSnBPWG41MThYREFZdEtTa3BXaUppQTRGQW44VmllWDArODhaV1RDZlMzOS8vd0dJa2tXbi9CREtscGFXcGlZaENvZEIrNzUvRDRmalE0WEI4T1AxamFOdTJiZXR5YzNPdktDd3N2RXVuMDUzWDBkSHhrNUdSa2Ivd2VEd0J4M0VKaTJIaVcwN013dWYzKy9zVDdRaUZRaTRpb3ZqOXZiMjk5K3IxK291TlJ1UFArdnI2TnNwa3N0cVk3OGhNWnEwR3JheXMvTE5jTGwvWjJ0cDYvdWpvNkQrSnBscHQxTlhWTlRzY2prMUU1QmthR25wWXFWUitZK2ZPblNjVEVjbmw4bVVyVnF6NDBHUXlQWkZvenFxcXFxVjYybFMxYk5teXA5VnE5Y245L2YyLzdlN3UvcFZhcmY1T1dWblpIOWVzV2RNME1EQndmM2QzOTYrSmFMK0ZCYWY3NnQ0ZS9UbmFPM2ltTmkremFXOXZ2emdTaVlqVmF2VTM1am8yK2gzaThYZ3BGTmRhZ2Mvbmk0aUlRcUZRY09mT25TY0loY0lVSWlLajBYaVhScU01WTgrZVBkZE9URXpNOWZ1ZGtVd21LeTB2TDM5ZUxwY3ZIeHdjZkxTenMvTmFJZ3FLUktMaS9QejhhN0t6c3krUFJDS1R1M2J0K3U3NCtQaW4yN2R2Lys3cTFhcy9XTFZxMVdkRFEwTi9IaG9hdW0rMmErRmlYRS8xZXYzRlJVVkZ2eldaVEUvTWxVQW1JZ29FQWwyTmpZMm4xdFhWdmJOdTNib3R6YzNOeDhja2kxTktTa3JtMi9KR1VsdGIrMEptWnVhcFkyTmpiN2EwdEp4UE0vU3JCampZSVlrTWh4UnVjMllhRzJDVDZ4dkcwY1BNY2YzNy9aODdBQUFBQUJ4NnVwNjF5LzJDY0NZWDRhWHplUnhiZVk2bU1kazUzRzczWjI2Mys3UDgvUHliaUtZcWRLTUw3UkVSWHlhVEZjODJubUVZMlV6N0pCS0ozbWcwL2xxbjAxMFNpVVE4UHArdnY3UzA5S0hkdTNkL3orMTJkd3dPRGo0U0NBUnNsWldWajYxZHU3YTl2Ny8vZDMxOWZYK2dtSjYrc1RRYXpla0dnK0c2L3Y3KzMwLzNWTjBQeDNFaWp1Tm03Y2U1YmR1MmRhRlFhTGlvcU9qR3VSWVFpOWZmMy8vQXlNakl3MWFyOWJWWkRoUEs1ZkpsUlVWRnY4M0l5RGcrMFFIeHJTam1VKzFZV2xwNlR5UVM4ZHZ0OXZkeWNuS3U3dS92djdlb3FPZ2hpOFd5aVJJa2JtZUkvNTd1N3U1ZnpoWFBZa3RKU2Nrakl2TDcvVE1tdG1ReTJWRVNpU1RQWXJHOE9EUTA5RWU3M2Y2SzBXaTgzMjYzZjBCRXhPUHh4SkZJWkhJKzU1UEw1ZFV6VlY1TEpKTGwxZFhWZjJscWFqcDdwb1J5ckVBZzBEVTZPdnEwd1dDNDF1Rnd2SjJTa3FLWnFlcVpZWmpvWXVjejNzZ3dHbzIzNkhTNlMzdDZlbTRPaFVMTzJ0cmFWNXVhbWk0c0tTbDVqb2g0ZlgxOTF4RVI5ZmIyM25mTU1jZGNtcE9UYzhIRXhNU255NVl0ZTMxc2JPeXQ3dTd1bXhQTnUyUEhqdU5tVzFnL1JtdEFBQUFnQUVsRVFWUXZFb2trK3p0bTlIcjlSVVZGUmI4VENvWHFucDZlbS92NitoN0p5Y241a2RQcC9POG5uM3hTVVZaVzlrQitmdjVOR28zbXpKYVdsZ3ZqSjdEWmJPK0Z3K0VKb24xYmptemF0RWtaL2JOT3B6dWxzckx5MmI2K3Z0LzA5UFRNdGdEaVpGNWUzbFh6YVYwU1RTSUxCQUpGT0J6ZXAvcWRZWmlVNmY4R2ZEN2ZpTi92SnlJU0taWEtieEVSQllOQjAzd3FuaE5KUzB1cldMbHk1WFlpb3BhV2x2TXNGc3R6UktSWXMyYk5mMlV5MldxTzQ4S2pvNlBQOVBmMzN6dzVPVGs2UGN5MmJkdTJZOHJMeSsvUHpjMjlPamMzOStxSmlZbXRYVjFkdjNTNVhIcy9aNHQxUGRYcjlaZVVsNWYvM2VGd2ZOVFcxamJ2ZGpjVEV4TWZ0N1MwZkwrbXB1YjFtcHFhLzN6KytlZmZKS0t4d3NMQzJ5VVNTWEVvRkhJSmhjSlpDOXhXcjE2OVJTNlhyeHdkSFgyNnRiWDFVcHJsZXdKd3NFTVNHUTRwYklDN25JZ3lraGppNXFWR0V2YVRBd0FBQUlDRFgvTS9KNVE4Tm5RR01jd0docmdWQVdLTlRKaEhEQkZ4RVlhYW5qWnJheS9Nc2k1a2JxMVdleGJSVk5KRkxwZXZtVTVlS0dNZnM1OHZoVUt4TWljbjV3cXRWbnNlajhkTHRkdnQ3N1czdDE4cEVBZ21LeXNyMzYycnEvdXl1Ym41QitQajQrOWFMSmJuSmljbkc4ckt5cDRvTEN6Y21KK2ZmNFBaYkg3QmFyVytZTGZiLzB2VFBYU1ZTdVV4bFpXVnp4SVJZemFiSDZlcGhkcjJTNG9KQkFMSlhJbkcrSjZmTXkwMEZTKzZnSmJQNXh0S1VPV1hUa1NrMStzdk1oZ012NGhFSXY3dDI3ZXZVQ2dVeDFWVlZUM1YzdDUrcGN2bCtqaCt6cXFxcXBjNGpwc3p1WmVSa1hGaWJtN3VsYzNOemQ5VEtCVGZKQ0lhR0JoNE5DY241NnJTMHRKNzkrelprMlNMdTYrWFRDYXJJaUthbkp6Y005TXhScVB4SnhxTjV1eUNnb0piZTNwNmJyVmFyYSswdHJidWJiVWlGQW9Wa1Voa3Z6N0VpV1JrWkp5UWtaRnhRcUo5TE10T3BLV2wxUlVXRnQ0eDNVTjJUcjI5dlJ0MU90MEZsWldWenhNUlRVeE1mSnJvT0tGUUdMMnBrakNwbjVXVmRXRmhZZUhHdnI2KzM1ak41cWQ5UHQ5NGJtN3VOY2NlZTJ5UFVDaFVOalkybnV6MWVxTjllaWZiMjlzdnJxbXBlU01TaVhqZGJ2ZU8zYnQzWDBoelZEbkg0emlPVDBURU1NeWNMUTdpaDZyVjZnMlJTTVRkM054ODFzVEV4QmFwVkZwVFZsYjI5NWFXbG5QY2J2ZWVqbzZPSzJ3MjI1c2xKU1VQY2h5MzMrL0c1WEo5RWYyK3hTVi9KNmIveStUbTVsN3I5L3NIZTNwNjdpYWlTYVZTdVY2bjAxM1UxdFoyR2NXMVpSZ2NISHdvbWlBdUtpcjZuY0ZnK01VWFgzeVJGL09lN1VNa0VtbENvVkQ4a3hJcFJFUStuMi92SW5SNnZmNWNvVkNvSkNMS3lzbzZXeUtSRk0vV0ttWW1IbytuYldSazVLOGpJeU5QeGR6b2NnNFBELzlacVZSMk9aM09uVU5EUTMrbi9mc0tUN2EzdDE4MU5EVDBoOXpjM0ora3BhWFZ1bHl1SnFKRnY1N0tpNHVMNzNXNVhOc2FHaHBPbzVnZTVWYXI5Zlg0TmkxbXMvbWZIbzluYjF1Y3NiR3hkOXJiMjYrb3FLaDRMRGMzOS90T3A3TXhQei8vUm9mRHNTVVFDSXpvZExwelozaHIrRVJFTXBtc3JyZTM5NDdweGZlVzlNWVZ3RkpERWhrT0dkem0vRlEyNEw0dXVVSGNYNW5qSmlibVBoQUFBQUFBRGlhdHoxaUxXR0x1WUxqUW1jUlFDaEUzeUJIekpVUDBONWFoRVI3TE9TTThHbGxvQWxtaFVLeVV5V1RMaUloeWNuS3VOQmdNMXpZMk5wNHdQajcrU2JMdExMS3pzeTh2THkvL0M5RlVvcTIzdC9mWERvZmpnK2orTDcvODhsdXJWcTE2VHlBUVNLUGIzRzUzeC9idDI0L1dhclZuR1kzR203T3pzMytzMVdyUC9Qenp6MWNHQW9HZTlQVDBZMnRxYXQ3azgva1NJcUxhMnRxM0hBN0hSKzN0N1pmSEJ5TVNpZlNoVU1pUnpPdVBTeW9MMXE5ZlB6Z3lNdktYNlVUSHJESXlNallZRElhZktwWEs0NG1JZUR4ZXF0bHNmdFppc2J3K25XeCt2clMwOUNHRlFyRXF2Z2V6VENZcmxVcWxsWHYyN0ptMUdqbzFOZFZRWFYzOWpNMW1lOXRxdGI0V1RTSVRrVy9QbmowL1diWnMyUnNPaDJQejJOallTOG04N3ErVFFxRllINGxFM0I2UFo4WUt6K2JtNW5OMU90M2JCUVVGdjY2cHFYblo0WEI4ME5EUWNDSk5KNXRFSXBFdUZBck4xVytWaUlnR0J3ZC8zOW5aZVdQMDUvcjYrcjNKTXIvZjMyYzJtNS9MeXNvNnY3dTcremVCUUtCenJ2bjhmbi9mNk9qbzAzcTkvcEpBSUREczlYcGJFaDBuRkFwMTRYRFlTVE5VV0pyTjVsZDRQSjdRNVhKOXNYYnQybzQ5ZS9iOHYyQXdPQ3dVQ3V2NysvdnZDWVZDUTlIRktvbUlnc0hneU9EZzRPK05SdU10dzhQRFQ5QXNDeFBPaE9PNGxPbi96bHFobjBoemMvT2xOSlhJOVJNUktaWEsxVVJFWHE5M2QvUVltODMyOW5SN2o2U1RnanFkN255NVhMNjhwYVhsTkNLYUpDSVNDQVJhdlY1L1NTZ1VzblYxZGQwNHcxQkdxOVdlYmJGWVhwNHBnVXhFSkJhTFN4d094MGV4Mi9oOGZzcjBINk5QNkRJR2crRjZsOHZWS0pmTGw0dEVvdHpDd3NMVEJBSkIyaXpubjFGblorZCtQWDVIUmtaZXlNdkx1MDZoVUJ3OU5EVDA1RXhqUFI1UCszUlBZeUphbXV2cHJsMjdOb1JDSVpOV3F6MDE5dHpSM3ZOYXJYWnZxNkN4c2JHM0dJWkppVzZ6V0N6dm1VeW14OTF1ZDV2YjdmNjhxS2pvdCtGdzJOdmEybnBwY1hIeG5mR3ZKeTB0VFZOUVVQQTNpVVJTUkVUVTBORHduZkh4OFhmbjlVWUNIT1NRUklaREJodDBYMHhFK3kybU1Jc1FMOHpNMUZzTkFBQUFBQTVDbjcwNEpGYUV4TDhsanJ1R21WcVE2azhzUTg5V242dHVZQmhtMGFxNGNuTnpydzBHZ3lNcEtTblpBd01ERDJSa1pOVFgxTlM4MXRqWWVCTEhjVE11ckVlMGZ6dUxrWkdSSjJVeVdiWEpaSG9tOWxIc0tKbE1WdEhSMFhHUjIrMk9yMGpsTEJiTHZ5d1d5Ny9TMDlPUDVmRjRva0FnMEtOVUt0Y3ZYNzc4ZzBnazRyVllMUC9XYXJWbnRyZTNYNzE4K2ZLM0lwR0luMlhaMktwalJpS1JGQk9Sc0s2dTd1T0dob1p2SnZ0ZWlNVmk3WFN5Y3I4RjRCSlJxVlRIS3hTS28wd20wejl5Y25JdUh4NGUva3Zjd25vaHM5bjhUSFoyOW1VREF3Ty9pbDEwS2pjMzk1WndPT3djR2hwSzJPTjJtbUxac21WdkVoRjFkblplRnIvVFpyTzlPVG82K25SVlZkVlRPM2Z1SEZ5a25zWmZoWUttZXRENllyYWxxVlNxZW9mRDhSK2FmY0V2ZG5SMDlKblIwZEdYQ2dzTGJ3cUh3eTc2WDJKU21KcWFhclRaYlBOYWVJeGxXWTVtZVZSK1lHRGdYcDFPZDJGUlVkRXRyYTJ0KzdWaFNHUmtaT1JQZXIzK0VxZlRPZU43bkphV1ZoRUtoY2JUMDlPL09URXg4WEdDUXp3bWsrbHhJcUtPam83TEt5c3JuNDFFSXBNdExTMW4xZFRVdkd3MEduOFZQNkNwcWVuTS92NyszOVhVMUx6UTI5dDdSMTlmMzI4cHdmdTRjdVhLellsaUVnZ0VFaUtpY0RnOHIxWWdjV0lycWhtOVhuODVFVkZlWHQ0djJ0cmFycWYvTGJDMmtPdVJ2S2lvNkI2cjFmcEtiRi92c2JHeGwwWkhSNTh5R0F6WGo0K1AvOWRtczcwVlB6QTlQZjFZc1ZpYzM5emNmQjRSaVlxTGl6ZTZYSzVHaThXeWQwRThrVWhVSkJBSTBqMGV6KzdZc1R3ZVR6ejlSei9SVkhXNFZDb3RiMnRydTdTaW91THhnWUdCKzVWSzVURUdnK0VHanVNaTNkM2QrLzFPWm54QmN2bmE2Qk1MTTZtdnI1L1hUYTV0MjdhdFcrenJLUkdSMCtuY0taVktzMklYRDV3dmo4ZXozT3YxN25LNzNaOFRFUTBQRC8vVjQvRTBST2VPd2RQcjlSY1hGeGYvVGlnVXFqaU9DekVNSTBRQ0dRNG5TQ0xESVlIYlFVTFdSc25lRVgyR09kV2VjQVZyQUFBQUFEajR0RDN0cUdLRGtSYzU0c29ZaG5ra0tBemRYWGVXYm95SWlNNmJZM0FTMHRMU0tyVmE3Vm05dmIyM0ZoWVczczF4WEtpaG9lSHNvcUtpWDZyVjZ1OFVGQlRjbHVTVWdZNk9qbXVrVXVreWtVaFVFZ2dFT3ZWNi9hVlpXVmtYTkRRMGZMT29xT2cydVZ5K3FybTUrZlR4OGZIL3hnNlVTcVhWR28zbTFMNit2dDlFdHdXRFFXYzRISGJ1M0xsemcwYWorWTVXcXozVDRYQzgxOVhWOWF2MDlQUTFrNU9UZmJIanB4TVc0WXlNakRrWDM1cmgvVmhIUkRRNU9kazgxN0ZFUk1QRHc0OTJkWFhkVGtTK25KeWMvU3FqaVlnR0JnWWV5c25KdWNwZ01QeTZyYTN0Y2lJaW1VeTJUcWZUbmR2WDEzY24vZS9SL25qU2xTdFh2aVdWU2lzYkd4dFBpdW1odW8vVzF0YXI1WEw1eXVYTGw3KzNhOWV1ZXFmVDJUQlR2RktwdERRek0vUDc4M2x0eWNyS3lqcXp1TGo0NGNiR3h1TTlIcy9lTmlnNU9Ua1g4L2w4cWRWcS9WZWljUWFEWWI4bkxLY1R5SHYzQ1lYQ0xCNlBseUlRQ0ZTSmppY2k4dnY5cHVrZXRIUHllRHl0RG9mamc3UzB0RW9pRXRJOEtueFZLdFYzaVlqVWF2VXBZckU0eCtmekRjY2RJbFlvRkd0NVBKNXc1Y3FWbXpkdDJzVDRmTDRSdTkzK3ZzL25pMTJYSnEyZ29PQzYvUHo4WDNvOG5wYVdscGJ6dkY1dnkyeFYvMk5qWXk4RmcwRkxjWEh4ZlJxTjVveXVycTRib29zUmNoekhFQkcxdHJhZTcvRjRkZ3FGd3J5NnVycjNvMk9qYlJvaWtVakNYdU5FVXhXakhvOW4xaWNaakVialRYSzVmS1haYlA2blZxdjlmbVptNXFtZG5aMC9qK21obnBUS3lzcEhlRHllc0tlbjU2cVl6U0twVktvY0hCejhxMGFqT2FPeXN2SWYyN2R2cjRuLzdHZG5aMS9tZHJ1M3VkM3V6NGltMnBkb05KcnZXU3lXRjJrNndhNVdxNDhuSW5JNm5mdGNaL2g4dm14NjhjMHdFYVVWRnhmZk5URXg4YW5kYnQ4YVBhYWpvK01uSXBFb1d5d1dGOUpVNjV4NWNibGN1Nzc4OHN2eTJHMVpXVmxYR0F5R243YTF0VjBhalRlV1ZDcGRYVlZWOVZSL2YvOERGb3Zsc2VoMnQ5dmRUNHQ4UFkzeWVyM202T2V0b3FMaUdhMVcrMzg3ZHV4WWxTQVpUVktwdEhybHlwVWZlNzNlTnEvWDJ4cTd6Ky8zOTV2TjV2NjRJUmxyMTY3OU9DMHRyWHB5Y3JLcnFhbnBqSXFLaXI5SkpKTFN1ZDlCZ0VNSGtzaHdTSWpZVkQ5Z2lBeEpET0Y0RE0yMlFBRUFBQUFBSEVTYW43T3ZZOW5JTzBUa1lYbDBYTTI1NmkxTGRhN1MwdEpIdytHd282K3Y3OUhDd3NLN3B6ZmJ1cnU3cnlNaWZtOXY3KzFTcVRUTDYvVzY5WHI5RDFRcTFmRXRMUzBYMFA4cUljWEZ4Y1cvamUyYlNVUlVWbGIyb0ZRcUxkKzZkV3UyV0N3MlJwTzZqWTJOUDFpOWV2V0h5NWN2LzZDNXVmbHNtODMyQmswbjhiUmE3ZmNMQ2dwdWkwUWk0Y0hCd1h1SmlMeGViL1AyN2R0WFR2Y2cvazUwL3NIQndYc0hCd2Q1V3EzMjdHaHlVcWZUWFVoRTVIQTROcXRVcW05SGo3VmFyZjl5dTkwSkYrS0xwOVBwem1GWk5saFRVL1BLd01EQUE3Mjl2ZnM5b2gzTDUvTU56alduMysvdkd4b2Era05lWHQ3UHpHYnpTdzZIWTBkMWRmWFRQcCt2cTdlMzk5NFpocVd2V3JYcWJZVkNjVlJuWitmUFloOWhUOERUMk5oNDZ1clZxNytvcTZ2N2VOZXVYV2ZQVlBHWG1abDVXbVptNW1senhaeU0xTlJVWTNsNStSOVZLdFZKb1ZESUhncUZZaE95cW9LQ2dsdUppTEt5c3M0YkhSMTlrZUlTdHNYRnhmUCt0MHBHUmtaOVJrWkdmYUo5THBmcnkva21rWW1JT2pzN0wvQjRQR00wdnlwYVpXNXU3alVPaCtNRGhVSnhkSDUrL3UzdDdlMC9IaDRlZm5SNGVQaFJvcWtGeS9oOHZzUm1zNzJqVnF0UEppSnlPQndmVGlkNzA0bUlkRHJkZVNVbEpRL3plRHh4WDEvZlhWYXI5UTBlanhlS2JXRXhrL0h4OGZlYW01dUhTMHBLZnJkOCtmTDN0bS9mdnM3bGNtMkw5bUdlbkp6c2NMdmRIU0tSYUo4S2JMRlluRDI5UCtGTkNDS2lrcEtTRjcxZWI5T2VQWHQrbW1BM3I2Q2c0TGFDZ29MYnJWYnJ5N3QzN3o0L05UVTF2N0t5OGgrVmxaWFBhTFhhYy9iczJYT1p6K2ViZDlGU1lXSGhScDFPOThOZ01EaFdVMU96V1NBUXBBdUZ3dlNZS21FaUl1THorV2xsWldWUE5qUTBiSWh1azBna09xMVcrLzNkdTNmdjdiODdNRER3KzZxcXFxZXlzckxPTTV2TlR4TVI2WFM2YzBPaGtHTzZGL0JlQW9GQUZxM0tMaTB0dlVja0V1WEV6aldOYldwcU9wZW1yblBKVkZuN1l4ZmxVeXFWeCtUbDVWMDFNRER3a01sazJ1K0pBNGxFb2lzc0xMelQ1L1AxZDNkMzMwbEVDWi84V0t6cmFTSnRiVzAvVVNxVlI5WFUxTHpUME5Cd2JPenZVYWxVcnErcHFYa3RHQXhhZCt6WThUMmFYenNWaDl2dGJqQ2J6Zi9zNys5L2lJZ0NzeDJzVUNqcU5Cck5CV2F6K2E4TFhkQVE0RUJBRWhrT2VoeEhEUHMrSmZvLzloa3hSSzh6Ryt5NEdBTUFBQUFjQW5ZL1k2a2xsdDFFUlAwQ1BuMjc3SnhNMDFLZWorTTRacnJ2NXo2TFlzbmw4dFcxdGJXdjdkaXhZKzI2ZGVzR2VucDZialdaVEM4V0Z4Zi92cnk4L05HWXZwMU1Sa2JHT3AvUDF6WXhNYkdWaUVnaWtlalQwOU9QSFJ3Y2ZJVDJmK3pldVczYnRoTlhyMTc5UHN1eVFTS2lrcEtTZTlMUzB1b2FHaHErTFpWS3EwdEtTbjRYREFiN3pHYnp2NG1tRnJLYklYeldZckU4YjdGWW5wZElKUHJjM056TFBCNVBpOVBwL0N3MmlkemMzUHdESXNxc3JhMTlvN3U3KythWit0a3FsY3IxR28zbTlOSFIwZWQxT3QyNThRbXRHSUx5OHZKSEJnWUcvajQ1T2RrNHk5dTdWMmRuNSsxcXRmbzdOVFUxTDNxOTNvN1UxTlRzblR0M0hrdi82OHU2bDBna0txeXJxM3RMS3BXVzlmWDEzVDA0T1Bqd1hQUDcvZjdlblR0M25yQnk1Y3BOZFhWMWJ3ME9EdDQvWFNHOXovd0RBd01QZFhWMXpaUVkzeStXR1RCRVJEd2VMeVUvUC8rbWdvS0NXM2s4bm5oMGRQVHAxdGJXYTRuSU5uMmNZUG55NWY5TVNVbkp0RmdzcjJxMTJ0TnJhbXFlYjI1dVBwdGlQaGR6OWQzT3pzNitvcnk4L005T3AvT3o3ZHUzZjVNVzBCYzRrYmtxYjJPVmxKVGNLUlFLbFh2MjdMa2hPenY3UjdtNXVWZjA5dmJlRXdnRXVxY1B5U2dzTE56b2Nya2F4OGZITjBlVHlGSHIxcTM3Ykd4czdQV2hvYUVuUmtkSG54b1pHYm5QNi9XYTYrdnJrMm9ETVRvNit0U25uMzVhbFpHUjhZMW82eEtSU0tRaElnb0dnMk9KeGtpbDBtcU80MEtCUUdCZ3BubUZRcUZNSkJKcDR6WXptWm1aSnhtTnhydmtjdmx5cTlYNnIrYm01aDhTVFZXZzd0eTU4MXNHZytIYXdzTEN1MWV2WHQzUzBORHduUVJUSnhRS2hXeUJRTURrZERxLzhQbDh2WUZBWURnWURJNzYvWDVyT0J5MnNTeHJuNXljdEZkVlZUMlJsWlYxbmxLcFhCK3R0RFVhamIvMStYemRWcXQxYjJzVHM5bjhZbWxwNlVOR28vRkdzOW44akZ3dVg1bWVubjdzOFBEd0gybXF2Y3BlQW9FZ2pXVlpMeEdSUXFGWVp6YWJYeGdmSC8rdlNDUXFpZ3ZUUjE4Tm85ZnJMK000anN2TnpiMUtKcE5WV0szV3QydzIyeHQrdjM5QUtwVXVXN1pzMmF2VEN5cCtpMlpJSUMvMjlUU0I4YWFtcGxOWHJGaXhaY1dLRlorMXRMU2M3blE2bS9Qejg2OHJMQ3pjNlBWNjI1cWJtMDhpb29TZnIwVG11MkFsRVpGSUpESWFESWFmK2YzK1RpU1I0VkNDSkRJYy9ON05XRU04V3BITUVJYmw3bG1xY0FBQUFBQmc4WFE5YTVjSGlIMkppRXhDWHVnYnBlZm9iWE1PK29vNk96dXZqRzA5RUtYVDZYN0ljVndvTm9FYkNBUTZPenM3cnlrc0xMeGJJcEhvakVialJyL2ZiL2I3L1piOC9QeGJob2VIbnlTaW9GYXJ2WlJoR0o3SlpIcHlodE02dG0zYnRwcW1LL3hTVTFNTmFXbHBaVVFVYW1scHVTQXRMVzFiUlVYRlU1T1RrLzB1bDJ2N1BGNEd2N1MwOUhFK255L3I3dTcrbFZ3dVh4bC9nRXdtVTJWbVpwNXFNcG1lamlhUnU3dTc3NGsrUGk2VlNwZFZWMWYvT3hLSlRIWjNkOSttMCtuaUt4UHB5eSsvTEhlNzNYWWlTcy9PenI0eUZBcTV1cnU3NTVWRUppSjNaMmZuZGN1V0xYdGRvVkNzN2V2cjIraDBPbmZFSDZSU3FlcXJxNnYvTFJBSTBudDdlMy9kMjl0Nyt6em5KNi9YdTJ2bnpwM0hMbHUyN0IyRHdYQ0RVcW44eHJadDI5YlI5UHRzdDl2ZjkzcTl6VFJ6KzR4WU15WjIwOUxTaW9pSTlIcjlSVVRFK0h5K25vNk9qc3Z0ZG52c0FtYmkydHJhNTFRcTFRYVR5ZlMzdHJhMnkwT2gwS001T1RsWFYxWldQakdkWkpvcmdTb3FMaTcrdGNGZ3VDRVVDcmtVQ3NWUjY5ZXZIeGdlSHY3ejJOallYMmRMQXVmbjUxK2JuNTgvNjRLRjg2VlNxYjZWbDVkM2pjbGtldExyOVRZTkRBdzhsSnViZTFWeGNmRWR1M2Z2UHArSUpIVjFkYStrcEtSb21wcWF6bEFxbGNmRXo1R1NrcElwRW9uMGdVQ2dxN096YzI5Y216WnRZaFFLeFVxbjA5bEowemR5REFiRGRjWEZ4ZmR0MnJSSlRFUitpVVN5ZkhKeWNqZkZKTThkRHNmZWRoVlNxYlNLWmRuQVRKWEFhclg2bE9rK3pqTW0zd1VDZ2RMdjk4Y25DZE5MU2tyK3lPZnpwVzF0YlpjbXFLVGxCZ1lHN3ArWW1QaFBmbjcrclc2M3UwbXIxWDR2MGZ5RmhZVjNFUkZOZjg5cGNIRHdUOU5KMFZrL0ExMWRYWGRZcmRhWG9nbGtyVlo3cms2bis2SGI3VzZxcmExOVRTUVNhWVJDb1ZZa0VtbDVQSjVZS0JRcXRWcnRkL1B5OHE3bE9DN2MzOS8vUVB5Y2ZENWZGb2xFM0VSRS9mMzlHeWNuSnorZExZWW9zVmljSlpmTDE4N24yR2xjYTJ2cmhhMnRyZGRvdGRxVE5Sck45NHFMaTM5YlZsYjJpTmZyYlpWSUpDWGhjTml6YmR1MjQyYTdHZlYxWEU4OUhrL2JqaDA3dnJWOCtmSzNWcTVjK1lYUDUrdVhTQ1RGVnF2MXBlbkZGVjJKeGkwR3NWaGNRRVRrOVhyNzVqb1c0R0NDSkRJYzlGaUd1U2FaNHpuaXRqSW5PNzZZKzBnQUFBQUFPSkE0am1OYS8ybC9qSWp5R0Q2Mzl1dElJQk1SSlVvZ0UxR21YcS8vNFhRRmJEVEp3eEFSVFM5ODlnb1JlZFBUMDc4WkNBUkd1N3E2ZnI1cTFhcnR1Ym01bHc0TkRUMmRsNWYzRTRmRHNjWHI5VVpiU0xEVC80M3RQYnMzZVpTV2xsYmo4WGlpdlRhOUxTMHQzNit0clgyVHgrTko1dkVTaEJVVkZVK29WS29UUjBaRy9tNnoyZDZTeStYUm9ndGU5TnhDb1RDWGlDZ1FDTVMybnhoenU5MXNZV0hoWGROOWR0bkd4c1l6b290RU1RekRpejFSdEVwT0xwZXZKaUthbkp6c21rZDhSRVNDdkx5OHF3b0xDMzhURG9lZExNdjY4L1B6YjA1SlNWRVBEQXhzakcwejRQVjZlMWlXRGJhM3QxOHhNakx5MTNuT3Y1Zkg0Mm43NUpOUFZpMWJ0dXdmQXdNRDkxRE0rOXpZMkhqaWZPZVJTQ1RMaUlpbWU4ZnVvNkNnWU9QMHZzakF3TUFEMDQvaDc2M2FURXRMcTZ5c3JQeW5UQ2FydFZxdHI3UzF0VjFOUk5UUjBmSFQxTlJVZzA2bnV6QVlERnE3dXJxdW4rSDBzdHpjM0FzTUJzT05xYW1wZVRhYjdlMWR1M2FkTDVQSnlvMUc0M1VGQlFWM0dJM0dtODFtOC9PRGc0TVB4QytjUmtRMFBqNitlV3hzN0kzb3p5VWxKUS9POVpwVFVsS1VITWV4c2R1bTJ6WThGd3dHclcxdGJUY1NFUVVDZ1I2VHlmUTNoOE94VlN3V1oxZFhWNzhzbDh0WGQzUjBYT1p5dWI1UUtwVkhUdzhYMEZUZlhiRlFLRlQ1L2Y1OUt1clQwOU9QTXhxTjE2dFVxcE42ZW5wdVR0UzdWaXFWWnExZXZYb3J5N0orazhuMFQ1UEo5SGg4SmIxS3BmcTIyKzF1b0FTTDdhV25weCtibHBaVzFkblpHZjgwYTJ6eWxoR0pSRm1oVUNnK0tUKytjK2ZPNC8xK3Y0WDJYV0J2SDA2bnM2R3BxZWwwSWlJK255K00yODJVbEpROGtwZVhkODNrNUdTWFNxWGFVRjVlL3ZmMjl2YWYwRHdxeWdPQlFMZlZhbzFXZTlQazVPVE82WXJyQ0JHUjIrMXU5UHY5cGxBb05FcEVwTmZycnpJWUREZko1ZkkxQXdNRDkvbjkvdmpFSkU4aWtaUUdnOEZSSXFMWWF1YTVhRFNhc3pVYXpkbnpQVDZHeTJLeGZNZ3dUSVRINDZWbVptYWVLaGFMaThMaHNGc29GR2FzV0xIaWJadk45cnJGWW5sdGV2SEoyUGRGK25WY1R5VVNpVTZ0VnAvSWNSekxNSXhRSXBFVWN4ekhCb05CdTBRaUtaenZFeGN6NFRndSt0bFVFTkUrdmJrVkNzVWFJaUtmejlmMlZjNEI4SFZERWhrT2F0emJtVmtzdzU2VjNDQStxcEFCQUFBQURnRnR6OXF2Sm9ZN2s0aTV1dktjeksvMEQvYXZTcS9YbjhyajhVUW1rK212UkVUQllOQ2FtWmw1cXMxbSs0aGwyVW1PNHhpVlNuV2NXQ3d1TkpsTVR6bWR6aDNqNCtPYlJTS1JJUzB0TGMvcjlYYU1qSXpzVGRyNWZMNCtJcUxLeXNvL081M08yQUlIUnFGUXJKRklKRVVqSXlOL2kyNzBlRHp0bjM3NmFTa2xTSXJGa2txbDFWVlZWWS9KWkxMVkZvdmwxZmIyOXF1SmlLTEpNS1BSK0t2eDhmRlBlRHhlcXRGb3ZKSGp1SkRMNVdvbklyVldxejArTXpQek5JMUdjeHFQeDB0MXU5M2JkdS9lL2FOb2dpNFVDbzJyMWVwVHhzYkczdUU0emhNOUo0L0hTODNMeTd1QmlNanI5VFlTa1ppSUtEVTFWVWUwWDlKVm1KV1ZkWTdSYUx4SktwV1dPWjNPejF0YVdzN2o4WGorc3JLeXA3T3pzNi9VNlhRWG04M201MGRIUng4Zkh4Ly96Ty8zOTIzZHVyV0labmkwZlo3R2R1M2FOZS9XQXRIM1NxZlRYUmdPaDkwY3g0WFQwdEtxcGwvamZqY1pUQ2JUMHpLWmJQbnUzYnZQanF1bWxoY1ZGZDJVbDVmM0N4NlBsekk0T1BoZ1oyZm45ZlMvMzJOazE2NWQ1NjVidCs1emc4RnduYy9uR3h3ZUh2NERFWkZZTE01VEtCVEhaV1ptbnFKV3EwL204L2xTbjgvWDE5TFNjbDYwejdIYjdmNjh1Ym41REpGSVZHZzBHbit1MStzdjBldjFGOW50OW5mNyt2cnVtNWlZMkJ3TnhPbDBOZ3dPRGo0VTgvcHVpYll3aUNvcEtYbUU0emlXNDdqSjZRcldIMHhPVG5iR0hwT2JtM3VWVUNqTWJHeHNQSmxpSHVkdmIyKy9LaXNyNjhMVnExYzNDd1FDV1h0Nyt5VWpJeU5QRWhFRmcwRXpFVkZ4Y2ZIOUhvOW5oMUtwUEk2SUdKZkx0WXVJSkFhRDRVcTlYbitKVkNxdGNEcWRuelUyTm43YjUvTzFFbEVHRVRGS3BYTDlkTkl0NVBWNnpaczNieTR3R28yWDVlYm1YbWt3R0g0Nk1UR3h0YisvLzM2YnpmYW1WQ3F0bHNsa2RUMDlQYmVLeGVKY2p1TjRTcVZ5TFJFUnd6QnNTVW5KNzBPaGtHMXdjUEFmc2E4ckVvbE1FQkZsWldYOVFDNlhIOFBqOGNUeGk2WVJUYlZKMmUvREVpTXZMKzhucWFtcHhTekxlbWpxODM1QktCVGFld01zTnpmM3FyeTh2R3NtSmlhMjd0aXg0OFNpb3FMYjh2UHpmNW1abWZtZHNiR3hWeWNuSjN0WWx2VnpIQmNNaDhOQmp1TkNMTXNHR1laaCtYeSttTS9uUzNnOG5wVFA1MHU4WG0rYjFXcDliZXZXclpxWjRvbEVJdjZLaW9xblBCN1A3cTZ1cmp1aU1jamw4cldSU01RbGs4bHF4R0p4dnNWaWVYNjIxNVhJNk9qb2MvMzkvZnYxNzE2M2JsM3M5VnFxMFdoT0ZJbEVtcFNVbEJ5cFZGb2lsVXFycEZKcEtVMVg3ZmYyOXQ1aE5wdi9Oams1T1phUmtmR3RyS3lzc3pVYXpWbloyZGxYaE1QaGliR3hzVGZNWnZNemRydDkweEplVDBWS3BYSmxlbnI2Y1NxVjZzVDA5UFNqaUlpWm1KajR0S3VyNnhlVGs1TmRScVB4VjluWjJUL0t5Y201UEJBSUROdnQ5azB1bDZ2QjQvRTArZjMrUWIvZmI2SzRWaUV6OFhxOUxWS3B0R0xWcWxWdjJ1MzJUZEdiTldLeHVGQ2owWHh2Y25KeXozejZ5d01jVEpCRWhvTWF5NC84bUlpSnY3TTdNNFphK0J2R0VpNm9BUUFBQUFBSGo0N254L1RoQ0hjZk1jekxsZWVxL2t6bkg5aDRUQ2JURXhNVEUrLzVmRDRURVZGdmIrL05KU1VsajY1WnMyYWZ4NzVkTHRlT3ZyNitQeElSN2R5NTg5czBuYVRZc1dQSCtyajVubGVyMVNkcnRkcnpkVHJkcGJIN0lwR0kyMlF5UFRzd01QQm9YQml6SnBCTFNrb2V5YzNOdlpxSTJMNit2cnQ2ZW5wdXAra0t2YUdob2VlMFd1MTVoWVdGRzZQSHN5enI2Kzd1dmlrcksrdDdWVlZWVHhKTlZjYzVISTVOUTBORGo5cHN0cmRpNSsvcDZibXR0TFQwOXl0WHJ0eE1jVGlPWTBkR1J2N2lkRG9iTWpNelQ2NnRyZVYxRTFBQUFDQUFTVVJCVkgwN3VtOWlZbUluMFZUaXltZzAzcGFTa3FJTmhVTDJqbzZPL3pjOFBQeW5hSXdORFEzZjF1bDBGeFFXRnQ2dDErc3YxdXYxRjd2ZDdsMWZmdm5sY1RTL2RoT0x5dWZ6alVna2toS2FyamhuV1RZd05qYjJXbjkvL3gvamo3WFpiRy9ZYkxZUGFkK2VzV25yMTY5dkZZbEVPVDZmcjZlOXZmM3EySllMTWR5TmpZM2ZyYTJ0ZlhsaVltSVRFYW1QUHZybzdXS3hPSjlvS2dudmNEZytHaDBkZmR4c05yOUtVNVc4K3dnRUFqMGRIUjNYREEwTmJkVHI5ZGZtNU9SY3VYTGx5cE9tUHdlM3hyUWQyV3ZMbGkzcStIblMwdEpxTWpJeWpvMitacC9QMTl2ZTNuNVY3REZkWFYwYjNXNzM3dmpYb3RGb1RxK3FxbnJTNS9QMU5EWTJudXh5dWI2TTdoc2RIWDFWcDlOdE1SZ01lNnQvYlRiYjI5T1YwV0dOUm5ORzlGd1RFeE5iaUlocWFtcGVpSzF5dFZxdEw5UC92Z05qZlgxOWQvZjE5ZDJuMStzdnlNL1B2ejQxTlRXZmlDZzdPL3RpanVOQ1pyUDVLWVBCY0hOT1RzN2xSRk0zZm9pSWtjdmxLOXJiMnkrbXVKc1NQcDl2WkdSazVNODZuZTVTSG84bnROdnRIMXF0MW4yK0EvT1JrcEtpejh2THV6cjZIb1pDSWZ1ZVBYdXVpKzRmR3h0N056czdlL2VPSFR1K1MwUys3dTd1bXh3T3g4Y0dnK0ZuV3EzMlhJRkFvSmp2dVJvYUdrNlk0NUMwb3FLaWUwT2gwRmhqWStOcFJEUVozYUhUNmM0bklvYmpPTlptczczVDNkMzl1NlJlS0UzMW5QWjZ2YnZtT0N4UVZsYjI1NVNVbEV5V1pmMlRrNVBkTHBlcllXaG82SThURXhQLzhYZzgrMVRiT2h5T0Q2WVh6YnhDclZhZm9OVnF6OVpvTktkN1BKNFd1OTIreWVQeHRDL205VlFzRnVkVlYxZS9JcFBKYWhobUtyZmc4WGlhcHhkNS9LZmI3ZDRUSGREUzBuS3VWQ3I5UlVaR3hybGFyZlowblU1MzNuUUxHeUlpc2xnc3I3YTB0Q1JzWHhLdnE2dnJCcUZRcUZFb0ZFY3JGSXE5cjRmanVKRFQ2Znl5cmEzdDh2bk1BM0F3bWJXWlA4Q0J4TzBnSVd0VDlST1JmdDVqT0xwQWNKTDkyYVdMQ2dBQUFBQVdRK3V6dG9jNTRpNWpRcHl4OG1LTitVREZVVmxaK2RqbzZPaUwwMG1OZUZLUlNKU2RrcExDSXlJS2g4TWVuODgzL0hYR2w1V1ZkYVpHb3ptdnVibjVOSzFXKzM5WldWbVhkbmQzM3pMZDV6Y1JoVlFxRlRNTXczbzhIanROSlZKU3k4dkxIeHdmSC8vY2JEYS9TN012RmlVVGlVUzY2R3NtSWdvR2cyd2dFTERROUNQWlVxazBTNi9YLzRMak9OYmo4ZXlNTGw0bEZvdHphbXBxWGg4YkczdTl0N2YzWVlwN2hEdUdLQ2NuNTRkS3BmTDQzdDdlbjNpOVhzdGM3NE5NSmlzVENvWDVEb2ZqdmJtTy9UcHBOSnJUaFVLaFptUms1QW1hdTFVQlE5T1A0T2ZtNXY1Y0pwTlYyZTMyanl3V3kzdEU1RWp5MUJrRkJRVS90Vmdzcjg0anlaZEk5UGZMem5wVW5LeXNyTFBNWnZOYkZKT3NqQ01qSXRIMC90aGpZdHNRRUJHUlFxR29FNHZGVlVURVJDS1JzYkd4c1Evamo1a2gzaFNOUnZNZHE5WDZpbGdzemtsTlRUVVNFVGMrUHQ1TVJLN016TXlUeDhiRzNrbm1kYVdscFZWTzk4TjlMWWxoekhSY2lXNyt5R25tbnJwOG1pcm80MCtQai83di83TjM1M0ZSMWVzZndEOW5obUZnVnZaaGt4MUVFUVJNc2RMVUpDM2JyTXl5ekRaTDdXYTJYdk5tcFdXbVpkbHV0NStWVzFhMnU1U211ZThTNG9Kc3NpTXdJd01NekRBTXpNejM5d2ZNWEpZWm1FRVF2ZmQ1djNxOWtuUE85NXhuRm1CNHp2Tjl2Z3d0ajYvdC83dGQ2RTR1bHllYlRLYkdqc25hVm9MV2M5bThRU1VTaVFJR0RoejRkV0ZoNGR1VzVINGJQcTNYdDlYV285MCtOemUzQ0I2UHAyOW9hS2hFOTMyL2JYRnJqZE9oS2w5blJVWkdMbkYxZFZYVTFOUWMxR2cwdTd0WXVMUWpzYmUzZDRwWUxFNFFpVVN4MmRuWkMvR2ZSVFFSSEJ6OHBGd3V2ODZaUmZVSXVacFJFcGxjc1l6YnZhWnk0TDUzWWtnSnowY2R4VjNUT3lzWEUwSUlJWVNRdnBHeHRpckloY2Z5d1dIVmtPbSt6L1YzUElRUVFnZ2hwR3U4N2c4aHBML3c1anAxT01ON2xFQW1oQkJDQ0xueThmbVlEdzZNeC9CT2Y4ZENDQ0dFRUVLNlIwbGtja1ZpZi9vbWNtQ2puQmlpNGZGY3Z1eXpnQWdoaEJCQ1NLODRzMUdwNEJoN2tnUDN4ZUNIZkN2Nk94NUNDQ0dFRU5JOVNpS1RLNUxaelA3aDVKQTEzRVNsclY1TmhCQkNDQ0hrU3NLNCs4QkJ5T00zcit6dlVBZ2hoQkJDaUdNb2lVeXVPR3k3ekFzY2U5Q1pNVHcrL3QxWDhSQkNDQ0dFa0Y3RU1JMERPekpvV2tCUmY0ZENDQ0dFRUVJY1EwbGtjc1V4YzY2UGdjSGQwZU1ac0plN1NaM1ZsekVSUWdnaGhKQkxkMnBkWlRnSGJxU1p3Wm5Ga3draGhCQkNTRCtqSkRLNW9yQk40SU01MjhxQ3JlcWJhQWdoaEJCQ1NHOXk0Ym5jRDRBSlhMZ2YranNXUWdnaGhCRGlPRW9pa3l1S1NlNHpDVUNZRTBPVS9McnFYL3NvSEVJSUlZUVEwb3NZMkZRR0hJaWQ1bHZlMzdFUVFnZ2hoQkRIVVJLWlhGRjRqTTExY3NpWDNGUTA5VWt3aEJCQ0NDR2sxK1JzTFBjQmtNaUIyOWJmc1JCQ0NDR0VFT2RRRXBsY01kZ083MWdHM09UTUVCNHovVitmQlVRSUlZUVFRbnFOeWVRNkNnQTRNL2IxZHl5RUVFSUlJY1E1THYwZEFDRVdaak9lQXVmNDhSelk3OXd0dFVWOUZoQzVhdVJ0VU1zTW5QbEZtSEVuT0VRQ0VQZDNUSVFRUWtnLzBJRWhIeno4Sm1TOEZkSFR2ZXY2TzZDMnpCd2JBMENuMTN1bjkzY3NoQkJDQ0NIRU9VNms3QWpwTzJ5SFFteG14Z29BVW9mSGdMdk41ZVlxbWc3NVArN2NOMVdwRE94TGowaTNFTTlJTndnOStPQzUwSTgyUWdnaC8zdk1SZ1pEclFrMStZMm96VzhzNGNBOVB2aEJuMTM5SFpmRjJmVVgwemtlcTRwNzBHOUNmOGRDQ0NHRUVFS2NRKzBzeUJYQnhJeDN3NGtFTW9CaWZsM1Y5cjZLaDF3ZHpuMVRsY3AzNTNhR2pwZUhCS1pJNE83alFnbGtRZ2doLzdONExoemNmVndRbUNKQjZIaDVDTitkMjVtNW9XcDhmOGNGQUdtYnF1WGdrTWlBL2YwZEN5R0VFRUlJY1I0bGtja1ZnY2Z3aUpORHZ1Q213dFFYc1pDclE5NEd0WXlCZlJsMHZSUmloYUMvd3lHRUVFS3VLR0tGQUVIWFNRR09mWlczUVMzcjczaGNqYVpFQUJ3UHZLUDlIUXNoaEJCQ0NIRWVKWkZKdjJQYlBFSVpoeHVkR0dMa3VmQy83TE9BeUZYQndKbGY5SWgwQ3hIN1VRS1pFRUlJc1VXc0VNQWowaTNFd0psZjdPOVkrR2FXQUFETkp1UHAvbzZGRUVJSUlZUTRqNUxJcE4rWitid1p6bzNnZnVaU1ZjcStpWVpjTmN5NDB6UFNyYitqSUlRUVFxNW9ucEZ1QU1NZC9SMEg0N2dFQU1xaE0veFYvUjBMSVlRUVFnaHhIaVdSU2I5aURCeWNiR1ZoWmxqVlIrR1Fxd21IU0tFSHY3K2pJSVFRUXE1b3JiOHJJL3M3RGpERWN4eWpLbVJDQ0NHRWtLc1VKWkZKLzlyaE93b2NGK0hFaUd5WG02djI5Vms4NUdvaXBrWDBDQ0dFa0s2MS9xNlU5R2NNYkJIakFSakN3SjNwenpnSUlZUVFRa2pQVVJLWjlDc3p6STg0TjRKOXpuRmdmUklNSVlRUVFnanBkZGtESzBNQWlEa3pPOXZmc1JCQ0NDR0VrSjZoSkRMcE4yeUhRZ3hncWhOREdubEcwN3EraW9jUVFnZ2hoUFErYzdNZ0FnQTRIdkw3T3haQ0NDR0VFTkl6bEVRbS9jYkVqSGZEcWVtVjdCZnVOazFObndWRUNDR0VFRUo2SGVOWUJBQ1llUHpDL282RkVFSUlJWVQwRENXUlNiL2hPYm1nSG1QOERYMFVDaUdFRUVJSTZTT3RTZVNtTEw1WGVYL0hRZ2doaEJCQ2VvYVN5S1Jmc0cwZW9ZekRqVTRNVWZIZEx2N1pad0VSUWdnaGhKQSt3UU1YQWFCNDZsVE8xTit4RUVJSUlZU1FucUVrTXVrWFpqNXZocE5EdnVYR3dkZ253UkJDQ0NHRWtEN0RnQWlBVVNzTFFnZ2hoSkNyR0NXUnlXWEhHRGc0MmNxQ3gzSHIreWdjUWdnaGhCRFNwMWdFQjY2Z3Y2TWdoQkJDQ0NFOVIwbGtjdm50OEIwRmpvdHdZa1EySmxTbDkxazhoQkJDQ0NHa1QrUnRVTXNBenB1Qm8wcGtRZ2doaEpDckdDV1J5V1ZuaHZrUko0ZXM1eml3dm9pRkVFSUlJWVQwSFFNemhnTUF4NWtwaVV3SUlZUVFjaFdqSkRLNXJOZ09oUmpBVkdmRzhFeW1iL29vSEVJSUlZUVEwb2NZeDQ4QUFMT0pLcEVKSVlRUVFxNW1sRVFtbDVXSkdlOEdJSEgwZU1aaEgzZHJiWEVmaGtRSUlZUVFRdm9JRHl3Q0FIaHVydFFUbVJCQ0NDSGtLa1pKWkhKWjhaeGNVQStNYmVpYlNBZ2hoQkJDU0o5amlPUUF6ZUI3WlRYOUhRb2hoQkJDQ09rNWwvNE9nUHp2WUgvNkJKck5iSndUUXd4OG9mbkhQZ3VJRUFlbzFXcWtwYVVoUHo4ZkZ5NWNnRmFyQlFDSVJDSUVCQVFnTWpJUzExeHpEUlFLUlQ5SFNnZ2hoRnlCZUN5S01TNkg0emhhMzRJUVFnZ2g1Q3BHU1dSeTJaZ1p1d2NBNStqeEhNZHQ1c2JWMXZaaFNJVFlsWk9UZzU5KytnbW5UNSsyZTB4aFlTRU9IejZNOWV2WEl6WTJGbmZmZlRmaTQrUEJjUTYvelFraGhKRC9hb3h4a1J4d3VML2pJSVFRUWdnaGw0YVN5T1N5WVl6ZHl6bWVRNFlaV04rSDRSQmlrMDZudzVvMWEzRGd3QUdueG1WbloyUHAwcVZJVGs3R2swOCtDUThQano2S2tCQkNDTGs2cFAyYkNUaFVoVEtHTmYwZEN5R0VFRUlJdVRUVUU1bGNGdXhQbjBBTzNDZ25ocWo1bXFvZGZSWVFJVGFVbDVmajVaZGZkanFCM0ZaNmVqcm16NStQL1B6OFhveU1FRUlJdWZxNGl5NkdNb0RQT0piYjM3RVFRZ2doaEpCTFEwbGtjbGs0MjhvQ3dIZmNWRFQxVlR5RWRIVGh3Z1c4OXRwcnVIang0aVdmUzZQUllQSGl4Y2pOcGIrWkNTR0UvTzlpUEJZSkFEdys2QmNpSVlRUVFzaFZqcExJNUxKZ2pKdnF6UEU4amxwWmtNdW52cjRleTVZdHN5NmExeHVhbXBxd1lzV0tYa2xLRS9LL3ltZzA5bmNJaEpCTHdmaFJBQUErOHZvNUVrSUlJWVFRY29rb2lVejZITnZpSGNTQlhlL0VrRHhNVUIvdnM0QUk2ZURycjc5Mk9ObnI2dW9LaVVUaTBMRjFkWFg0L1BQUHdSZ3RTTitmUHZ2c00weWFOQWxyMXF6cHR4Z1lZMWkxYWhVMmJkcUVob2FHUHJ2T29VT0hzRy9mdmtzK1QxRlJVWjhuY0d0cWFyQm56eDY3MTU4L2Z6NldMMTl1ZDd6UmFNU3laY3VnVkNyN0tzUWVteng1TXU2NTU1NSt1LzdjdVhNeGQrNWNHQXdHcDhjYWpjWWVQYWRQUFBFRUhudnNNYWZIQWNDaVJZc3dhOWFzSG8xMXhybHo1L0RXVzI4aEl5UERvZU1YTGx5SWhRc1g5dXIzQW1NTWh3NGR3djc5KzNIMDZORmVPKzhWaTdGSUFPVnhVLzE2N3k0dElZUVFRZ2pwRjdTd0h1bHpaaGM0MThxQ1k5OXdIQ2pyUmk2TGMrZk80ZkRoN2hlTkh6WnNHTzY5OTE2RWhJU0F4K05CcVZSaXpabzFPSG55Wkpmak1qTXpjZXpZTVl3Y09iSzNRcmJycHB0dWN1aTRuVHQzZGpsMnlKQWhXTGx5cFZQWGJtcHF3clJwMDFCWFZ3Y0FtREpsU3JkSklZUEJnSDM3OXVIbzBhUEl5OHREZFhVMWpFWWozTjNkNGUzdGpiQ3dNQ1FsSmVHR0cyNkFUQ1p6S3A2MlZDb1ZtcHViSVpmTGUzd09SeGdNQnFoVUtxaFVLdFRXMW1MOCtQSFdmYi8rK2l0Ky92bG4zSHp6elJDSlJIMFd3OXR2dncyTzR6Qm16SmdlbjJQdDJyWDQ1cHR2TUhQbVRFeWQ2dFFrRXFmOCs5Ly94dTdkdThFWXc0MDMzdGhwLytuVHAyRTBHakY2OUdqY2NNTU5uZmF2V2JNR2YvMzFGMXhjWFBEaWl5LzJXWnc5b2RQcHdPTjF2ay8vOHNzdlE2VlNPWHllbDE1NkNZTUdEWEw2K3RuWjJRQUFzOW5zOU5qMzMzOGZ4NDRkdzZKRml4QWZIKy93dUpLU2toNWR6eksydExTMFIyT2Q4Y01QUCtEZ3dZUHc5ZlZGWW1KaXQ4Y2ZPM1lNUU0rZVIzdSsrT0lML1Bqamp3Q0FNV1BHWEpiZkRmMHNDcUJXRm9RUVFnZ2gvdzBvaVV6NkhPTzRlNTNKQ2ZONDNLWStESWVRZG43KytlZHVqeGt6Wmd4bXo1Nk4ydHBhYk4yNkZRQnc0NDAzNHFXWFhzS3JyNzdhN1NKNlAvMzBFMUpTVXNCeHpyUUY3ejluejU1RlVWRVJ3c0xDSEI2emQrOWVhd0xaRVh2MjdNSG5uMytPNnVycVR2dDBPaDEwT2gxS1NrcXdmLzkrVkZaV1l1Yk1tUTZmdXlPMVdnMEE4UEx5NnZFNU9qcDE2aFIrK2VVWDFOYldvcTZ1RHJXMXRhaXZyN2Z1NS9GNEdESmtDQlFLQlFvS0N2RGxsMTlheDltcjFwd3hZd2JHamgzYjQ1aU1SaU9hbXByZzZlblo0M01Bd01DQkE4RVl3emZmZklNSkV5YkF3OE9qM1g1SGIxWlk4SGc4N05qUmVaM1U2ZE9uNCtEQmczam5uWGZnNGVHQjVPUms2NzZ3c0RETW1ERURYMzMxRlQ3NTVCTWtKeWUzbXdGdy9QaHhiTnEwQ1RLWjdKTGVHNWRiUlVVRnlzdkxIVDcrY3M5aU1CcU5xSyt2UjExZEhlYlBuNCtYWDM3WlpnTC9jdXBKZGZOWFgzM1ZhVnRsWlNVT0hUb0VrVWlFKys2N3J6ZENjOW9mZi94aFRTRHplRHpzMjdjUGlZbUp1TzIyMi9vbG5zdUNReElEdHZWM0dJNlF5V1FwTXBsc2VGbFoyU2Q5ZVoyNHVMalZWVlZWdTVWSzVVWUhEdmNCWUFSUTI5MkJDUWtKdnlxVnlrMk9uRGNrSk9UWjJ0cmFvM1YxZFhiTDRmMzgvTzZTeStWajh2THlublVnVHB1aW82TS9DQTBObmJkcjF5NE9BRHc4UE1idytYeUJXcTNlMWROejlnYXhXRHhVS0JRcXFxdXIvN1MxWHlxVnhwck41aHFkVHVmVXRBd2ZINTliL2Z6ODdqbDM3dHhNQUwxMzk2bUQ4UER3VndJREF4ODlkT2hRbEkzZExtaDV6emhOSXBFTTl2ZjNuM0grL1BtbEFCei9VSGRsNHBLVGszZXFWS3J2eThySy91OXlYRkFzRmlmb2RMclREaDdPeGNiR2Zueng0c1ZmMUdyMVgzMGFtQU1VQ3NVMGp1TmNLeXNydndYYXIwc2trOG1HUzZYUzVBc1hMdnk3TjY0bGw4dXY4ZmYzZnlnbkoyY0pBT3I3UjhoVmhwTElwRSt4TGQ1QlpyQlJUZ3pKNG01U1ovVlpRSVMwb1ZhcmNmYnMyUzZQY1hkM3g0d1pNMUJTVW9KRml4WkJyOWNEQUk0Y09ZS2xTNWRpNHNTSitPeXp6N284UjJscEtRb0tDaEFaR2RscnNYZmxsbHR1d2YzMzM5K2pzUnpIZ1RHR3JWdTM0dW1ubjNaNDNPYk5teDA2enRMVzRaZGZmZ0VBeU9WeVRKdzRFVWxKU2ZEejg0UFJhSVJHbzBGK2ZqNk9IVHVHVTZkTzllaHh0TlVYU1dTNVhBNjlYZzkvZjM4TUdqUUlQLzc0SXp3OFBQRGFhNi9Cejg4UFBqNCs0UFA1MWtVV0xXMEZLaW9xN0o3elVudHlsNVdWZ1RFR1B6Ky9TenJQeUpFak1YRGdRT1RrNUdEOSt2V1lPM2V1emVNR0RCalE3Ym02cWk0TkRnN0dRdzg5aE5XclYrUE5OOS9FcWxXcjRPL3ZiOTEvNzczM1l1Zk9uU2d0TGNYZXZYdXRpYmJTMGxLODlkWmJZSXhoM3J4NW5aTGNWN0sxYTlkYS8yMHdHSERiYmJmQjE5Y1hHemUyei9rc1hib1VlL2JzYVZlMTdtenlIZ0R1dU9NT2g0K2RNR0VDWG5ycEpTeGF0QWp2dnZzdS92cnJMeXhac2dUUFBQTk12eVk1ZTZ0QytidnZ2Z05qREhmZmZYZWZ6MHF3NWZEaHcvam9vNDhBQUE4ODhBRDgvZjN4L3Z2djQrT1BQNGFucHlldXY5NlpybDlYaDFNYjFNR0FPUmpnRHZaM0xJN3c5Zlc5UFR3OC9KVzJTZVRrNU9TOVhsNWVYVTd0S0NrcFdabWJtL3U4bzljSkNBaDQzR1F5TlRxUzdCMCtmUGhtVjFkWFJVWkd4bVNkVG5lbXEyUDkvUHp1MU9sMFp4MXBSeE1URTdPeW9LQmdjVmRKWkxsY1BpWTBOSFRlcFNTUk8rQmlZbUpXU3FYU29ZV0ZoWXNMQ2dyZUJOcFZtZkFBdVBiU3RRQ2dFUUQvaGh0dUtDNHZMMTkvL3Z6NUJaWTRFaElTTmdvRUF0LzkrL2ZIb0hPQzNpVWxKU1dyckt6czArenNiTWMvQ0FIdzlQUWNHeGdZK0toV3E4MHVLU2w1cHpjZWhDMHVMaTYrN3U3dW5UNVUrdnY3endnUEQ1OS84dVRKU1kyTmpjVkNvVERheThzcnhkNTVLaW9xTnJUOVdpUVN4WVNGaGMyL2NPSENKM3E5dmwwU09UVTExYW03bW5xOVByOWprdHZkM1QwNElDQ2cwNTFmbFVxMVNhdlZuZ01nRFFzTCs0ZWRXSDh5R0F6TzlGWVhlSGw1amRkb05NY2NIU0NUeVJ5YUdzSVlxNm12cjg5cHV5MDZPdnJka0pDUVo0OGNPVEtpb2FHaDYybUtMVVRCd2NILzBHcTFPUUNjU1NLN3VMbTVoYmk3dXcvMDhQQklsc2xrMTBpbDBtRkZSVVZ2bEpXVnJYYmlQTzFFUlVVdDVUaU9WMWxadWE3anZwaVltUGZsY3ZsMUJvT2hyS3FxcXJ1YmdpSjNkM2R2VjFkWFA0RkFFQ0FVQ29NRkFvRkhVVkhSTXNzQjBkSFI3d21Gd3BDY25KejVQWTJYRU5KL0tJbE0rbFJyS3d2SGNmaXBqMEloVjVGTm14Zy9XbGNyZFJFMkNjMW1Gd0hIR1YzQjhWMDVtRnhoNUxreUY1NEF2VEM5K01TSkU5MGVvMUFva0pXVmhkOSsrODJhUUFhQXdzSkMxTmZYdzhmSHg2RnJIVDkrL0xJbGtjVmlNUUlEQTNzME5pd3NESVdGaGRpMWF4ZWVlT0lKQ0lYQ2JzZms1ZVVoSnljSEFvRUFucDZlWFU3WFg3MTZ0VFdCUEc3Y09NeWJOdzlpc2JqVGNVbEpTWmd5WlFwS1NrcWNxdHpzaURHR21wb2FBTUFycjd4aXM4V0Fzejc5OUZPRWhZVzE2OWY3NDQ4L1FpZ1V0cHYrMzlEUWdBVUxGcUM4dkJ6VHBrMnpXVkZaV0ZpSU9YUG13TTNORFNrcHR2L08rK3V2djdCczJUS2IrMnpKenM1Mkt1Rm9xNzNKL2ZmZmorWExsOFBYMTlmbUdCNlBaN1BhczZQdTRyam5ubnR3K1BCaGpCczNEZ3FGb3QwK0Z4Y1hQUHZzczJob2FHZzM1Vjhta3lFeU1oTEJ3Y0g5WGlWcllldHhtczNtZHR2ZDNOeXdaY3NXNjllV0d3cHRFK2NXbHA4MTd1N3UxbTJPSk8wdExJblg0T0JnaDJkQVdHNnk4UGw4eko4L0gwS2hFTC8vL2pzKy9QQkREQmd3QUVPSERuWG9mZFhWTWQ5Ly8zMlBidWJJWkRMODlGUDNIdzhtVDU0TW5VN1hhYnRLcGNLT0hUc2dsOHR4NzczM3R0dm5TS1h6ckZtejdENlBpeGN2N3ZhMTJiWnRHejc2NkNPWXpXWk1tREFCanp6eUNEaU9nMXF0eHRxMWE3Rmt5Uks4OE1JTFNFMU43VGFXcXdtZkdWUEE4V0F5d1hiejg2dEFWbGJXREJjWEZ4RUFyNVNVbEVQNStma0xxNnFxckcvR3BLU2tmU2FUeWZxbVV5Z1VEdDNCRllsRTBWMGR5eGhyVnFsVVArWG01czRkT25UbzFoRWpSaHcrYytiTUExVlZWVnZzamJrS3NPUEhqMDlJVGs3K01TSWlZckZZTEI1eTVzeVpod0hvQWNESHgyZFNZbUppcnoyKzF1cG56dFhWTmNqRnhhWHRGQjJXazVQelFuSnk4aDhEQnc1Y25KT1RNNiszcnBtWGwvZXFuNS9mRkU5UHoydExTa280b091cG1QWVNzMFZGUmUrZFAzL2U2VDVOOWZYMXAxMWRYZjFIakJoeEtEMDkvU2E1WEQ1bTBLQkJxK3dkWDFGUnNVR2hVTnczZVBEZ0wvZnMyZFB0M2JXalI0OE9hVTE2ZHNuSHgyZlN3SUVEMysrNFhTQVFCRWRFUkx5dTErdnpqVWFqbHNmanVZckY0a0gxOWZWbnRWcnRPWGQzZDNsVVZOVGJ0czdaME5DUXJWS3BIRTRpaTBRaWJ3QXdHbzJkcDd6Wk1XTEVpQ09PSEZkVlZiVXRJeVBEY25lVmk0bUplUzhrSk9TNTR1TGlGUTRta0NFVUNvTUFvS21wcWN5UjQ0T0RnNThJRFEyZDcrYm1Gc3B4bkFzQUdJMUdqVmFyUGFOU3FYN1Zhclg1QU9EcDZkbGw4WlplcjcvUTJOaFkySGFiV0N4T2RIZDNEeXN1TG40SE50NnptWm1aMDFKU1VzN0V4Y1d0UDNic1dISmpZMk9SalZPNzMzampqV29laitmZWNZZlpiRzRzS2lyNkhFQnRjSER3MHg0ZUhqY0FRR3BxcXI3VFdRQWNPSEFnMm1Bd25PL3FjUkJDK2c4bGtVbWZZdUNtT3RYS2d1TlJFdm0vRUdPTXkvMjJ3dHZJdVF5QWtSdkFPRzRBZ3prSTRMd0FlQUx3NHJYK253R2VhS3FTUXdBT1poNzRNQU9NQnpBR2dBZndBSzZYK2xOMjE0WUNhRm5nYThXS0ZaMjJTeVFTaU1WaTFOWjJPOE1VQUhEKy9OWHhXU2c2T2hxRmhZWFE2WFRZdlhzM2JybmxsbTdIL1BiYmJ3Q0ErUGo0THAvVEV5ZE9ZTk9tbG00MU45OThNMTU0NFlWdXp4MFNFb0tRa0JBSG8rOU1vOUZZRjhWcWV4UGdVampTSDdXbXBnWUxGaXhBZm40K2twS1M4TWdqajNRNmhqR0dsU3RYd21ReVljNmNPWFlUdG1LeDJLRUVZa1ZGaGZXeGVuaDRRQ3FWZGp2R251dXZ2eDVyMTY3dDFlcHRpeWVlZUFJbWs4bjZOV01NbXpkdjdyS2EvWXN2dm1qM3RkRm9oRXFsNnBRQWRDU3gzUmM2M3JTeDNQaG91OTNOemEzZE1XbHBhUUJhRXIwZFdWcWp0SDBOblhsc2xrVHVaNTk5MWk0UjdTaU80L0RzczgrQ3grUEJ6YzBOUTRjT2JiZmYxdnZSa3JpMnRjL3kzclJVVnYvMjIyL1dueHVXL1VEbmhHNXZ2WjdyMTYrSDBXakVndzgrYUkzaHlKRWpTRWxKY2FqU3Vhek0vdC80VFUxTmR2ZFpycjF1WFV0aDE0UUpFL0RpaXk5YUU5TFRwMCtIeVdUQ2hnMGJzSHo1Y3BTVWxPRFJSeCs5YWxvZmRZZHgvREVjV0Y3aXd6NFgranNXZTJ3bDhTemJWQ3JWOTZkUG43NGZhR2wvQUFCYXJmWmtmWDE5dHVWWUhvOG5iRzV1dHZZeWlvK1AvOWFSNjNwNWVVM3c4dkthWUcrL3lXVFNxVlNxbnpRYXpkL0hqeCsvZnRpd1lYL0d4OGQvYytMRWlTaC9mLy9udzhMQ2JGYndoWWVIdnhJZUh2NUt4KzFIamh4SjZLNlNPVGc0dUYzVnJVd21HMnByT3dBd3hvd1hMbHo0dkt2ejJWR1ZucDQrWWNpUUlXdWxVdWxRdEZRZTZ3RkFxOVdleTh2TGU2a0g1MFIwZFBTNzlmWDE2YTFUOGJ0VlhWMjlYYTFXN3d3T0RwNVRYbDcrV2NlcTBpNnU4MEZvYUdpM1NXZDNkL2V3MU5SVXV4OFdpb3VMUDdSVWVGZFhWKzlUcTlWYjJ6NFdSMkt4UmFmVFpXUmtaTnlVbUppNEp6azVlWGR4Y2ZIN2dEV2hiaFVVRkRUYmtsem04WGdDUHA4dmhnUHIxd3dmUHZ3SVk2emJEMEVjeDdrME5UVlYydHVmbVprNXM3YTJkcTlRS0l3YVBYcDBwOFJ3VmxiV294Y3VYRmdEQUJLSlpNaklrU050dm5lam9xSldoSVdGZGZsaE1qbzZla1YwZEhUbkQvS3QyajQzUjQ0Y1NmTHc4RWdjTkdqUTExbFpXYk5yYTJ1UEFjQ0FBUU5tQndjSHp6cHk1RWdTQUpoTUprM3JFRWw4ZlB4WENvWGkzdno4L0lXRmhZVnZ0VDIzSTlYYkNRa0pYZmJWTTV2Tmh0MjdkN3ZWMTllZlZLbFVXeG9iRzgrYlRDYjk0TUdEdjh6S3lwcXRWQ3EvYTN2OHNHSEREblIxdnJidlBZdWdvS0NIQUtDaW9tS3RXQ3p1ZkdjYk1CWVZGUzJYU3FVSkFMaU94K2gwT2cwQWZVNU96dk1jeHhsNVBKNG9KaWJtdzNQbnpqMVdYbDcrQzFxci9XVXlXVXBNVE13N2xaV1YzOVhXMW5hcXZoNHdZTUJ6N3U3dUVRYURvYWFyeDBBSTZWK1VSQ1o5aG0zeERqSnp6SW41bVZ3aGJycDQ2WFBYU2IvWXRJbng0d3dYd3htZkd3UXpONGh4aU9YQVFzRXc0TnczVmNFTWdwWk1CZ2NBREZ5SHo2cjlzWkxpaFFzOS83dDJ6Smd4NFBQNU9IalFzVm02bDFKTmV6bDVlM3NqTGk0T21abVoyTHAxYTdkSjVQcjZldXpkdXhkQVMrTEtYbnNRU3hzTG9DWEpORzllcnhYK2RNblN5a0lvRkZyN1dWOE9sWldWVUNxVkNBc0x3K3V2djI2ekF2cVhYMzVCVmxZV1Jvd1lnWWtUSjlvOTE4aVJJN3RkZkt1MHRCUXpaODZFcTZzcm1wdWJJWkZJOE5GSEg3WHJJOXlWN094c3ZQTk8xek52dTByb3ZmTEtLemgrL0RpKy9mYmJicXZ6TDJVQnRpdFYyellWUU12M0FvL0g2N1Rkd21nMFdwT29vMFoxTGhwU3E5VndjWEhwMDBVWXU4TnhISjU1NXBsT0NVMTdWZWdUSjA2RTJXeTJ1Vy82OU9sUXFWVFdSTHBHbzdHWnZPMkx4ZlhPbnorUEhUdDJJQ2dvQ0xmZmZqc0E0TysvLzhacnI3Mkd5TWhJYk4rK0hYdyszK1pZU3pKKzI3WnRjSFYxYnBaOWRYVTFWcXhZWVozeE1uWHFWTXljT2JQVDgvbnd3dzlETEJiaml5Kyt3TGZmZm92OC9IdzgrK3l6ZG04cVhTM1MvczBFUEZaMXY1bmp2dXYrNlA2VG5aMXQ3ZGZqNit0N203ZTM5MFRMdG9hR0J1dUNnRjVlWHRlM2JrdHZNNXp2NHVJaU01dk4xcnZKSFpOMXRFSHZPZ0FBSUFCSlJFRlV0cVNtcGpKbldpVTBOallXWkdSa2pPTHorV0ZhclZZRkFJd3hjM1oyOXVOdGp4czBhTkRYRnk5ZTNGSlZWV1ZOU29uRjR1U1FrSkM1SnBPcFRpZ1VSbnA1ZVYzYlpsOUNRRURBZEtDbElqVTJOdlpqVzllM3RkMXNOaHQ2bUVRR2dLYXpaODgrQU1BYmdDVVpoOGJHeG9MaTRtSzd5YjZ1UkVkSHY2dlQ2YktjR1Y5UVVMREEyOXY3UkhoNCtQTFRwMDlQYnJPTEF3Q3oyV3ozbzJsdWJ1NXpQWWtUYUdrbDB2YnJ1cnE2dExaeFc1TElFb25FVHlRU1hXZnJIR0t4T0JJQS9QejhySEdyVktwZkFVQ2owYVNmT25YcURuZDM5MkFlajJlOUUrbnU3aDRzbFVxdlVhbFV2L2MwOXJTMHRCRnRiNkxZNCtQamM5dkFnUU0vNk9sMW5KV1ZsVFduNHpZL1A3Kzd2YjI5YjhyTHkvdW4wV2lzNzdoZm9WRGM0K1hsMVc3NmgwNm55M0IxZFpVQVFHTmpZNzVPcDhzQUFFdEMzUEkxME5JbmVNaVFJZXVGUW1IUW1UTm5wblZNNWdKQWRuYjJFL1ppSGpCZ3dMTmlzVGpPWkRJMW5EOS8vcCtNTVlPdDR4aGpSZ0RRYURScEdvMG1EUUNFUXFHdFh0aFdLcFhxKzZLaW9rN1B2NTFLYTJGQVFNRERHbzNtZ0ZhclBkZGQ0bHVoVUV6cnVDMDdPL3VKc3JLeTFaYWZDVktwTkJZQUdoc2JLOUNhUUpaSUpJTVRFeE8zYUxYYXMvbjUrZlAxZW4xSngvT0t4ZUxCQlFVRmJ3QlFkeFVESWFSL1VSS1o5Qm16Z0UxeDRLYjJmekR6VDV3elpjdWszMlIvZXpIUWJPUkdNQjRiYW1ZWXpBTTNpQm1xWWhqSENWdVdFV0hnMnJ5U1YrcUxhbXZhc3lNOFBEeHd6ejMzSURzN0crbnA2ZDBQNk1HMUdHUFl2WHMzZHU3Y2lmUG56ME9yMWNMZDNSMmhvYUVZTTJZTTdycnJycDZFM2kyVHlZVGJiNzhkbVptWnlNM05SVjVlSHFLam8rMGV2MlBIRGhnTUJzaGtNdHh3d3cxMkU1RnBhV25XQk5IRER6OE1GNWZMOCt1bkwvb2hPMkxRb0VGNDc3MzM4TUVISDJEeTVNbGRIbnY4K1BGMkxRREVZakYrL2ZWWGg2OWxOcHV4Y3VWS21NMW1QUERBQTZpdHJjV3Z2LzZLUllzV1lkbXlaUTQ5MTAxTlRUWnZxakRHbkZyY3pabDJJYmJhYVBUVXBFbVQwTnpjM0d2bjYyc3JWNjVFWldVbHZMeThNSFRvVUpqTlp1dHpsNWVYQjZWU2lkRFFVSnRqblZsbzdxbW5udXEycW5YYXRHblc5MTlEUXdQeTgvT3RiVmw2cXlLMnZyNitYVVgwakJrek1HUEdEQUF0TXdUdXZ2dHVHSTNHWG4xUEFDM3YzMDgrK1FTTU1jeWVQZHY2dmJCbXpSb0FMUWw4ZXdua1MzSG8wQ0dzWExrU0dvMEdycTZ1ZU9hWlo3cThVVFJseWhRRUJRVmgyYkpsT0g3OE9HYk9uSWxISDMwVWQ5NTU1MVZibGV3dXFycUZjZkNGR1hhbjBsOEoydlkvRmdxRi90N2UzaE50TEt6SEN3d01mRktqMFJ6VjZYVFc2a28zTjdjUUFGeFRVMU9uaGFHOHZMeHU3dXE2UXFFd3hONHhKcE9wcWpWWnhITjNkdy9TNi9XbHJkZHRXOW5KTEpXYUZvTUdEZnBhcTlXZWJyczlLQ2dJQU5EWTJGZ1hIQng4VDJ4c3JIV0JNWVZDY1pkQ29iZ0xhRWtpZDB5QWQxd1V6eFpIKytSMmQxeFpXZG0vczdPelp6dHlydDZpMFdqK1ZxbFV2N2k0dUVnQUNBRllrbmlXWDVwMmY2bVVsSlI4QUxSVWxPdjErbk42dmI3ZGRBV0ZRakZOSnBNbDI2cXM3cGhFdHNmVjFUVTVJU0hobDY2T2FidS83ZXRVVzF1N3I3YTJGa0ZCUWRibjFNUERZMnhjWE56NlhidDI5ZmdPVlVwS2lzUHIxdWoxK3U2bisvVVNHemMwUk9IaDRTOHp4b3lOalkxbFNxV3lVNFc2dTd0N1ZNY2tzcVA4L2YwZmpvdUwrMUtyMVo1TlMwc2JiaSt4YnE5SHNVd21HeUVTaVdMTHlzbytEUWdJZUVRbWs0M0l6TXg4QkwzMEo1TmVyNi9zcXQ5NVc0R0JnUThJQkFMdmlvcUtUUUJ3NXN5WlRrbmk3bWcwbXVOZDdSY0toWkhEaGcwN1lEUWFOVGs1T1UrbHBLU2NLaWtwV2RtYU1JYVhsOWROY1hGeFg5ZlcxaDRzS0NoWTR1ejFDU0dYRnlXUlNaOWhqSGN2eHptUmZHRFVEL2xLbExkQkxUTnc1bUVBTndMTVBJSURsMkkwSVFnY0ExakxiUUptK2NkVnhwbmtXRnR6NXN3Qm44L0g1NTg3WG9UVGR2cCtkeG9hR3ZENjY2OGpJeU9qM1hhdFZvdk16RXhVVlZYMVdSS1pNWVliYnJnQnExYXRna2Fqd1pZdFcvRDg4N2JYQzJLTVdYdThUcHc0RWE2dXJuYWYwOE9IRHdNQVJDTFJaVjFBeXBKRTl2YjI3dFh6TGx1MkRILzkxWDRtbmxLcGJKY00zcmx6SjJKalk1MWFNTS9aU2t6R0dENzg4RU9jT1hNR2dZR0JtREpsQ2ppT1EzWjJOazZkT29XMzNub0w4K2ZQNzlSS29hT0VoQVRzMkxHajAvWWxTNVpnMzc1OTNiNW1sdmQzWHlUay9wdlUxOWZqMDA4L3RiNTM1czZkQzVWS2haa3paOExEd3dNQ2dRQlZWVlZnak9IYWE2KzFlUTVuM2lOZHRXRm9HeFBRVWgxdCtia3pZY0lFekpvMUN6S1p6T0ZyMmNNWWc2K3ZyOTFLM3ZUMGRHc2JsdDcyODg4L0l6TXowMXJOMzl6Y2pNT0hEeU03T3h0QlFVRzQ3Nzc3ZXZWNjVlWGwrUExMTDdGLy8zNEFMYk11Rmk1Y2lJaUlpRzdIWG52dHRWaTFhaFhlZXVzdDVPYm00dE5QUDhYMjdkc3hiZG8wakI0OXVsZjZ1Vjh1ZWIvbkNadXE4UnJBL295ZjRYdlZMNVljRVJIeHFsUXFIWnFSa1hGblVGRFFJM3crWDJZeW1lcDhmWDN2QmNEcTZ1b3lPbzVKVGs3K282dHordnI2M3U3cjYzdTdyWDNWMWRWL3BhZW5wMFpHUnI0WkVoTHlURTVPempQbDVlVmY5eVQyaG9ZR3BWcXQzZzZncnF5c2JMVWxxWldhbXNvS0Nnb1dGeFFVTE9ySmVTMjZxc2oxOHZKSzlmSHh1UlVBbXB1YnF3c0xDOSswZDZ4T3B6dmQ5dXZnNE9CT2k2KzFWVmRYZDdxdXJxN0x4SlVqVHA4K1BRTkF4N3Y4RWdBd21VeWRmbm1yMWVwdFJxT3hxdlZMUVZSVTFCS3BWSnBZVVZIeFRVRkJ3WnVOalkwRkFPRHQ3VDBwSUNEZ0FWdEo1UHo4L0ZjZFdleXR1cnA2MzhHREI4TnQ3WXVJaUhndE1ERHcwYmI3SlJKSlhGeGMzTHJNek15SFdoZXA2MVZsWldXZmxwU1VMRzFvYUxDLzhFVXJzVmc4MkhLRHdoWTNON2NRcVZRYUt4QUlldDZ2ekQ1K1FrTENWMjV1YnFIVjFkWDc0dVBqTndZSEJ6K1prNVB6bEZhcjdaV2ZSN1cxdFFjS0N3dmZLQ2dvZUJ2L3VkbmdNbmp3NEg4WEZ4ZC9wTlBwN002c2RYTnpDeDg2ZE9oUGpZMk5wZG5aMlMvVjFOUWNqSStQLzlac05odGFLNnB0L3NGdy9mWFhuKys0bUdKOGZQeTNiVnZvT0RJVG9nT1hOdTF2R2dHZ3RhTGFUUzZYRDlab05IWXJaWHg4Zkc0ekdvMjYydHJhQXdDTUlwRW93TXZMNjFZQUVBZ0UvZ0RnN2UwOVVTUVNCUVBncVZTcVRZV0ZoY3NhR3h1TGk0cUszb21LaWxycTV1WVdWRnRiZXl3Mk52WXpyVlo3TGkwdDdRNTBjZk9HRUhKbG9DUXk2UlBzZDY5Z3AxcFpjTGlBNDlXWC9HR1FYTHE4RFdxWmdXY2V3ekZ1UEJodU5NQThCQXhjeTgzeC82NVM4WjVNRlo4OGVUSVNFaEx3MldlZm9iTFNicnUzVGh4dEt3QUFYMzc1cFRXQmZNY2RkeUExTlJWaXNSaHF0Um9aR1JrT1Z6LzNCR01NQW9FQUV5ZE94S1pObTdCbnp4N01uajNiNW5QMTk5OS9vN3k4SEJ6SDRiYmJick54dHYvSXltcjUzQjRiRzN2WnFwQ0J2cXRFOXZiMnR2WitiV3BxZ2xLcEJKL1A3OVFiOTZtbm5uTHF2TTRzaUdjd0dQRGVlKzloejU0OUVJdkZXTEpraVhVaHhEZmVlQVBQUC84OERoNDhpTEt5TWl4ZXZOanB4UmFQSGoyS2ZmdjJRUzZYNDlsbm4rM3lXRXNTK1hLK3RsZUNDeGN1NEYvLytwZk5mV2F6R1E4Ly9IQzdiYU5HamJJbWtPKzU1eDZNR2pVS1pyTVpibTV1cUs1dVdmdkgzZDBkbzBlUHhvTVBQbWp6dkwxZHJXdmg0dUtDMGFOSEl5c3JDMy8rK1NkT25EaUJlZlBtWGZKTkg0N2pzSHExL1FYamp4M3JOcGVDdXJvNnA3NDNMSGJ0MmdXZ3BkcC93b1FKN1c1eXpaMDdGd0tCd09sejJsSmZYNDhOR3paZzgrYk5NQnFORUFnRTREZ09Cb01CUzVZNFYxUmxOQm9SR3h1TDdPeHM1T2ZuWThtU0pRZ01ETVFqanp5Q2NlUEc5VXE4ZllreHhwMzlwdXBERGhobTVuRmorenVlcm5oNGVJeVZTQ1JETEYvTFpMSnJnUFk5Z0FVQ2dXZEVSTVNpOHZMeUw2cXFxalpIUjBjdkR3ME4vU2NBdEU1RC8xZkhSYW9BWU5ldVhaNGR0em1oR1FES3k4dFhlWHQ3ang4OGVQQlhucDZlWXpNek0rY0FhSERtUkRVMU5YL1UxTlIwbWRDK0ZKYUtYQnNrWVdGaEx6WTFOU2xkWFYwVkFNd0dnNkZRcVZUK1p1ZjRkdHBXVE50U1ZGVDBYbThra2RFNWdReUpST0lEQU0zTnpaMm0xRmRYVisrc3JxNjIvQkJ1UG43OCtMVURCZ3lZSFJrWnVTUWdJT0RCN096c1p5NWN1UEE1ajhkellZelpUSVlWRmhZNitrTkJiMmNCTXpRM045Y0JRTnY5RW9ra3p0WFYxWC80OE9GSFQ1MDZkVzkxZFhYbk84Tk9zTld2T0RnNCtCL09uQ01pSW1KUmE3enFmZnYyV1h0ZERSa3l4SGF2cDB2bm5aaVl1TTdIeDJkU1VWSFIyK2ZQbi8rWGo0L1BiYkd4c1orbXBLU2NLaTR1WG5IKy9QazMwSm93N2FuR3hzWUNTeFZ0SzE1Y1hOeFhBUUVCMHpVYXpRRjdTV1J2Yis4YjQrTGl2blYxZGZWTFQwK2ZDRUN2VkNxL0V3cUZmakV4TVIrS1JLTG9jK2ZPemREcjlaM3VGdi85OTk4VEJBS0JLd0NFaDRjdjhmUHp1eWNuSitlRjJ0cmFIcmNuQ1F3TWZMaGpZaG9BRWhJUzFudDVlZDIwZCs5ZUJmNVRvZDlPVkZUVTJ5S1JLR2IzN3QxK0FEU3VycTRETzM3ZmhvYUdXajg4dGsxd0Z4VVZ2UTNBSEJVVnRTd3dNUERKcXFxcTN6TXlNcVlCcU92cFl5R0VYRDcvVzMvdGtjdkd6TU05VGcxZytJVmJoUCt1SnBsWGliemY4NFNOYW85cmVSeVhhb1o1ZkJQTXcyRUduLzFYcFl0dFV5Z1VLQ29xY3ZqNHhNUkVUSjA2RmR1M2I4ZUJBMTJ1VzlHSnY3K3RkU3BzMjdkdkg0Q1d4YzNtenJXMmEwUklTQWlTa3BMdzBFTVBkVGxlcDlQWjdjRXNsVW9kV25EdDFsdHZ4UTgvL0lER3hrYnMyclVMZDl4eFI2ZGpMRDFkazVPVHUwMVFXaEx1QVFFQjNWNjdOelUwdFB5OWZlVElFZHh6ajNNL2xqcDYvZlhYa1pDUUFLQmxjYmdubm1ocGRmZkhIMy9nL2ZmZmg0K1B6MlZiMkMwN094c3JWcXhBY1hFeEFFQW1rN1ZyNStEcDZZbjMzbnNQQ3hZc1FFRkJBWjU2NmlrODl0aGptRFJwa2tPSjNvc1hMMkxGaWhYZ09BNHZ2dmdpUER3OHVqemVjbTFMRXJzclk4ZU90ZlpFZHFZMWd6MWZmZlVWeG93WjAyZlZyRjFwYm03dXN0OTV4MzFQUFBFRWVEd2VBZ0lDTUduU0pBQXRMVUIrKyswM21Fd21tRXdtYXdLeVA5eHh4eDBZT25Rb0ZpOWVqTkxTVWl4YXRBZ2ZmdmdoQmc4ZWJEM0diRGJiZk4yNmUwMVhyMTdkcVpyV1lEQllxM2E3d3VQeHJOUHl1MUpXVnRZdVVaeVFrSURTMGxKSXBWSklKQkxVMU5SQW85Rmc3Tml4R0Rac0dJQ1duMDMyYmdSWXpKbzF5K1pyTW0vZVBBd2RPaFJyMXF5eExnd1pHeHVMbDE1NkNhKysrbXFQZStHdlc3Y08rL2J0dzlxMWExRmFXb3J5OG5LSXhlSWVuYXV0c3hzdTVqT0dQcHN1d0hFY3ptMnNFbkdBTDRDLytHYnUyck1icWxMQXNXWUdyaEhNYk9CeE1ETXp6OHg0WUR3d014Z1k0MkJtakRFZUJ6TVltSm5qbWNIUThyV1pNWFByZGg3SFd2Znp6V0JnZkI1anpBUXp4N0hhd1EvNU9uMTMxZC9mLy83ZzRPQlpIYmUzN1FIODk5OS9UeW9zTEh3clB6Ly9WUURJeTh1Ym41ZVg5eW9BQVZvV2hMUDMyVlVnbFVxZG5nSlRYMTlmaGRZZW9ucTl2dXo0OGVOald4ZnV1cStrcE9Ueit2cjZJd0RBY1J6ZlZvc0lXd3ZyN2RxMVN3REEzZzlJZ1V3bVM0eUtpbnJieTh0cnZLMERPbDdIa1dySGdRTUhMamVaVEkxcXRYcDdjSER3UDFvckR6OVFLcFc3WUNOeGEwdFJVZEh5OCtmUHY5eGRQTDNOMWRVMUJBQWFHeHZ0VHZ1UVNxWFhpVVNpRUtWU3VhbTB0UFJUdFZyOWMzaDQrQXExV3YwbkFQQjRQSGVUeWVSUXdsOG1rOFhicTd3V2lVUko4Zkh4bjU4NmRlbytld2xsQzYxV20zbml4SWxSdzRZTjI1MlVsTFQxeElrVG94MjV2ajBHZzZIZ0VtK0d0Tlh1K3lRdExXMWNWd3ZybVV3bVoxOWpMakF3OEpHb3FLaGxBb0hBSno4Ly81WEN3c0tQZ29PRFoybzBtZ01IRHg0Y0hCc2IrMTVZV05nQ1B6Ky9lOCtjT1RPajR3azhQVDJ2NS9GNDdtS3hlQWdBU0NTU0pNcytkM2YzQ0FEdzl2YTJ0cjlRcTlXN1d2L0pIeng0OEpxQWdJRHB1Ym01OHpxMm1RRUFrVWdVR0I0ZS9rWkFRTUJqSnBOSnE5ZnJpd1lPSFBqQjJiTm43NjZ2cjg4dUtTbjV5R0F3Vk1YRnhhMGVPWEprVmxGUjBiTEN3c0tQMGFGbmVHTmpJd0FJUFQwOWJ3U0FwcWFtY2tkNlZOdmhFUlVWdGRSZ01KUUxoY0oySCtLVlN1VlBmbjUrVS96OC9HNVRxVlNkWmdxTFJLSUFpVVF5cEtxcWFwc2x4dHJhMnIyV253M1IwZEh2aElhR3ZwU2VubjVMZFhYMTlvNWpBd01ENXc0WU1PQnBrOG1remMvUGY2V2twT1JqWExuZER3a2hIVkFTbWZRSkJtNnFNMzhDbXhsSHJTd3VvOHhOR2k5emMvT3RIRE5QTmxSek4zTWNSS3gxc2J2L3BkL2drWkdSRGxYQkFVQjRlRGptelp1SHpNeE1yRisvM3Vsck9US2QyY0tTK0xTWDdPMHVDZmpISDMvZ2p6OXNGeDQ5OU5CRDFsNmtYUWtNRE1Td1ljT1FscGFHclZ1M2Rrb2lxMVFxNjNObldheXFLNWJIMUZWYmhWbXpacUdnb01EbXZwNVdYMW9TU3MzTnpaZmNNOWRlZ25UUG5qMTJ4L3p6bi8vRXlaTW5MK202YlZWVVZHRHQyclhZdlhzM0dHT0lpSWhBUWtJQ2Z2MzFWOHlkT3hlelo4KzJ2aDVlWGw3NDRJTVBzR0xGQ3V6ZnZ4OGZmL3d4ZnZqaEJ6ejg4TU1ZUDM2ODNVU2x3V0RBNHNXTG9kRm84T0NERDNhN3FCL1FVbzN0NHVMaVVJSjZ3WUlGMW4vMzFrSnE4K2ZQNzVYek9Dc3NMTXp1ZS9PbW0yNkNwNmNuTm0zYTFHNzc0NDgvYnZONFBwL3ZjRHVRM2tpK1c2NzVmLy9YdnVBdk5EUVVuM3p5Q1Zhc1dJSHc4UEIyQ1dTTHJsNDNaMTdUdzRjUHQrc1gvOHN2djZDa3BBVC8rTWMvMnIyWEpCS0pRemRvSmsrZTNPNThjK2JNd1p3NUxlc3QxZFRVNExISEhvTkVJckZ1QTFwK05uUVhzNzIySUhxOUhrRExhNXFSa1lIYmI3L2Qyc2ZZM3FLS2pob3paZ3h1dU9FR0hEcDBDRVZGUlJneFlzUWxuYTlWUk4vZW4yQm9rOE1mejhER3QyNXUvWFRCdGV6bm1LVWpGdjZ6bjdPTzVWci8wWEpzYTdjc3JtVkozcGIvekFBSG1Ca0FYc3Q1VHEyclZBeWQ0ZC90TlB1MnNyT3paN2Z0d3lzV2kvMnZ2ZmJhaXF5c3JFZmJKb0tNUm1PaFZDb2RhTzg4OWZYMUZXaVQ3QUdBcUtpbytXRmhZUzg0RXc4QXRDYXNGN2JaMUhqbXpKa0h4V0p4UXR2cVJzYVlNVHM3KzRuSXlNZ2xXcTAyVzZsVWJ1aDRyckN3c0lVdUxpNGU2RHc5M2dNQUFnTURId2tORFgzZVpESTFuamh4WXBoY0xoODNaTWlRdFZsWldYUHE2dXIyZGp6ZmtDRkRmbVFPOUFIejh2SzZlY0NBQVhOT256NTl0MXd1SHdzQXhjWEZud1FIQno4MWNPREFkM0p5Y3B5cVpyM2NwRkxwRUFCb2FHaklzWGRNZUhqNE0zNStmdmRGUkVTOG1wK2YvNnBLcGZvNU16UFRPbjFFSUJESVRTYVRRMVdWWGw1ZUU3eTh2Q2JZMm1jMm0yc2xFa2x5WkdUa290YWV1VjFxYkd3c1RFOVBIeE1jSFB5UHVycTZZMUtwTkxITmJzdDN2Nk1mOWMxb3ZhRWhsVXBqbmVtSGJPRnNld1hHR0I4QU9JNXp2QWRjNjFBZkg1K0pKcE9wL3ZUcDAxTnJhMnYzaWNYaWhOalkyUDg3YytiTXRQcjYrcHpzN096WlZWVlZXMkppWWxZeXhqcTlObkZ4Y2QrNHVibFpGeU9Jam83dXRNaEhVbEtTOVJkKzYyT1RKU1ltYnZUMjlyNzUzTGx6ajNWc095T1h5NjhKRGc2ZXJWQW9IdVR4ZUc1cXRYcDdWbGJXSEJjWGw0YTR1TGcva3BPVGo1MCtmZnIrbXBxYVA1Uks1Y2FHaG9iMDJOallyeUlqSTk4TUN3djdaMlZsNVhjcWxlbzd0VnA5QUswekZGcDdHSHNDZ0wrLy8zMGlrU2k2cTFZeDlrUkhSNy91NnVycWw1bVorVkJjWEZ5N1AyeVVTdVhtd1lNSE4vajcrOTl2SzRuczZlazVFUUFxS3l0L3NIRnFucisvL3pRQUVBZ0VRZ0E4QUVLRlFuR25RcUc0MzlmWDkxYkdXTFBKWkdyUWFyVm5Ta3BLdmdZbGtBbTVxbEFTbWZRNjlydFhzQm13dVpxd0hSZGQ2cXVjSytza1RzdGNWeDBDbnZGT3huR1QwZFEwaGdQNFYyVWo0MTZVbEpTRWpSczNkbnRjWUdBZ0ZpNWNpT3JxYXJ6Ly92dldpanRuV0tyZUhCRVRFNFBNekV6czJiTUh5Y25KL1RhRitmYmJiMGRhV2hvS0N3dVJtWm1KdUxnNDY3NnRXN2VDTVFZZkh4K0hrb3g4UGg5R285R2FkTGxjWnMyYWhWbXpPaFdhT1dYS2xDblFhRFEyS3dHVlNxVzE5WWpaYk1Zbm4zeUNvVU9IWXZUb2xnSWdQejgvYTlzTFI5aEtaakhHY1ByMGFXemV2QmtIRHg2RTJXd0duOC9IWFhmZGhVY2ZmUlN1cnE0WVBIZ3czbnZ2UFh6MDBVYzRlL1lzbm52dU9iaTV1Y0hkM1IydnZ2b3FkdTNhaFZXclZxR3lzaExMbHkvSEYxOThnZEdqUjJQTW1ER0lqNCszSnBTTlJpUGVlT01ONU9TMC9PMTg1NTEzb3Fpb0NHRmhZVjNHcmRmcklaZkxIWDZjSGZYa0prRlAyaHYwcGJxNk9vaEVJb2NTNlk3R2J1OTU2YTNrdTcwK3V5S1JDSys5OWxxN2JaYWZld0tCQUwvLy9qdldyVnVIOWV2WFk5bXlaWFovdmkxWXNBQnBhV2tZT0hDZ3pXdjkvUFBQNFBGNGtFZ2txS3VydzVFalIzRHk1RWtVRlJWaDBhSkZsL1NlNnVpamp6NkNWcXZGU3krOTFLNjl6WUFCQXk2NVJZaElKTUxxMWF0N3ZZS2M0emlNR2pVS28wYU42cFh6RFpudTI2ZS85UGZzWVM2S2N2VllNMk5yR2FCam5DQkYybFNqTjVnbEFvUEE1QzdnQzkyYlRRWWV6NVhqOFpvNWp1T0Jhelp6UEk3UGNYd3p4d01Qbk1uY3pPTjRITWRqbHE4NUhtY0N4K056UEpqQW1WdzRIbWN5V3IvbWVPQmc1clJEbkV3Z3QrRVJIUjM5ZWtWRnhXckdXS2YyQlVEM2k0bDFURHEzWlN1SmxwcWF5bXhWMlhaUlljdmFKcEE1am5Nem04Mk5GeTVjV0NPWHkwZkxaTElSSGEvdjd1NCtJRFkyZG5WcGFla3F0Q1pvdkx5OEpvYUdoczd6OVBRY0R3QThIcyt0c3JKeWcxS3AvRTJ2MTVmcTlmcHZCdzRjK0lGY0xoL2VjYUV5cVZRNlVDd1d4K1hrNUhTWkdIZHpjd3VOajQ5ZlgxVlZ0VTJsVXYxcVNTSUQwT2ZrNUR5VG1KaTR1YnE2ZXMvRml4ZC83T284L1VrdWw0ODJtVXoxV3EzV2JvWG42ZE9uSHdnSUNOZ1dFUkh4UmtKQ3drL1YxZFYvcHFlbjM0elc1MW9vRkFZME56Y3JIYmxlU1VuSis3bTV1ZFk3b2FtcHFkWTczbzJOallXVmxaVWIvZjM5cDU4L2YzNnB3V0RJN2U1OGVyMitKQzh2cjlPZFZUNmZiMW5kdE1tUnVHeHByV3EzVWlnVVUrUGo0Ny9adFd1WEJHM2FIa2dra29FalI0NDg2K3o1R1dPdXJmOTNPc2JUcDA4L2pwWWJKbzBBNE9ucE9RSUFkRHFkTlk2cXFxcHRWVlZWdjhORzBqSXRMVzBNWTB6ZzZlbDUzWkFoUTlhZU9YUG0vdHJhMnI4QklEUTA5Sm1Ra0pDNUJ3NGNzSzQwTFpGSTR1TGo0MzhRQ29VQkowK2V2SzFqeFcxUVVOQ3NRWU1HZlE0QXRiVzFod29LQ3Q2b3JxNyswN0wvMkxGak53NGZQbnk3aTR1TDljTmxmWDE5OW9rVEo2NVhLQlJUdzhQRFh3a0tDbnBDb1ZEY2UrVElrV3NNQmtNK0FDNDBOUFNsdXJxNmt6S1pMRWtvRkE2SWpJeWM3T0xpSXJIMW1uZEZyOWNYS0pYS1h5b3FLcmEyL1h6ZnFrR3RWdi9lMnROY0FxQmRmM0J2Yis5YkdXUE5sWldWbmRyVEtCU0syNFZDWVRBQVJFVkZyUXdJQ0hneUp5Zm55WmlZbVBkTkpsTjlmbjcrYTNWMWRYOG5KU1Z0ZFhOekN3c09EdTYwT0VGalk2T3FxcXBxc3pPUGh4QnkrVkFTbWZRNk04ZDFudmZlSmU0M2JxcnRSUVRJcFRtMXJ0S1B4L0dtY1R4dU9tT21hMXBMZWVoMmI2c0JBd1lnTEN5czI1WVdUei85Tk1SaU1jckx5ekY3ZHZ2Rnc4MW1Nejc4OE1NdXgzdDVlV0hRb0VFT3gvWEVFMDlnL3Z6NU1CZ01XTHAwS1RadTNJZzc3N3dUNDhlUGg3dTdlN2ZqcDB5WmNzbUpVd0FZT1hJa2ZIMTljZkhpUld6WnNzV2FSRFlhamRaSzUwbVRKamxVUFNtWHk2RldxMUZiVzJ2M21DVkxsclNyRnY3dXUrL3NWbFJmVHBZcWFsdDlyWC85OVZkcnRiTldxOFgyN2R1eGJkczJ2UDMyMjBoTVRNU0xMNzdvMUxVNkpoY2JHaG93Wjg2Y2R0UGlVMUpTTUhQbXpIYUozWEhqeGlFd01CQ3Z2dm9xVHA0OGlmcjYrblpWMzZtcHFSZzVjaVEyYnR5SUxWdTJvS2FtQnBzM2I4Ym16WnZ4NXB0dll1VElrVEFhalhqNzdiZHgvUGgvMmt5KzhNSUxVS3ZWZU8yMTE3cThFVkpkWFkzUTBGQzcrM3ZDYURSaTBxUko0RGdPdi8vKyt4Vy9hTjhERHp3QW9WQ0luMzV5YkdLTnJSN2FGdVhsNVE0dHh0bFZGYlFsMld1UHMwbDR5d0tSbGdYeUxLMWRqaDA3WnZPOW9WYXJyZjNiYjc3NTVrNzdUNTQ4aWV6c2JJd2NPUklYTGx4QVhWMGRsaTVkaW5mZWVRZDc5dXpCTTg4OGc3ZmVlc3VwR08zWnNXTUhEaDQ4aUJFalJtRENCSnNGZjVlc3YxcVFYRW5HamVPTUFIYWQzYUNjeWdOdkg5RDhUUGlqNFl2Umt0U3A3K2Z3YkJJS2hiNmhvYUhQcXRYcTdRYURRUTBBZkQ3ZlR5Z1VSZ0dBd1dBb0FZQzh2THlYaW91TFYzUVk3cE9hbW5xeHIyUDA5UFFjTFJhTGg1YVZsYTBGVUM4UUNMeWJtNXRyQUVDbFV2MGNHQmo0bUZRcXZhNit2djZ3WlV4WVdOaHJBRmh4Y2JHMU5ZZTN0L2Q0dVZ4K1hYbDUrZGZCd2NHenlzcktQdSt3c0Y1elpXWGwrcUNnb0NlTGk0di9wZFBwckVuUUFRTUdMRFFhalpyUzB0S3VwZ1RJRXhNVHR3QkFibTd1a3gxM1ZsVlZiYW1vcUZnM1pNaVF0WC8vL1hkSkwvVTB2aFJ5dENSVTI5N2Rsbmg3ZTZkV1YxZnZocDBGemxxWkt5b3ExbGRVVlB3WUdSbTV3R2cwMXVFL0g2OEZibTV1NFZWVlZiODRFb1RaYkdhdzMyNEV4Y1hGN3dRRUJNeUlpb3BhbUptWjJmMVVNc0JGSXBGRWQxeEV6c1hGeFpNeFprS0hoS0F6eG80ZFc5WDJhNDdqQkszYkwzVFkzdVZLb05kY2M0M05LVnd1TGk0aUFEQWFqVTcxL203VnRrMEtGeGdZT0FzQVFrSkNuajkzN3R4TEFDdzNpV3orR2RUWTJGamNldTNZMXEvekRRYkQrZFp0MVFCZytkclQwL09XcEtTa24zVTZYZmFSSTBkR0dBeUd0aTA1SkFDMEZ5NWNXQ09WU3VQTHk4dlgxOVhWZFpyMktKVktCMmRuWno5U1gxL2ZzZUtkS1pYSzc1Vks1ZmNlSGg0MzhIZzhZV3NDR2Y3Ky9qUEVZdkdnYytmT1BUNTQ4T0F2aTR1TFYzaDZlbzRLRFEzOUoyUE1kUDc4K2E1N003VlJWbGEydHFhbVpwTzkvWmFXRmdxRjRsYWxVdmw5bTEwQ1QwL1BDV3ExZWlkYUs5WGJDZ2tKZWNGZ01GUUloY0tBcXFxcVA0S0NnaDVOVEV6Y2NlclVxVHZyNnVwT0FQQzkvdnJyajNJY0ozQjNkdyt6MWYrOHJxN3VHQ1dSQ2JseVVSS1o5RHFPNDI1enBwK3VHV1pxWmRHTENyOHVkTk82aU8vZ2Nkd01BRGN6Z0U5WlkvdnV1dXN1ckZ5NTB1NStkM2QzQ0lWQ2EwL0tqdFdvamlSNkprK2U3RlFDTEM0dURwOTg4Z2xXclZxRjlQUjBGQlVWNGNNUFA4U1hYMzZKKysrL0gxT21UTGtzQ1RVZWo0ZEpreVpoN2RxMU9IRGdBSjU2NmluSVpETHMyN2NQdGJXMTRQUDUxcjZ1M1Jrd1lBRFVhalZ5YyswWDBmajYrcmI3dWpkNmdGNHFvOUZvVFd4M1RDTFgxOWZqanovK2dLZW5KMnBxYWlDVHlmRDQ0NDlqNmRLbFdMeDRNVDc2NkNPbnFwQnRFWWxFU0VsSndlYk5tM0g5OWRkajZ0U3BHRGpROXF6cW1KZ1lmUHp4eDlCb05KMmVTMHY4VHo3NUpLWk5tNFo3T3Z5cEFBQWdBRWxFUVZTdFc3ZGkrL2J0U0VwS3dzaVJJOUhRMElERml4Y2pQVDBkZ1lHQnFLbXBnVjZ2eDVOUFBvbkZpeGRqNGNLRitPYy8vMm16S3I2dXJnNE5EUTFvYW1yQ2Q5OTloL3Z2di8rU0hyTkZUVTBOR0dQdzgvTzc0aFBJUnFNUkJvTUIzdDZPdDBEdHFvZjI5T25Ub1ZRNlZNVFdaL2J0MjRjUkkwWlliMXpWMTdma0FDM2ZCM0Z4Y1pCSUpOaTllemRtenB4cFRTNWJmUC85OXpDYnpmRHc4TUQ0OGUxYnJUTEdzR2JOR2dBdE14NCsvN3lsNk5IRnhRVUxGaXlBV0N4R2JtNnVRejIydTFOWVdJaVBQLzRZWXJFWXp6MzNuSFY3WTJNaktpb3FFQjRlZnNuWDZLaTMybzFjcmg3cnZXM0lkTVdoTXh0VTczQ01tNTI1aWIwZE41WHJjZVZqWHhNS2hkNEFZREFZck45d01URXh5Mk5pWXBZRHdOR2pSK043Y2w2TzQxeUFsaFladHZiemVEeXh2WDBkK2ZqNDNCNGFHdnFTUnFQWldWOWZueU1TaWNJTUJrTXBBRlJWVmYyaDErdUxvcU9qMzB4UFR4OFBBQjRlSGpjRUJnWStWbEZSc2JwdDVXcFpXZGtuZVhsNXJ3UFEyK29GRFFERnhjVWZCQWNIUHhVYUd2ckd1WFBuWmdHQVZDcTlOaUFnNElIQ3dzTEZzSkUwYWlXKzVwcHJ0b3JGNHJpVEowL2UwdERRVUdIcm9Nek16SC9JWkxKcmtwS1N0bWRrWktScU5CcTd2YXpGWXZGQVgxL2ZLWTQ4Ujg3eTkvZS9Oem82K3NPVEowK09iNXRzRFE0T2ZwVFA1NHRWS3RYM3RzYUZob1oydWpQY21rQzI3aE1JQlA0OEhzL1Z4Y1hGMjlieEFORFkyRml1VkNxN253cUhsbDdIMWRYVmYwb2tramkwOU9MdXNqZVhYQzVQdk9hYWE0NWxabVkrMm5hN1NDU0thR3BxcXNBbDFKTHMzYnUzM1FJSkNvWGkvdmo0K0cvMzd0M3JqemFMMWRscmY4RVk0d0FnTXpOenVsYXIvVnNnRUlRa0p5ZGJGd0MwdEdrd21VeWFqbU10SkJLSm4xYXI3WExtUVhoNCtBS1pUSFpOWldYbE53cUZZb3F2cisvdHVibTV6MVZVVkhScSs5S1JtNXViUHdBWURBYTdONGhxYW1yU2lvdUwzOHZQejM4RGJTcTdCd3dZOEh4SVNNaFRHUmtabzNRNlhXVjJkdmJUWXJFNFVTZ1V4aGdNaHR6QXdNREgvZjM5SDBwUFR4OGJGUlgxbWt3bUczNzY5T203YW1wcTJzM0lGWXZGOFg1K2ZyY1hGaFl1YmZ2UW82T2psOVRXMWg1U3E5WFd4UVN5czdPZkVRcUZRYTBMNURsek43Tk9wOVBWb2JXOVRVZEtwZktQSVVPR05Dc1VpaWx0azhqZTN0NDNDQVFDV1dWbFphY0V0S2VuNXkxeXVYeDBmbjcrd3NqSXlDVVhMMTdjb2xLcE5zYkV4SHhrTkJvdkFKQ09HREZpaTZ1cnErTHc0Y1BKRFEwTjdmcTlpY1hpaEpTVWxCT3ROM0VJSVZjb1NpS1RYc1YyS01SbVpyelJpU0VhbHpyNlJYR3BHR05jMWpmVktXYk8vSGdEdzcwY0lLZThzV05HakJpQjJOaFlaR2ZibnJXbzErdnh3Z3RPdHpXMENnb0t3bzAzT3ZNdDBTSXNMQXpMbHk5SFhsNGV0bTdkaXIvKytndGFyUmFyVjY5R1ptWW1GaTllZkZrcTN5Wk5tb1J2dnZrR1RVMU4yTGx6Sis2NTV4NXMyN1lOQUhEdHRkYzZuRFFiT25Rb01qSXlVRlZWaGJ5OFBFUkhSM2MvNkFwZ3FiNFVDb1dkMmhSczNMZ1JPcDBPZDk5OXQ3VlA5cmh4NDVDUmtZRTllL1pnLy83OTFrVFpwWGpvb1lkdzc3MzMya3dNV3hpTlJpeGV2QmdoSVNHWU9kUG0ranhXVXFrVTA2Wk53N1JwMDZ5TDBXVmxaU0U5UFIxeXVSeHZ2LzAyNXM2ZEM3MWVqNUVqUitMbGwxL0dXMis5aGJmZmZoc3ltYXpUK2M2ZE93Y0F5TS9QUjM1K2ZxOGxrUzB6Qks2Rzk0cmxmZEt4ajdsR28ybVhVRnk0Y0tGVC9kRnRjYUFsNlNYVGFEUllzbVFKaEVJaDFxMWJCeTh2TDJzUzJmSTlMeEFJY09PTk4yTHo1czM0ODg4L2NkdHR0MW5IVjFSVVlPdldyUUJhM3I4ZFoxRHMzTGtUNTg2ZFExaFlHSVlQSDI1TklnTXRGYjN6NXMyRDBXaTBmczlwdFZxSEVyT1dXUU1XMWRYVmVQWFZWMkV3R0RCbzBDQnMyclFKcGFXbEtDMHRoVXFsUWxSVUZENzc3RE5NbWpUSjZaN3BQQjRQTzNic3NMbXZ0OXFOWE0wWXgxWnpqRnVBcHFvcEFCeEtsdlVIZDNmM1VBQXdtVXgxbHB0VnhjWEY3MXFtbld1MTJzS2VuTmZWMWRVWEFLNjk5bHFieWRTUWtKQ25RMEpDbm5ia1hCNGVIdGNiRElhSzFvcEZ2bFFxSFZwUlVXRjVUczNuejU5L0pUNCsvcHVnb0tCWmFyVjZlM3g4L0xjR2c2R3N0ZnJTU3EvWGwzUjNyY2JHeHNMUzB0S1BRMEpDbnEyc3JQeXh1cm82TFQ0K2ZwMWVyODhyS0NqbzFDUFdFdUx3NGNPM3llWHk2M0p6YzU5dE8yWGZCdTNKa3lkdkh6Rml4TkhrNU9TOUdSa1o5OVhVMU5pY2N1VHI2enZaMTlkM2NuY3hPOFBOelMxODBLQkJuM3A3ZTkvUzNOeXNibTcvamU4ZEVSSHhLZ0Q0Ky9zL1dGRlJzUWtkRXJiUjBkSHZPbm90THkrdlZDOHZyMVJiKytycTZvNDVta1FHZ056YzNJZTBXdTFGT0pBQWxrcWwxM0ljeDlQcGRIbHl1VHkrdGZvWWNybjhlcTFXZXdZQU9JNHpXN1k3cVdQdXdGSnh6Rys3ejlMYnVDT0JRQ0FGZ0lhR2h1ejYrdnBzb1ZEWXJnTGIzZDA5cUhXL3plOGJBSWlKaWRtazArbE81ZVRrekxPeG14Y1JFZkZhUkVURTZ5cVY2cWV6Wjg5T2QzTnpDNHVMaS9zNkxpNXV2VUtobUphVGsvT2tYcSsvWUdNc0FFQWtFZzFtakRVM05qWjJ0VExxeFE2OXk2RlFLTzRmT0hEZ2lvc1hMLzZtMCttc1NlN1kyTmlWWXJGNDBQNzkrNFBjM2QzRHZieTh4Z0RBeVpNbjd4OHhZc1RPcEtTa1AwK2ZQbjFmYStXdEFFQ3pRcUdZRWhFUjhackpaREtXbEpTOEE3UXNWaWtVQ29QUG5qMzdRSWRZektkT25Yb0FMWlh6dmZrQlFWTlRVN1BmMjl2N1pnQnVhTDFKNE92cmU1ZlpiRzZxckt6OHRjUHh3dGpZMlBlMFd1MlppeGN2L2h3Wkdia0VBR3BxYWc0ZE8zYnNHZ0JlSTBhTStFc2lrY1NmUEhueTdvYUdobzVWSmQ1RGh3NzlvYW1wcWZMOCtmUExldkZ4RUVKNkdTV1JTYTh5TVdNcUJ6aFRPclNabTlyejNsei82dzV2S25XWE53dnZPL2ROMWRNTUdQWmYxcXFpQVMxVDdwb0FOSEZBTThBMUFhekpETmJNZ2V1K0VhOERPSTdEbkRsek1ILytmTFN1ZXR4citIdytubnJxS1lkNnBOb1RIUjJONTU1N0RnOC8vRERlZmZkZHBLV2w0Y2lSSXpoMjdKaER2WWd2bFplWEY2Njc3anJzMzc4ZmYvNzVKMGFOR29Velo4NEFjR3hCUFl0eDQ4WmgzYnAxWUl4aDA2Wk5lT1dWVjdvZjFBTXZ2dmdpQ2d0NzlEZC9Kei85OUpOMWthNk95ZE9Ta2hMODl0dHZFSWxFbUR4NWNydkZGdWZNbVlPNzdyb0xack1aZi8zMWw4MXptMHdtbTlXMXRwSlBVcWtVVXFrVXg0OGZoMUFvUkVKQ0FqaU93NlJKazJBeW1iQmp4dzRvbFVyazVPVGc2TkdqS0NrcHdjS0ZDMjFXY2ViazVPQ1RUejdCZ2dVTEVCZ1lhSDF2RGgwNkZMNit2bGl5WkVtbkZndGp4b3hCWFYwZENnb0trSnljM09tY2FXbHBFQWdFWUl4Wms5Szl3ZElLSVRJeUV1WGw1WFpiUDF3SnFxdXJBYURUVFJXejJkenVOVFVZRExoVUdzMS9DclM2U3F3YWpjWWVWOFJtWmJVVWtFa2tFbXYvWU12M1Zkdlg0YzQ3NzhUV3JWdXhaczBhakIwN0ZoS0pCR2F6R2N1WEwwZHpjek9pbzZOdHpsWTRjdVFJQU9EUlJ4KzFlek9zN2MvTmpzK2pNNC9EVXRHZGtaRmg3Vi9PNC9FUUdCaUlsSlNVZHNjN09uUEEwVmkyYmR2V3FVSzdPMDFOVGJqMTFsdWRHbk1sU25oUVVYQjJ3OFVEREppT0t6aUpMQmFMQndOQVdGalk4NldscFVzQW9LR2g0WnhhcmQ3Vjlyam82T2gzblVrZ3ltU3lSSTFHYytURWlST09UZGNCa0pxYVdtTmpzMGdta3cxWHFWUS9Bb0NucCtlMWZENWZxdEZvRGxvT1VDcVYzd1lFQkV5TGpZMzkyR0F3bEx1NHVNalMwOVBIQVhCb1liZU9jbk56WC9meDhia3RJU0ZoazA2bnkvNS85dTQ3dkszeStnUDQ5NVZrUzdJa0QxbTJ2TGVkZU1XT3lTQ0VrT1dFRFlGU1ZoSkdhZG1qS2FNSmhSWitoTjJ3UzBrcE8yRzNORUJKZ0F3SWdXd244WTVudkpma0pjdVdaT3Urdno5c0dWbVdiTWtqRHVuNVBFK2VKUGUrOTcxSHNpeGI1NTU3WHBsTUZuNzQ4T0Z6WUZkcGFpT1ZTdU96c3JLK1ZDZ1UweXNyS3grdnJxNGV1YjhYQUpQSlZISDQ4T0hsczJiTjJwNlZsZlZsZFhYMVh3Y3FwSWZNWDFWVjlVSnBhZW1qcnFaeDgrRXdBQkNKUk40eE1USHI0dUxpSGhhSlJQS0dob1ozQ3dvSzdnVmdhODhnbVRsejVtWnZiKytncHFhbXo3UmE3V1V6WnN6NElEYzM5eXJZdGJVWWJhRzQ4UER3VzVPVGsvL2UwZEh4MDhHREJ4ZGhsS3BoZDQxV2VXc3ZJQ0JnY1Y5Zlg0ZkJZRGhnTUJqMjF0Ylcvc1BQeis4TWhVS1JhclZhVFFxRlFsdGJXL3VQMnRyYWYzZ2FoMzIvWm9mdGJyWElrRXFsd1FCZ3NWaWNWdmtxRklwMHpubXYyV3l1Y2pXSGw1ZVhTaXFWYWgwMnM2Q2dvUE5qWTJQWCsvcjZ6bXh1YnY0b056ZjNlZ0F3bVV3bkRoOCt2Q1E2T3ZyZStQajR4K2ZNbVpPWGs1TnprWk9wQVFEKy92Nkx1cnE2Q3VEQjF5NHNMT3czeWNuSi8yaHZiLzlwSUtFckFJQ1BqMCtZdjcvL09kWFYxUzloZUh1VWpnTUhEcHczWjg2Y3J3VkJzQUQ5ZDBFb2xjcXNuSnljWlFxRklqMHBLZWtwaThWUzJkalkrSW1mbjkrOHhzYkdEOXZhMm42d3RkdXhNeWtManJTMHRIeWxWcXVYYWpTYVpUcWQ3Z3YwUDgrWDZmWDZyK0d3bUdob2FPaVZDb1VpK2NpUkkwc1pZME0ramlvVWlvek16TXpQSkJLSit0aXhZeGNHQndmL0tpa3BhWDErZnY2RlJxT3hVYWxVQnFla3BHeVR5V1NSaHc0ZEd2TjdGeUhrNUtBa01wbFFqTEdMNFVHVkZHZjQ5eVNHYzlvcTNOd1dMUWk5dDhHQzMzSXc5Kytmbm5xTkFLckJXQTBFWHMwWTZzQzRIZ0pyaFppM1FoQzNvdGZhNnEzdGFFdThJSEhFYkV2K3BwWUp5NWRydFZyODRROS93Tk5QUCsxV2V3cDMzWDc3N1lpUGo1K1F1ZFJxTmRhdVhZc3JydWkvczdPb3FPaWtKSkdCL21UeDd0MjdVVkZSZ1UyYit1OEVEQThQeDh5Wk05MmVJenc4SElzV0xjS3VYYnZ3M1hmZlljR0NCVGpubkhNbVBGYUR3WURPem9uNzNkTTJsMzJGcVgyU2JPWEtsY01TekRLWkRERXhNZUNjRDk2TzN0SFJBWkZJQklWQ2dVY2VlUVJtc3htUFAvNzRzQXNNYjczMWxzdWswK3V2djQ0VEowNWc0OGFOaUl1TGc5VnFIVnpzTER3OEhDKzg4QUllZU9BQjdOdTNEdzg4OEFEV3IxOC9yREwyeXkrL1JIRnhNZGF0VzRlWFhucHBjT0V5aVVTQ1YxOTlGZjcrVHU5cUhITEJZTzdjdVlPTHBKbE1KdXpZc1FPWm1abkl5OHNibGtTMkgrc0prOG1FYjcvOUZsNWVYbmpublhmdzNudnZ1YXo2UEJWVVZmVi8zblZjZERNZ0lBQWZmK3l5NWVDWTJQY1ZIeW1aeVRrZmMwVnNRVUVCQUNBek0zTndXMzUrLzlwRTl1OXBVVkZST1BmY2M3RjE2MVk4Ly96emVPaWhoN0J4NDBZVUZCUkFMcGZqb1ljZWNub1JiZm55NVRBYWpUanJMUGZXNFBYMTlYV3IxL1NLRlNzR0wvd0F3UFRwMHhFVEU0UG82R2pFeE1RZ0tpb0tVVkZSaUlpSWNCcVh1KzBqVHJWRkhVOVZqT00vbk9IUlhidTRaS0JmOGluSDM5OS9ma2RIeDA5aFlXRTNHWTNHUWxmanFxcXFubWxzYkh6TGZodGp6SC9PbkRsN0hjY3FsY3BraFVLUk1uQXJ1dXVGQUJ4czM3NWRCWWRGejlScTlRTEdtRmRiVzlzdUFBZ0xDN3RCRUFSTFEwT0RmZlV1cjYydGZVMmowVndrazhtaUd4c2JONC9VSnNJTmhwS1NrdnN5TXpPMytQbjVuVmxaV2ZsWVIwZkhJY2RCZ1lHQjJlbnA2WjlJSkJML2lvcUsvNnVvcVBpTHV5Y3dHbzFIRHg4K2ZFNW1adVpYMGRIUkR3UUVCQ3c4Y09EQVBBelVRdWoxK3ErTlJtTXUzSHYrWENaMmxVcGxBdEQvdkFGZ1BUMDk1Y1hGeGJmbzlYcjdLN3p5akl5TTl3TURBOCt0cjYvL1IyRmg0UzI5dmIydlJFUkUzSkdhbXZwbVFVSEJEUmk5UmtPYW1KajRmOUhSMFEvMDl2WjIrdm41bmJWZ3dZS3EydHJhdjdlMHRHd2NLUWtjRXhOemIweE16Tmh2ZVJ0S3JGYXJGdzI4WG15LzBFcVNrcEplN3UzdGJST0x4WXFzckt3aitmbjVWOWxhS0RRME5Hd2FwYzJEeEdBd2xEa3VxZ2U0WGxqUC90aUJ2L3NBUUtGUXBBbUNZSFpWQ2F6UmFDN3M2T2c0Z0JFU3VCS0pKTUJrTWprbW9mMlRrcEwrSmhhTEZZV0ZoVGZWMTljN3ZwbnpxcXFxdjdhM3QrK01pWWw1MkdBd0hOTnF0WmM3enExVUtsTjhmWDFuT3VsLzdncUxpNHQ3T0M0dTd0SFcxdGFkT1RrNWw4QXVvYXZWYW05aWpJbnE2K3ZmZG5GODY0RURCK1pnNFBVbGs4bWlsVXJsZEFDOWVYbDVxNVZLNVlHVWxKUjN1cnU3VDV3NGNlS3g3dTd1SDkwSlNpNlhoL2o2K283N1E0Sk9wL3VvcDZlblJLZlQ3UVFBZjMvL0JWS3BOS3k1dVhuWUluNE5EUTNiVkNyVkszcTlmcWRLcFpwdXY4L2IyMXZCT1RjZk9uVG9iS1BSbUdjMEdzc0RBd08zWjJabTdpa3ZMMStYa0pDd3djdkxTMzNzMkxHTG5mV1BKb1NjV2lpSlRDWU1md1FpZ1hOUHltZU00Zzc1cVpzVk9BVVZidEtmeVdGOVFPQjlsMktVUlN1bVVBM0FDc0Y1SVlCQ0RwUnhrVkF0RCtpc0d5MHhQSlZtekppQisrKy9IODgvLy95NHF3WEZZakZ1dmZWV3pKOC9mMHpIdTJyM1lMSDgvTm55WlBZTHpzek1SR1JrSkdwcWFyQnRXLy9pMHhkZGRKSEg3VFJ1dmZWV0hEMTZGRzF0YlhqcXFhZGdNcGttZkpHcmpSczNUdWg4dHFwUCswUXhZd3c5UFQySWpJekVWVmNOVzFRYVFIL1Y1aC8vK0Vlc1dMRUMxMTU3TGE2NDRnb29GQXI4NXovL1FXWm1KdjcrOTcvam1XZWV3YnAxNndhZng3NitQaGlOUnVUbjUyUGx5cFZENXF1dHJjV0pFeWNRRVJIaHNoMUNXRmdZTm16WWdIdnZ2UmVGaFlYWXMyY1B6ai8vZk9qMWVtemN1QkhMbGkzRDNYZmZqZXJxYWhRV0Z1S2hoeDdDaGcwYkJwUFdyaExJanRhdlh6LzQ3eTFidHFDcnF3dExseTRkckZCM05uYjM3dDNvN2UzRjJXZWY3VmFmMjQ4KytnZ2RIUjI0NElJTFJsd2N6cWF1cmc0Nm5XNndTdnRrcTY3dXYwdDgvLzc5YnJkcjBlbDBMaXVGZFRxZDArMzI1enJyckxQdzZLT3VpdlJHTjFJaTFGYXhtNUdSTWJqTmxsaE9UeC9hSXZiR0cyL0V2bjM3c0h2M2J0eDc3NzNJeTh1RFdDekdndzgrNkxKNmZQYnMyZU51NitHT3dNQkF2UDc2c0RWN3lFa2lRTmpISUZJRzEralBBSEFxSmdiVUFRRUI1NVNVbE56VDFOUzBaZHEwYWE4NEc5VFoyYm0vczdQem1NRmdjT3g3cFdwdWJ2N0lhRFFPdWYwbExpNXVQZWRjR0ZnSXp4UERxamtEQXdQUEI0Q1dscGJ2WkRKWnJGYXJYZDNTMHZJdi9MeEltRHcrUHY1UE1URXhmelNaVERVV2k2VXhKQ1JrcFkrUFQxSjVlZmxhdlY3dmFjczRTVlJVMU8zeDhmRlA5UFgxZFFpQ1lJcUppZm1UdDdlM3BxcXE2akg3TmdOR283RmNFQVJMVVZIUnJYVjFkUjcvOE8zcTZpcmNzMmZQN016TXpMZXFxcXFlaGwyaTlzaVJJOE5YNDNUQng4Y25Fd0E0NThNdVZNVEZ4VDAyc005YVZWVzFvYXlzN0ZIWUpmbVVTbVZxYW1ycVpwVktsZEhjM1B6dndzTENPd0NndUxqNEhwbE1GaDBhR25xZHhXSnBMaTB0dmQ5eDdnR3F5TWpJMWRIUjBYK1V5V1JST3AzdXYwZVBIbDJsVXFtU1kyTmo3NHVMaTNza05qYjJUNDJOalI5VVYxZHY2T3JxeW5lY29LMnRiVmRMUzh2Z0ltSkpTVW11RitvWTRPM3RIY0E1Rnh5M0J3UUVuT1hsNVJYUTJ0cHFxNlFYcDZTa3ZPWG41emV2cUtqb3hycTZ1djlrWldWOWtwV1Z0Yk9rcE9TQm1wb2F4M001L2dCVlptZG5qN29vNW1pVnlMWUs3c0RBd0dVR2d5RUhUaFl0OVBmM1AwZXBWS2FWbEpRNHRxbXdUK0F6cVZRYTB0dmI2NWlVYnp0OCtQQlNrOG5VaEtFTDdBM1IwZEdSYyt6WXNjc0FRQ3dXRDB1S3g4WEYvUmtBNnV2ck40LzBlQVlFWldWbGJWS3IxY3VibXBvK3ljdkx1dzVESytRVlVWRlJkN2UydG41dk5CcVBEV3l6ZmMzc2Uxc1BQajZsVWpsam9Bb2FBSXg1ZVhsWFpHUmtmQ0VTaVh5YW01dmRXcWdSQUlLRGc2OEtEZzUyL2d1cUIzcDZldXJzRS81aFlXRXJCVUV3TnpRME9GdjBycVdrcE9SdVovTzB0Ylg5K05OUFA2Vmg0R0tDeVdTcUtpb3F1akVySyt1N3RMUzBqN3U2dXZLT0hqMTZydU5pa0lTUVV4TWxrY25FbVJ0NEJnQzNGZ2tCQU1iWVYreksya201L2VaMHdqbG5SZS9ybHdxY1B5aEFXT3pabWdtVHFoZEFEZ1BiRHk0Y2hVaFU0TTFaY2VLcXdGL3NMVWlabVpsWXYzNDlYbm5sbGNIS1FrK0ZoSVRndHR0dWM3bjRtVHZ1dlBOT3pKOC9Id3NXTEVCMGREUWtFZ2xxYTJ1eGVYUC83N1FTaVdURUNqNmowWWo2ZXRldDNHenRFVHh4OGNVWDQ5VlhYd1VBZUh0NzQ5eHp6L1hvZUtDL212cnh4eC9ISC8vNFJ4Z01Cano3N0xQNDRvc3ZzR3paTWlRbEpVR3BWTUprTXFHbXBnYjc5Ky9IOTk5LzcvRTVKcHF0NnROV3NRdjBKNUZYckZpQjVPUmtsNjFLZHV6WWdiYTJ0bUdWcVFCdytlV1g0OWl4WTlpMWF4ZGlZMk54elRYWFlNdVdMVmk0Y0NGT25EaUIzTnhjL1BUVFQwTyt4ai84MEwvbXltalYyMXF0RmhzMmJNRFJvMGNIdjBZdExTM1l0V3NYeXNySzhPYWJiK0tSUng3Qm5YZmVpZUxpWW16WXNBSHIxcTN6N0VrWlVGOWZqL2ZlZXcrQmdZRll1SEFoWG5qaEJaZGo4L1B6OGRsbm4ySE5talZEMmh2TW1qVnIyTmdmZi93Um16ZHZoa1Fpd1pWWFh1a3lpV3gvYkVsSkNaNTQ0Z25NbVRNSGp6LysrT0QyZ29JQ2lFUWlKQ2NuaitVaHVzM1dGNXB6amhkZmZCRWJObXdZOVJpcjFUcW1TdUVEQnc0QTZLK3lIWTlMTHJuRWFVdVZucDRlbEpiMkx6UnZTeUlYRmhhaXJxNE9mbjUrU0VwS0dqSStJQ0FBRHp6d0FOYXRXemQ0SWVIKysrOGY4VTRKaVVRQ3JkYnhidVNUcTYrdkQ2V2xwWWlPanA3U09FNW5CcW5saUs5RjFnY1JGdU1VVENMSHhzYmV4aGlUNkhTNnozdDZldXJFWXJFMExpN3VMN0d4c2YvbjcrKy9xTHU3dTd5dnI2KzF2cjcrbjJLeFdCNFdGbllUQUloRUloSG5YTXdZazdTM3QrL3o4L09ielJqemFXdHIyeG9aR2ZtSDRPRGd5K3ZxNmw2M1g5UnVySUtDZ2k0MG04MzFack81SWlzcjZ4dkdHS3Vzckh3TWdEdzhQUHo2dUxpNFAwbWwwb2lXbHBZdmpoMDdkaE9BOXZqNCtMOUVSMGZmUDNQbXpCMEdneUdudnI3K24zcTkvai9kM2QzdEFDQ1R5VUtCWVVsWHI1Q1FrR3RpWTJQWEtSU0s2UjBkSFh2ejh2Sldpa1FpMC9UcDA5OE5EdysvTFRRMDlNYkd4c1lQR2hvYTNtaHJhL3ZKWkRKVjd0NjlPd0hBcUVuR0ViUWNQWHJVWldzQloySmpZeDhNRFEyOXJxK3Z6OEE1NzFNcWxXa0FZRFFhaHlXZzZ1dnIzMVdwVkRQejgvT3ZjcWltOWsxSVNGZ1hGUlgxQjVGSTVGMWRYZjE4U1VuSi9mZzV1V2s5ZXZUb3RmUG16ZHNiSFIxOVgwOVBUM1Z0YmUzTEFDQ1h5NlA4L1B3V0J3VUZYYWpSYUM0UWk4V0tucDZleXJ5OHZKVzJQc2NHZzJGdmJtN3VyNlJTYVh4c2JPeWFzTEN3MzRTRmhkMmcxK3UzVmxaV1B0dmUzcjdMRmtoSFIwZE9kWFgxNEEvUTJOallod1JCR0pJSVRVcEtlb2x6TG5ET3U3Mjh2QUswV3UzVlRuckt3dFpEdXIyOWZidENvZEJPbXpadGsxcXR6ajV4NHNTR3VycTZ0d0VnSnlmbi9KU1VsSTNUcGsxN1RxRlFUS3Vzck53Z2xVb0RyVmFyS1RnNCtGY0EwTlBUMDQzK1BzZTJDbm1uUWtKQ2ZwV1dsdmIyOXUzYk5YQmVpV3lqVkNnVXNTcVZLcXU4dlB4aHVWd2V5VGtYQlFRRW5BbjA5MmhPU2twNnJyZTNWMWRkWFQyazR0OXF0YllQbk90cVgxL2ZzMFVpa2R4b05CWTRuc0JrTWxXTWNINUVSVVhkTFpQSkVnVkI2RUwvNjMxMWIyL3Y0Qlhia0pDUTY0S0RnNjhhcUlJL09zSlVMQ3dzN0RlSmlZbFBlM2w1cWN2THl4K3VyS3hjN3poSXFWUkdHWTNHNHJxNnVzRkVmVTlQVHlVQXBLYW0vcjJqbzJPZi9aeCtmbjV6Zlh4OEV1cnE2Z2JiakhSMWRSWDkrT09QMCtBazZUNlNob2FHOTArY09ER3MvYzY4ZWZPT09CdHY0MnBCUkVmWjJkbkRGajRjdUZBd1VzVitId0JaY0hEd2VTRWhJVGNFQlFWZDFOZlgxMTVSVWZGNFRVM05LNWlnMWkrRWtNbEhTV1F5WVFUR0x2S2tJNjhBYkpuRWNIN3grQ05jVkJTdnY2UmdzKzVCQUxPbk9oNkFuUURuK3pqNFBqRVQ3NWYzZGg2TnZURjJZcHNJbndJaUl5UHh4Qk5QWU1lT0hmanNzOC9RMXVhc1JlRndLcFVLRjE5OE1jNDc3enlQZTJBNkVnUUJQL3p3dzJEaTBKNUVJc0h2Zi85N1JFUkV1RHgrNjlhdDJMclY2VG8xQVBvWHVycnV1dXM4aW1uWnNtVjQ0NDAzWURhYnNXalJJbytUMERhSmlZbjQyOS8raG1lZmZSWjVlWGtvTGk1MnVhZ2gwRi9WdldqUm9qR2RheUxVMXRZQ0dON3I5cEpMTG5GNWpOVnF4YzZkTzhFWWMxbHB2V2JOR29oRUlpeGJ0Z3pkM2QxNDVaVlg4TzY3NytMaGh4L0dzV1BIOE00NzcyRGV2SGxnakVFUWhNSEZETjFacEZHcjFRNUo4amMwOUJlTzJWNHpBUUVCZVBqaGg3Rm16UnJzM0xrVDBkSFJ1UFpheDNWYVJ0YloyWW1ISG5vSVpyTVpkOTk5OTZoOXYyM0plTWZGQVo5ODhzbkJmM1BPOGVtbm4rS05OOTRBNXh5MzMzNDd3c1BEWGM1cGY2eHRmaDhmbjhGdDlmWDFlUERCQjlIYjI0cy8vT0VQeU01MnVyN1J1SFYzZHlNM054ZU1NU3hldkJnN2QrNTBxMEpZcTlVT3RvZHh0R3JWcXNGZXZ2Yk1aalAyN2V2LzNEbmVkalozM1hXWDArMUhqaHlCMVdwRlVGRFFZQ1h4cDU5K0NnQll1blRwc0VydmpvNk93ZjAybjMvK09aS1RrMCtwUHRhdHJhMG9LU2xCUVVFQkNnb0tjUHo0Y1Znc0Zuend3UWRUSGRwcDY2d3JJM3NLTnJVY0U4RGQ3MzEwRWxtdFZxTmVyLy9hVm1sWFdWbjVXRXRMeTcvQ3dzSnVWYXZWaTRPRGc2OFFpOFZ1M2ZhVG41OS9sVktwVEU1S1NuckdhRFFXRmhVVmpiczlnVlFxalpmTDVYR05qWTBmS2hTS0ZIOS8vN01yS3l1ZjZPcnFxcDAvZjM2aFhDNlA2ZW5wcWNqUHo3K3lzYkh4RTl0eDVlWGxEOVhXMXI2ZGtKRHdjRWhJeUxWSlNVbXY1T1hsTlNzVWlwNk1qSXovMnNhMXQ3Y2ZCb0RJeU1qYlkyTmovK3p0N2EzdDdlM1ZGeGNYMzFWYlcvc3FCcW9tYzNKeWxvV0docTZPajQ5L1BDd3M3TWF3c0xBYkRRYkQwZjM3OXkrR0IrMDZKa3BQVDArZGo0OVBFZ2FxS2dSQk1MZTB0UHpueElrVGYzTWNxOVBwUHRmcGROOWlhTTlZNVlJRkN3cWtVbWxFVDA5UGVWRlIwUjJ0cmEzTzdvdzBIRGx5NUpLTWpJeC90YmUzYndlZ21UOS8va0c1WEI0RDlDZmhXMXRiZHpRME5MelIyTmo0R1FhcUxPMlp6ZWJ5NHVMaU8ydHFhaDRMQ3d1N055SWk0clpaczJhZFgxbFp1YjY4dlB6aC9mdjNKeHNNQnIzOU1kOS8vNzNHY1I2bFVqbERyVmFmWTN2TVBUMDlGVVZGUmJjN2p2UHo4enZUWXJIVUdReUcxb1VMRnhaSkpCTC9rcEtTUDlvV1p4dlFWMWhZZUpQWmJLNXZiVzM5S1Nnb2FQSDA2ZE1ISzhrSHFwaGJOUnJOUlptWm1WODRlVjZHeWM3T2RuMzd6SURxNnVybk9lZTlqWTJONzBSSFIvOHBJaUxpRmdDd1dDek5BSml2cis4WlJVVkZOOExob2tSUFQwOWRYVjNkMzBORFEyOFNpVVJlZXIzKzIrYm01aS9kaWN1ZXQ3ZDNXRlJVMUIwWWVBNTdlM3YxeDQ4ZnYyOWd0eXd1THU1UFZxdlZXRmhZT09LQ2x5RWhJVmVrcEtUODAyS3gxQjA1Y21TNVkvOTBtNjZ1cnFKRGh3NHRzTjlXWDEvL2dVYWp1VUNyMWE0S0RRMjl5WDZmMVdvMTFOZlhiNnFxcW5LOEk4TGpQbnNXaTZWbGxFUzRVd2FEb2Fta3BHU05wOGVOSmlnbzZJcnc4UEFiQWdJQ0Z1SkxPSXdBQUNBQVNVUkJWSXZGWXAvT3pzNURKU1VsZDlYVTFMeUQvalZ3Q0NHL0lKUkVKaE9JZTFKSndNVmk4N1pKQytVWGpIUE9DamUzL0tvQXVrY0FwRTVoS00wQXRqUE90NE5MZHFSZXB4NTFWZS9UaFZnc3h2TGx5N0YwNlZMazV1Yml3SUVES0NzclEzMTkvV0RQWkpGSWhKQ1FFTVRIeDJQV3JGbVlPWFBtdUpQSE5nOCsrQ0IyN3R5SjB0SlN0TGUzUXlLUklEZzRHRE5uenNTS0ZTdmNYdnhwSWltVlNpeGV2QmpidG0zRFJSZDVWRFEwVEdob0tKNTc3amtjUFhvVU8zZnVSR0ZoSVpxYW1tQ3hXQ0NUeVJBWUdJalkyRmhrWkdSZy92ejV3eEs0SjR2WmJCNU01Q2NrT0s1aDR0ck9uVHZSMHRLQ09YUG1JRGc0R0FBR2s4RTIvdjcrK010Zit0dEgydG9FeE1mSEl6TXpFeWtwS1Nnc0xNUytmZnN3Yjk0ODdONjlHMDFOVFVoTFN4dFNOU2tTaVNBSWdzdEYrbXpLeThzQllNaXgwNmRQeHkyMzNJSi8vdk9mMEdpR2ZWNGRVV05qSS83ODV6K2pwcVlHYytiTUdXeUxZRXN1T292SGxzZ09DUmwrczRyVmFzVVBQL3lBelpzMzQ4U0pFMkNNWWRXcVZVUDZNSFBPd1RsMzJhckNWbmx2bjdRTURRM0ZSUmRkaEk4Ly9oaFBQLzAwNnVycWNQMzExM3YwV04yeGQrOWU5UFgxSVNFaEFiZmZmanR5YzNOeDhPREJFWTladTNZdFpES1p5LzJQUFBJSWVudUhGK1Y4OE1FSDZPam9RSHA2T21Kalk4Y2R1ek8yMkdmTW1BR2d2elhMbmoxN0lCS0pobDA4MmI1OU8xNTc3VFYwZEhUQXo4OFB2Lzcxci9IaGh4K2lzTEFRdi8zdGIzSHBwWmZpNnF1dkhsTEpmeko5L1BISEtDd3NSRWxKQ1ZwYWhyYlE5UGYzeCt6WnM2RlVLcWNrdHY4aFJReEltK29nbkttdXJuNnp2YjE5U0kvUnJxNnVRb2Ric2huNmJ6MFhEL3hoQUVRRGY5dS9JWFVBRVBMejgxZDJkbmIraVBGVjV3TG9UMER1MkxFalJDcVYrcG5ONXJLY25Kemw3ZTN0UHdBUVNrcEs3aENMeFVHTmpZM3Z3MGtGbjlsc0xpc29LTGkrc3JKeXJWd3VUOVhyOWRzVkNrVklWVlhWczV4em9hdXI2M0JiVzl0V29EL1JHaFlXZGxOdGJlMnJGUlVWTDhKaHdTd0FhR2hvZUsraG9lSGppSWlJNndNQ0FwWldWRlRjRFRjU3lJMk5qYS9wOWZvSi9YMi9zYkh4bmNiR1JrOWFoVGplOWRoMS9Qanh1NzI4dklMcjZ1cmV4QWdWa0NhVHFXTC8vdjFaR0tpU3FhNnVma21sVXFYcDlmb2RUVTFOMndDMHVoT0EwV2hzS2kwdGZhQzB0UFNwdUxpNGU1cWFtajREQUNjdFVwekt5Y2xaTlBCUFd5dTc0YmM1QVRoNDhPQkNYMS9mbVFCYUtpb3EvdExSMFhHZ3M3UFQ2UStrOHZMeWh3SEFZckZvYzNOemRZd3hyOTdlM3ZiVzF0WmRBS0RUNmI0Y2JTRkJEM20zdDdmdjZlbnBxYW1xcWxyZjFOUzBHUUJ2YTJ2TEJkQjU3Tml4QzF0YVdwemVlbFJVVkhTN3M2UjVZMlBqVzUyZG5YdWNIZU9vckt4c2JWbFoyVnI4L0Qxc241dzFIVDE2ZExGY0xwOXVOcHZMSEk5dGEydmJYbFpXWmhvNDV5ZWM4NVdlZlAzdHo1T2JtL3RyRDQ4WlJpd1dHL1Y2L2RkbXM3bkJjZC8yN2R1RDRHS2hQUmY3ZXNyTHl4OXVhMnM3QktETnZpcCtyS3hXYTBkalkrTm1zOWxjRHdCOWZYME5uUFBlMHRMU3RTMHRMVitaemVieThaNkRFREoxS0lsTUpnVC9JakJjQUxMY0hnL3NZOWxEcjd3VElIOXp5K0tDemJxbkFUWVZsY2NXQUR2QjhJM0FyZHZUVjJyekhWZlgvVjhqRm9zeGMrYk13UVhrT09jd204M2duRU1tazAxYTc5WEZpeGRqOGVMRkhoLzM3YmZmanZtYzdoeDc3NzMzNHQ1N1J5NnU4aVNHek16TUlRdDNuV3k3ZCsrR1dDeUdVcW1FUXFHQVhDNkh0N2MzTEJZTEdob2E4UDc3NzZPK3ZoNWVYbDZZTTJlTzIvTis5bGwvMjdxcnI3NTZjSnRHbzBGTFN3dDI3OTZOK2ZQbkR5WloyOXJhQmlzaGJhMERMci84Y2hRV0ZxS2dvQUR6NXMzRGpoMzk2Lzg0SnUrRGdvTFEwTkNBYmR1MjRkeHp6eDFXRFd5MVdsRmNYRHpZeDlxeGwrMktGU3N3Yjk0OHQ5c0tjTTd4N2JmZll1UEdqZWpzN0VSMGREVFdybDA3K0gyZ1ZxdFJWMWVIclZ1MzRyenp6b05FSW9IRllzR2VQWHR3L1BoeGVIdDdJelEwRkVCL2YrLzgvSHpzM2JzWDMzMzMzV0Fsc1ZxdHhwbzFhNFpVMmZyNSthR2pvd003ZHV6QWtpVkxoaXpVeHpsSFpXVWxkdS9lRFFCRCt1d3l4dkM3My8wT1FVRkJlUFhWVjdGcDB5Ym85WHFzV2JObXdyNTNPZWY0OE1NUEFRQno1c3lCbjU4ZjFxOWZqd2NlZUFDZG5aMW9iMi9Id3c4L2pDVkxsaUFoSVFIQndjR1FTcVZZdW5UcGlQUEd4c2FpcjY4UDNkM2RZSXhCTHBlanNMQVFuM3p5Q1JoanVQSEdHeWNrZm1lUFovLysvcTRER1JrWk1KbE1XTDkrUFRqbldMNTgrV0JsK09IRGgvSDIyMjhQM2tXUW1wcUtCeDk4RU1IQndWaTBhQkdlZi81NUhENThHSjkrK2lrKy8veHpMRm15Qk11WEwwZGFXdHFZbnZ2T3pzNHhMV2EzZCsvZXdRVUJ0Vm90TWpNek1XUEdES1NtcGpxdGNwL29CZk11dk5DVFpTSk9Ud0pIT1dPNGpIUE9Uc0hmS1RwZEpkanNjRGdzZGplU3BxYW1qOFlYMGpBdFpyTzVCUURhMjlzSGV6eTVTclk1NnU3dWJyRDFNVFlhalkybHBhVVBPSTdwNmVtcDNiOS8veGx1VEdldXJhMzlSMjF0N1Q5R0g5cHZJRW5xVnFMMFpQS2t2eXpzYnJOMDBrUFlVNjJlTEVEb2hOUGtzWjArMjJ1NnBxWm1XR1cyTTBhanNjbG9OSjZNaGM0dHpjM04vd2I2WDNNOVBUMjE5anZkZlUzYjYrcnFLckRySWV3dURpZlZ2ZDNkM2ZYZDNkMU9lOEcxdGJYdGFXdHJHMHhXMjlxV1RKWHU3dTZHRWZxR2oxUVY3bXlmMlZrN2p2SG83dTV1eU0vUFgyWDdmMXRiMjQ5dGJXMXVMUXBJQ0RuMVVSS1pUQWpCbTEwSTd2NW5BOGJoOFM4S3A3T0N6YzJabkl1ZUF1ZWVONW9kbnk0Ry9GZmcvTjllRnJaMStrMUJQMWZPckJyaHFQOVJqTEVScXdmSkw4dFhYMzJGdzRjUGp6cHU5ZXJWSGxWU1B2bmtrL2p1dSsrR0pHMFhMbHlJVHovOUZJODk5cGpUWTN4OGZBWmJYeXhZc0FDdnZmWWE0dVBqQVFDUFB2b285dTNiTjZ4LzhOS2xTN0ZwMHlhODhNSUxJL1lqQnZxcm5HZlBIbjV0eXAwRXNpQUkyTE5uRHo3NTVKUEJwR0ZjWEJ5ZWZQTEpJVzFOempubkhIend3UWQ0OGNVWDhlS0xMdzZiWjhtU0pmam1tMi93elRmZm9LU2taRWlsYlVCQUFINzFxMTloeFlvVnd4YmVPL1BNTS9IMTExL2o2YWVmeHROUFArMHlUclZhN2ZReHJsaXhBajQrUHZqclgvK0tyVnUzd3NmSEI3ZmVldXVvajlzZHRnVVBnZjZ2TWREL1hMLzIybXQ0NmFXWHNHL2Z2c0UvTmhLSkJJeXhZY2x3VzFVNWQvaFp1bnIxYXN5ZE94ZnIxcTJEeFdMQnhSZGZQT3lDd0VTeHI5ak55TWpBaHg5K2lPcnFhdmo1K2VGM3Yvc2RqaDA3aGxkZmZSVVZGZjJ0SjMxOGZIRGRkZGZoOHNzdkgwd09hN1ZhUFBYVVU5aTllemZlZnZ2dHdRVTV0MjNiaHNzdXV3eTMzejZzbUd4VUlwRm94TlltTnJXMXRVT2V2eXV1dUFMTGxpMURabWFtVzYwMTNMM0x3OTFlMWhFUkVSNG56VG5uZzIxMFRnc2lWZzdPRmNjLzFJVUNjTjJzbnhCQ0NDR0VuUElvaVV3bUJPUDhZay9LUzBTTVVSSVpRT0htdG1pcjBQYzQ1MWpwU1QvcGNXcmpqUDBIblA5YjJkdTEvWFRzYTB5SU8yYk5tb1hXMWxiMDlmWEJhclVPL3MwWWcwS2hRRXhNRExLenN6M3VQZXZuNTRkTEw3MTB5TGJmL09ZMzhQWDF4Y0dEQndlcmJvSCthdmVJaUFoY2M4MDFnLzJDUlNMUllBTFo5bjluQ3ltdVdyVUtDb1VDKy9mdmgxN3YvTVlPbFVxRnRMUTBYSFhWVldPdXZtMXNiTVF6enp3RHM3bC96WnlsUzVmaW5udnVnVnd1SHpMdXV1dXVnNStmSC9idDI0ZlcxdGJCOWhOK2ZuNllQWHMycnJqaUN1VG01ZzYyNy9EeDhjRVpaNXlCWmN1V1ljNmNPUzViY3R4eHh4MElDQWhBYm00dURJYmhkNGo3K1BnZ0xpNE9WMTk5OVpDZXlQYVdMMThPcTlXSzk5NTdiOFIrMXA2S2pJekUwcVZMMGREUU1LUUtPaWdvQ0k4OTloaXFxcXJ3NDQ4LzR2ang0Mmh1YmtaM2R6ZDZlM3RodFZvaENNTGdIK0RubGgyT0ZpOWVERzl2YjRqRlltUmtaT0MyMjI2YnNQZ2RLWlZLWEhycHBTZ3RMVVZZV0JndXUrd3k3TnExQzNmZmZUZjgvUHdRSHg4UGk4VUNiMjl2bkhmZWVWaTllalg4L2YyZHpuWE9PZWRnd1lJRjJMMTdON1pzMlFLRHdZQ2JicnJKNlZnZkh4OG9GSzVienlxVlNyejU1cHVqeHI5aXhRb1lqVCt2UnpWLy92eFJqN0huemprQTl5dVdOMjdjNkhHYkk0dkZjbnBWTUF2V2NqQVJldnVRQkVvaUUwSUlJWVQ4b2szT3Zkamtmd3IvSXN4SDhETHJBYmhib3RrbzJxY1BaNCtNZWt2V2FhdnlyVXFaMFZ0eEgrUHNRUTdJUno5aWZCaGc1Y0JXQnY2T3Q3cmppOFFMRWtkYVFma1hJWDlUQzA5ZDZWa3ZWMElteTVZdFcrRGo0elBodDhOUGxYWHIxcUdycXdzdnYvd3lnUDRXSGR1MmJjTk5OOTNrVVdzUFo3WnMyWUtFaEFSTW56NTl4RjdPazZHbnAyZFk4bnU4V2xwYVVGZFhOK210V2ZMeThoQWZIKzh5VVQ1WkhKK3ordnA2eU9WeUJBUUVlRFJQWDEvZnFBc3dUcFh0MjdkREVBU1hDMkU2K3VhYmI4QVljL245Ym10eGN1V1ZWdzZwT0hlSElBajQ0b3YrdGF3Y0wwYU5SOEZtSGRKV0JaMzAzL3Z6M20vU01rSFVDT0RtdEZWQnI1L3M4eE5DQ0NHRWtJbERTV1F5Ym4xZmF5NWluTHUxZXUrQXQ4VG42WDh6YVFHZDRnbzJOWi9Qd1Y0QzRQNUtYV1BGa2N1QWR3U3hzRG45V20zVHBKL3ZKS0lrTWlFbmo2MUNkckw2Z0JOQ0p0ZFVKWkU1NTZ4Z3M2NlRjYnlXdWpyby9wTjlma0lJSVlRUU1uRk96WklROG92Q0lGemt5ZlVJenZuV1NRem5sRlgwUVVPTTFTcDVnUU1UVjFya25BVmc3d3VNdnpKalZkRG9EVjhKSVdRVWxEd21oSXdGWTR6bmIyb3A1d3hKVXgwTElZUVFRZ2daSDBvaWszSGhIRXo0aGwza3dTRldzVXo0ZHRJQ09nWHQyc1VsbWxyZEdxc1Yvd2YzVzM2TVJUMEhmMVVRaE5jenJndHBuc1R6RUVJSUlZUzRpWmNETEdXcW95Q0VFRUlJSWVORFNXUXlQbHVETWlFU1JsOHlmUUFILzVFdHRsdFY2alJYK0c1cm1sQ25leE1Nc3lmeE5BZkE4THlwUy9PdldiZXcza2s4RHlHRUVFS0lSeGhZT1FjdS92aGpMcjd5U21hZDZuZ0lJWVFRUXNqWVVCS1pqSXNnc2w3c1NTc0xCdmJWSklaenlqaTBrWHZKZkhSckJXWjlHSURYWkp5RGNYd1B4aDVMV1JtNGt6SEdKK01jaEJCQ0NDSGpJUUFWRFBCS05iV0ZBNmllNm5nSUlZUVFRc2pZVUJLWmpBc0h1OGlUVHBraXEzRGFKNUVMUG1pZXlhMjZ0d0JrVE1iOGpQRnZJZUN4MU5YQlB3QUFWazNHV1FnaGhCQkNKb0tvQWhCZ2xWaGpRVWxrUWdnaGhKQmZMRW9pa3pIalg0VUVDZWoxcEUxRExTNW95NSswZ0tZWWY0U0xDaEwwOTNFcmZ4eVQ4NzIxbFFuczBkVHJndlpQd3R5RUVFSUlJUk5Pekt5VkFtY1FjeDRMNFB1cGpvY1FRZ2doaEl3TkpaSEptRmxaMzFKUHFwREIrVmVNNGJSc3UxRDRYa3RvUHRPOXk0RHNDWitjNFJBWGNILzY2cUR2Sm54dVFnZ2hoSkJKeEwyQ3FtRFJjYzVaN0ZUSFFnZ2hoQkJDeGs0MDFRR1FYeTdHK0RKUHhuTjJldlpEenR2VWNwSEFrRHNKQ2VRS0RuNTFhcWxtTGlXUUNTR0VFUEpMbEhvbHN3Q29aUUFsa1FraGhCQkNmc0dvRXBtTUNlZGd3dGZ3SkluY0s1YUtka3hhUUZPZzhxMUtXWmVYNmhrR2Z0Y0VUOTNLR1g5VTVCWDBXbHIvQnk5Q0NDR0VrRjhzeGxIQktZbE1DQ0dFRVBLTFJrbGtNalpmYVJJaDVwSHVEbWZBOTJ4eFM5ZGtoblF5RmJ6YkdtVVVXLy9GT0o4MW9STXovTk9MOWE2YmRtMllia0xuSllRUVFnaVpJb0tJVllnNFh6N1ZjUkJDQ0NHRWtMR2pKRElaRTBIc2FTc0xmdHEwc2lqWXBGdktZZjBRSEpvSm5QYVlJQkxkTnVQYXdMMFRPQ2NoaEJCQ3lKUmpBcS9rREdHbFg1VktFeTlJTkU5MVBJUVFRZ2doeEhQVUU1bU1pYWY5ZjBWZ1d5Y3JscE9GYzg3eTNtdTVuNE4vQTB4WUF0bkFPZjk5UzdobUZpV1FDU0dFRUhJNllpSlVBR0I5TGY3UlV4MExJWVFRUWdnWkc2cEVKaDdqdXlBUnpGaml3U0UxV0s0L1Bta0JuUVRGYjdTb0NqYnIzMlFNVjB6VW5KempLNnZBYnM2OFBxaHVvdVlraEJCQ0NEblZDSUpReVpnSVZva1FDNkJrcXVNaGhCQkNDQ0dlb3lReThaeEpQUnNNdm02UDU5akpHUGdrUmpTcEN0NXRqYktLaEM4Qm5qNUJVM1l5eHU5SlhSbjBEbVBzRi91OEVFSUlJWVM0Ull4eUNBQzRPQUhBMTFNZERpR0VFRUlJOFJ5MXN5QWVFNWhuclN3NHc4N0ppbVd5NWIzYk1vdUxyUHY1aENXUTJkZGNMRXBMWFJuOE5pV1F4ODBvOU5GVFNBZ2hoSXhrNEdmbGxDNXVuSFpOY0RNQTNjVDlQa1VJSVlRUVFrNDJTaUlUajNIQW8wWDF4SXp2bXF4WUpsUGhlN29WSWhGMkF3aVpnT21NQUc1T1hSbDRmdm8xZ1RVVE1CL2hLRGUzVzZjNkNrSUlJZVNVTnZDenNud3FZeGk0Y0o3SHdDaUpUQWdoaEJEeUMwVkpaT0lSdmtXalltRHpQRGlrbEozYitvdEttbkxPV2Y3bWxqVUM0Ly9tZ0h3Q3Bqd3F0aUlyYlZYUTYxUjlQSUZFMk5KV2JwcnFLQWdoaEpCVFdsdTVDV0Q0ZktyallHQjVBRS9ubkxPcGpvVVFRZ2doaEhpT2tzakVJMVlwem9GbnZiUjNURllzazRFL3drV0ZtL1V2Z09NNUFPUCtrTVBBWHBLcTI4OU12ajZJRnBHWllGSXUrbXQ3dWFuYTJOUTcxYUVRUWdnaHB5UmpVeS9heTAxVkVoT2VuZXBZQkNia0FsQVZmOWdZUGRXeEVFSUlJWVFRejFFU21YaUVnWHZVeW9Kei9vdnBoL3p4eDF5Y242ai9Kd2UvZXdLbWEyT01yVWhkcGJrbjhZSkU4d1RNUnh3a3JncnNaR0EzMWYxa0FDV1NDU0dFa0tHTVRiMm8rOGtBY0hiVDlKdUNERk1kandpaVBBQVEraVF6cGpvV1FnZ2hoQkRpT1VvaUUwOTUxZytaZTM4M09XRk1yRU1idVZlS1diZUpjWDdqQkV5M240dEZHYWtyTlZzbVlDNHlncFNWbXUzV0hyNnNha2RIZGYzK0x2VG8ra0NMN1JGQ0NQbGZKZlJ4OU9qNlVMKy9DMVU3T3FyN3VubDI2aXJOS1hGWG1JL0ZrQXNPTXdjL2E2cGpJWVFRUWdnaG5xT2VaTVJ0L0J0Tm1DRHdPdmVQWUxuaTgzUVpreGZSeENqOXFsUnFhdlAva0hHc21JRHAzbGYwZHQwVWUyTXNOZXM5aVVvMzZYM05UTGdQSEpjQWlBZWduT3FZQ0NHRWtDblFCYUFjREo5THVlaXZpYXNDTzZjNklIdDVtMXErRjRGN3BhNEtwa1F5SVlRUVFzZ3ZqQ2U5YmNuL09LdkFzejI4Nm5ES3Q3TDQ2ZU1hdWJsVjltOEduRGZldVRqNFEya3JnNTVnTEloS1lVK3lnUS9KZng3NFF3Z2hoSkJURUFQYnpZRzFoemJXKzh5NkpheDdxdU1oaEJCQ0NDSHVvM1lXeEcwTXlQWmtQR2VuOXFKNkJSODNLMzB0c3Y5aW5BbGtCdlF3OEYrbnJ3cCtuREZHQ1dSQ0NDR0VFQ2M0WjdzQlNHUktyN2xUSFFzaGhCQkNDUEVNSlpHSld6Z0hnMmRKWkt2WUt1eWVySGpHNjlESHJYN2NJdm9hd09KeFRsVnZaVmlRdWlyNDA0bUlpeEJDQ0NIa2RDV1NXdmN5d01vRkxKenFXQWdoaEJCQ2lHY29pVXpjODdVNkJVQ291OE01Y0loZDBIcEs5ZUd6S1hxbk0xQnVzZTdBZUJkMllUZ2tFV1AyakpWQmh5Y29ORUlJSVlTUTAxYnFsY0ZkbkdNdkdDNmU2bGdJSVlRUVFvaG5LSWxNM0NJd2RvNG40eGs3TmZzaDU3M2ZwQlhFbGwwY09HTjhNN0ZQVEYyOUM2ZGZFMVEvTVpFUlFnZ2hoSnorR05oSERNZ3FlSzg1WWFwaklZUVFRZ2doN3FNa01uRVQ5eWlKTFBCVEw0bGMvRUZMbUVnUWZjL0IwOGN6RCtkNE5MVXM4R3BhRUlZUVFnZ2h4RE9DMlBvSkFFRUFycHpxV0FnaGhCQkNpUHNvaVV4RzFkOFBtUzN3NEJDTHBGZjYwNlFGTkFaSDNtcnp0MXJaTmc1TUc4YzB2ZUM0Tm4xMTBDUHNFU1pNV0hDRUVFSUlJZjhqMHEvVk5uRmdKMk9Na3NpRUVFSUlJYjhnbEVRbW85dWhqUVZIdUx2RE9mQVR1N2orbEtuU0xmMnFWT3JsMWZmWk9DdVFMUnk0UEcxMTBBY1RGaGdoaEJCQ3lQOGsvZ0dBakx4M2RjbFRIUWtoaEJCQ0NIRVBKWkhKcUt6V1BrK3FrTUhBVDVsV0Z2d1JMakszQnJ3SFlOSFlKNEdaY1g1cCtxcWdMeWNzTUVJSUlZU1EvMUY5dlY3L0JtQ0FHUGRQZFN5RUVFSUlJY1E5bEVRbW8yS2V0YktBaVBOZGt4V0xKempuTEQ5Qi93TEFmejNXT1JqUUl4S3hpMUpYQjIrYnlOZ0lJWVFRUXY1WHpid3hvSjJCdmNRNFgzM3MzY2JZcVk2SEVFSUlJWVNNanBMSVpIVGNvMFgxek9DQkJ5Y3RGZzhVdks5L2dJSGZOWTRwdWdXT0MxSldhclpQV0ZDRUVFSUlJUVFpcS9mekFFeGlKbDQ3MWJFUVFnZ2hoSkRSVVJLWmpJai9OeWdFUUtMYjQ4RVBzQXZLekpNWWtsdnlOK211QitkUGpXT0tMc2I1ZWVtcmc3NmJxSmdJSVlRUVFraS81T3Q5OVJ6OFpURGNXUEJ1YTlSVXgwTUlJWVFRUWtaR1NXUXlJcXZJNmxrL1pNYjJURllzN2lyWTFIdytBMzlqSEZNWU9CZk9UVjBkL01PRUJVVUlJWVFRUW9id0Z2VTlCOERNUmRiWCtDT2NQcGRNZ3BpWW1EOG1KQ1E4T2RWeGpFZEFRTURaY3JrOGNyUnhVVkZSdi9mMTlUMXpwREhCd2NHWEpTWW12akNlZUJJVEUxL0l6czdtdHYvNysvc3ZEQXdNekI3dE9GOWYzelBqNHVJZUJSRG9hb3hXcTcwMk5UWDE3WEdFNXhNZkgvOVlmSHo4NHdEOHgzQjhJRWJJRWNqbDhnZ0F2bU1ON2hUakJVQURRRHpaSjFLcFZOTUJCSXpoVU85Ujltc0FLTjJaS0RJeWNvMlBqOC9NMGNiRnhNU3NEUXdNWE9MT25NNGtKQ1E4cGRWcXJ4cnI4Uk1wUER6OGh1blRwNytHc1gwdlRBaGZYOSs1V3EzMjZxazZmMkJnWUhaRVJNU2RDb1ZpeGxURllCTWJHL3NubFVwMWxyTjljcms4S2lZbVpwMVVLbzEzZHo2TlJuTnhSRVRFelFEa2p2c0NBd09YaElhR3JoNUh1Smc1YytiVzVPVGt2NDluanRPUlpLb0RJS2MyVC9zaGMwRTBwVW5rL0UyNjJSejhVNHp4bHdFR2RJQ3g1V21ydEFjbU9EUkNDQ0dFRUdKbjJyVmh1dnozZEhlQThYZnk0M1gzQW5oMnFtTTYzWVNIaDkvUzE5ZlhVVlpXdG02c2MwUkVSTnc1RWJFd3hvU2FtcHJYWkRKWmxGZ3M5dlh5OHZLWFNxVUJZckZZNCszdHJSR0x4Y3J5OHZLSEhZODc0NHd6ZmlndkwzKzRzckp5L1Vqekp5VWxQVjlSVWZGb1oyZm5QbGRqL1B6OEZrWkhSOTlUV2xyNis0bDRUQUJZVWxMUzh5cVZLcU95c3ZMUmlvcUt4d0J3WndOalltTFdCZ1FFTEs2b3FIakoxV1MrdnI1elFrTkRyeThvS0xoaExMR2twYVc5RVJJU2NqWG52Sys5dlgySFhxLzNhTUh6MmJObmZ5R1ZTc1AyN05rVEQ4RHF1SC8rL1BrMUZSVVZqMVpVVkR3eTBqeUJnWUZMeHBPMDZ1enNQTkxlM3Y3OVdJOTNSMkJnNE1LWk0yZCt1My8vL21TRHdWQThzTmxIcFZLNWRXZkV3REVTbFVxVk1NSitBRUJLU3NwbXE5WGFkZWpRb1lYdXh1Zm41emNyTXpOelcxRlIwYzNOemMzL2RqWW1PenU3cGFHaDRaM1JYaThLaFVLYmxKVDAxOExDd2h1NnU3dVBqRFEySmlibWp6VTFOWC96OUxWamYzeGpZK1BtcHFhbWo4WnkvRVJSS0JRaENRa0p6NW5ONWpvQUpsOWYzelBuekptejE1MWp0Mi9memdCQXFWUUdxOVhxYTkwOVozVjE5YkFMVkpHUmtiZUZob1plMzlUVTlDRUFoSWFHcm5KM1BsYzQ1NWJHeHNhUFJ4dW5VcW5tWldSay9GY2tFbmxYVlZXOVVGcGF1bWFrOFZxdDlpcXBWQm82M3ZpQTRjK0ZuNS9mclBqNCtQVmVYbDdQR3d5R254ekhCd2NIL3pvaEllRUpnOEZ3d0d3Mmw3dHpqdGpZMlB0bE1sbENiVzN0c0FMQzhQRHd1elVhemZrR2d5R25xNnVyd05QNDVYSjV1RnF0WGw1ZVh2NmdwOGVlN2lpSlRFYkcrQUtBdVQxY2JMVzQ5Y1k4R1FvM055ZHlnZitYTS9pTWNZbzJLOE95R1NzMWh5YzBNRUlJSVlRUTRsVGFhczI3Qlp0MEM4SDRFNFdiOUQra3JBcDBtUUNjS3ZaVnA4N1lFZzcyWTN0N2UxdS8vLzc3U0FEZG84MS81cGxuSGxNcWxUT3NWcXR4MTY1ZHJxb0s1WkdSa1RjRUJRWDlTcVZTWlVva2tnRE91ZGxzTnRkM2RuWWVycSt2MytnazZjT2tVbW1ZMFdnc0dpMkdrVXlmUHYzbDhSeHZ3em0zMXRUVS9HUGV2SGtGWXJIWXgzNTdiMit2em1LeE5KZVhsNzhJUURjUjV6dEorSUVEQjVablpXVjlHaGNYOTZoQ29Vakx5OHU3SGtDUC9TQ2xVcGtjSEJ4OHlVRHlWVDhaZ1NRbEpXMElDUW01dXFhbTVsVzFXcjB3UFQzOVh3Y1BIbHhrTkJxUHVYTzhRcUhRK3ZyNnpxMnVybjRaVGhMSW5nZ0tDcm95SWlMaWxyRWVYMVZWOWFJdGlTeVZTaE1XTEZoUU9wNTRnS0hmcDY0RUJnYWVOWFBtekcvZG5VOHVsNGZNblR2WDZmZVg3WHdLaFdLR1NxWEt5c25KV2U1SnZCMGRIVG5kM2QwbHljbkpHN3U3dS9kMGRYVTFlM0s4dmNEQXdHczQ1NzBORFEyZmp6YVdjejdpKzUwN1pESlo5R2pWdHgwZEhYdE5KbFBWZU0vbGduamF0R2tmaXNWaWVWNWUza29BSnR1TzNOemN5M3A2ZW9xZEhSUVVGSFJWWEZ6Y0k0T1RpTVZSU1VsSno3dDcwdXJxNmhlaW9xSiszOW5aZWJTOXZmMDdaMk5TVTFQZmMvdFJ1TkRYMTljeFdoSlpxVlNtWkdWbGZkSFgxOWV1MCttK2lZNk8vcjNKWkNxcnFhbjVtNnRqb3FPajEvajYrczRkYjN6QThDUnlTRWpJalp4em9icTYraFZuNDRPRGc2OHdtODMxZXIxK2w1dW4wUGo2K3A1VlZWWDFWemg1dnlvcks3czlJQ0NnU0t2Vlh0M1YxVFhzNHFRalZ6L25FeElTbmtwSVNIRFpKdFdkOTVYVERTV1JpVXQ4bDcrL1lHWVpIaHlTenk3cWFKdTBnRVp3N04zR1lNN1oxNXdoYUN6SE02QURZcjUweGpYQkkxNlpKWVFRUWdnaEU2dkhhTGxMcHZDYUswRDRzUEM5bG5rcHE0TWFwam9tUjV6ejNycTZ1bis0Tzk3THkwc2RHUmw1ZlUxTnpZaTN3cXJWNnVWS3BYTEVpazFmWDkvWjZlbnBIOG5sOGxpTHhkTFMxdGIydmNWaWFmSHk4dkpWS0JTcFdxMzJTczU1cjVNa3NrWWtFa21sVW1sWWJHenNRKzdHYnRQWjJibFhyOWZ2Y1BVaCtaeHp6bW1xcTZ2YldGNWUvbWZidHZEdzhGdVRrNVAvdm4zN2RpOEFmYzZPeTgzTnZVUVFCSXRNSm90SlRVMTk5OUNoUTJkMmRIUWM4alErZHpoV1VmdjYrbVk0Mnc0QW5QTyt1cnE2MThad0dsMU9Uczd5dExTMGQxUXFWUWI2V3hBTVNTTEh4TVQ4MldLeE5GZFVWRHhuMnhZZUhuNnI0MFFxbFNyZDFiNzI5dllmalVaam5wUHppNUtTa2w2TWlvcTZzN201K2RQang0L2ZKWmZMSTJiTm12WGpyRm16ZGh3NWN1U0N6czdPVWUreTlQZjNYOEVZWTQyTmpSK05kT0VrTGk3dUwzRnhjWDl4dHMvK3RTSUlnbm5uenAweXh6R0ppWWt2UkVkSDMrUHFkZVY0YnJQWjNGeFVWSFFiOFBNdDc4M056Wi9xOWZvZG96Mm1zVHB3NE1BOFZ4WHRzYkd4RDhYSHh6OEdBRDA5UGJXT2p5TTZPdnEreE1URVorMyt2d1lBc3JLeXZ2SHduRUpoWWVIdFdxMzJrcTZ1TG1ITUR3Wmc0ZUhoTjR0RUltbDJkbmE3NDg2aW9xTGIydHZiUDhQUGxXTmlrVWlrVUNnVUliWXhScU94QXc2djZaSDQrL3VmN2UvdmYvWklZd29LQ2xZM05EUk1TaEk1SlNYbFZiVmF2YkNnb09BNm85R1lhNy9QYURTZU1CcU5UcFBJdnI2K1RmYi83K2pvT0dUMzlaV2NkZFpaUll3eDBZOC8vcGdLdThTMHZhU2twT2RyYTJ2LzVpcUpQRnJTTVM0dTd0RzR1TGcvanljNTZlZm5sNVdSa2JGTkpCSkpEeDgrbk4zWjJYbFFMQlpMcDAyYjlqSUF1RW9rSHpod1lNUjJRSFBtekRra2s4bkNkKy9lSFFrWDcrK09JaUlpZmdzQW9hR2gxNXBNcGtxTlJyTUV3QklBNk96c3pPL3M3TnluYTA0MlZRQUFJQUJKUkVGVVVxbW0rL241bmRuWjJYa3dPanI2RDQ1emRIZDNuMmhwYWZuVWZsdGtaT1JWQUZoTlRjMC9SM3EvaW8yTmZjalp6Ny9XMXRidmMzSnlGdGx2cTYydC9WdGRYWjNUSkxlajhQRHdPeU1pSXU1d1orenBocExJeENXcnllc3N4Z1JQM3J5bXBKWEZybDFjSXE3VGZjU0IyREZPWVJFNFZxUlRBcGtRUWdnaDVLU2JkVXRZZDk2N3VsOHpFZDhuTU93dTNOeVduYkl5WUxJcTFNWkVFQVJMY1hHeFcyMGRMQlpMczBRaThZK01qTHlucHFibU5iaG9id0FBTVRFeDl3cUNZTEphclVhUlNEUXM0ZWJuNXpjckt5dHJsMGdrOGk0cEtmbDlkWFgxMytEdzRWMG1rOFg2K3ZvTzYzV3FVQ2pDQVVDbFVtV3FWS3BNZDJLM2QrTEVpUTBqSmVvWVl5TE91YXVLVlpkSkw5dWNBUUVCdzU0WGpVWnpVV1ptNWhlTzJ3ZjYvRDVtdjIzNzl1MXlxVlFhcmxhcjU5bTJLUlNLR2JiYnhSc2FHamE1cXFKMnRsMFFCUE1ZazhnQVlNblB6NzhXL1QyRk8reDMrUGo0ekF3SkNibXFxS2pvZGdCZFVxazB5V3cyTjR6VWE5UFp2cEtTa2pWT2tzaCtHUmtaN3dVRkJWM2MzTno4YVc1dTdqVUFoSjZlbnVvREJ3NHNtajE3OXE1WnMyWjlWMWhZZUd0alkrTzdJejJBaUlpSTMraDB1cThNQnNQKy9mdjNKenNiTTNmdTNDSlBFaTBUcE5QMmRRa09EbDRCQU0zTnpaKzRjenUvRXdxVlNoVUpBRktwTkJJQUpCSkpyRXFsbXJCZzdVbWwwb1RRME5CVjFkWFZMeHVOeGtKblkwSkRRNi94OS9jL2gzUGU1cXJxZXFDWDlwaXFIb09EZ3k5VktCVEpSNDhldmNUYjIxdVRrcEx5Wms1T3pybTl2YjNWQUdBd0dCcVhMRm5TS0JLSnBMWmpvcU9qZng4ZEhUM1k4cVdvcU9nMlQ3NDNtcHFhUHM3THl4dXRFdDNvNldOeEEwdE1USHcrTEN6czVoTW5UanpkME5Bd3JPcDMzcng1WS9yTUh4a1plWXVQajAvQ3NXUEhMZ1Jna3N2bGtRa0pDVTlYVlZVOTM5blplZERENmRRcWxTclkyUTZwVkJvTURQYlJIc1pnTURUQTRUM0dYbEJRMEJWcGFXbHZDNEpnUFhMa3lJV2RuWjM3QVNBdkwyODFZOHg3MnJScHI4aGtzc1RTMHRMN0FmUzZHN0JjTG8veTlmVTlvNnFxNmxtNG1VQUdnT25UcDc5dSs3ZEVJdkczLzM5VlZkV0xuWjJkKzBKRFEyOEcraStZK3ZyNnpuYWNRNmZUZmVXWVJBNExDL3VkVHFmNzNHdzJseFVVRkhqYys5aHNOamM1YnJOWUxEcjdOalFqc1Znc3Y2UTdaaVlVSlpHSlM0d0o1M2d5bmsvUm9uckJ0Ym9uT2NPaU1VL0FjSDM2cXFEdkppd2dRZ2doaEJEaWtmVHJORVdGNzdVc0ZoaStGbmpmdnNMTnV0VXBLelhicHpxdXNXQ01pVnRiVzdkck5Kb0xOQnJOQlRxZDdyL094aWtVaW5TMVdyMjh1Ym41MzRHQmdjNXVkWmVscGFWOUpCYUxmZkx5OGk1cmFtcmE0bXdlazhsVWFUS1pLaDIzRHl5Q2h1UEhqOTlSVTFQejZuZ2VrN1BLV0pGSTVLTlVLbWZhN3dzSUNGZ0lnSWVIaDkvc09ONlRKTlR4NDhmdnNGZ3NyUUNRbnA3K1FWTlQwOGZOemMyZkFZQmFyVjVvTzJkUVVOQmkrNlNFVnF1OVRLdlZYZ2IwSjVFZGsyNmpWY0VDbzdjdmNYZGNiVzN0eHVMaTRsdFRVbEplNk9ycXlxK3JxM3NkZ0ZkV1Z0WVd4cGpFV2JXMk8vSFpCQVFFTEVoSlNYbEhMcGZIRHZRN3ZSZDJ5WHV6MlZ5ZWs1TnpabHBhMnBkcGFXbnZCQWNIWDFCZVhuNlAwV2djbGp4UktCVHBLcFZxVGtsSnlRSUF3a2lKRkU4U0xSTk5McGNuQWtCM2QvZXcxN3M3TkJyTllzZUxGR2VjY2NaWHRuOGZPWEprMmZnaUhHcmF0R25yKy9yNjJrdEtTdTRIWUhZeVJCd2ZILytRd1dBNFpqQVlqZ1B3SDBqdS9UeEFMRmJFeHNZKzNOdmIyenFHRUNUeDhmR1B0N2UzLzZqVDZiNndMUUJwTkJvcnpHWnptVzFRVGs3TytXS3hXQXdBTTJiTTJOTGMzUHhwWTJQamV3RGdibnNQZTV6elhnRERxcDRuVzBKQ3dyUFIwZEgzMU5mWHYxbFdWcmJXMzk5L2thK3ZiMloxZGZYZ1JSbFAybG5ZS0JRS2JYeDgvUHFtcHFaUFdscGF2Z0tBbnA0ZVEwQkF3RGtLaFNKOTM3NTlXZkFnSVJzZEhmMGIrMnAxWjF5MVNTa3VMdjVkYlczdFA1M3NVa3liTnUyWnlNakkyMDBtVTgyUkkwY3VkbWhsWTg3TnpiMTgyclJwTDBkSFI5OFRFQkF3djdDdzhNYXVycTU4KzBsY0phK0RnNE5YQXYxdFNGeU5zWEY4ZnhoNEx4eFNEWnlkbmQweThNK0E4UER3M3pVM04vOHJOemQzV0F1VUpVdVdkSExPTGZiYmZIMTk1NnBVcW95S2lvb0hnZjczK3BIaWNkZElkMW1RbjFFU21iakVnUVdlWE9vVTkvV2Q5Q1J5d2VibVgzT08rOFo2UEdlNFAzMWwwSWNUR1JNaGhCQkNDUEZjeXVxZ25HUHZ0Wnd0WWV3VGdmTnY4amMxLzUzMTRySFVHNE1iSit1Y1dxMzIycWlvcUR1VlNtVUdBRzQwR2t2S3lzcld0cmEyam5qcitVaEVJcEYzZFhYMWl4cU41b0tvcUtnL3VFb2l4OFRFM0FzQU5UVTFMd1FGQmEwUUJHSEk3ZUxoNGVIWHkrWHl1SUZGcXB3bWtFY2lsVXJEQWNCaXNkU041WEhZYzFVMUd4d2NmR2x3Y1BDbDdveXZxNnQ3VFNxVnhnY0ZCUzBHQUpsTWxnQUFHbzNtVWx1bHRNbGthZ1FBblU3M2VVOVBUeTNRbjBUdTZ1cktzeTFNSlpGSVpMWWtjbTF0N1Q5dENaWHM3R3p1enFKdm95a3BLWEc1K0pSYXJjN1dhRFFYQXYxOXJ5c3JLeDl6TmRab05PWkdSRVRjN08vdnYrRFFvVU9MQVBDb3FLZzFDb1ZpZW1GaDRVM3dvSnJQTVl6azVPVDFZV0ZodHdpQzBKMlhsN2V5cWFucGZXY0R1N3U3Nnc4Y09EQS9OVFgxNWREUTBKc0NBZ0xPcjZtcDJWQlJVZkVpN0tvWmJhL0Z0cmEybzdaenVLcVU5UGIyMWpnbWtRd0dRd3NjZWowenhzVGg0ZUUzT0I2dlZDcFRBTURadnRINCtQZ2tBb0JhclY2aVVxbk9HRzE4WDE5ZmcvMzNqazZuKzlLV29JK0ppZmxqUWtMQ1UvWUw2OW1TckZLcE5FSXFsVHBkTU0vTHkwdHQvLytVbEpTTllXRmh3eTZhQkFZR0xna09EcjdxeElrVFQySWdnZXp2Nzc4d01EQndXWGw1K1VNQW9ORm9MdlQyOWc2dnJLemNNSEJZKzBDUDEwSEp5Y24vWUl5Smk0dUxoNTNERnV2TW1UTy9LU2twdWQreC83VlVLbzJ4V3EzR2lvcUtFUmVsYkc5dnQrOUR5N3U3dTh2MGV2MklGL0djWFZpeVVTZ1VpYTcyZDNkM0Y3UzF0ZjB3MHR4ajFkcmF1bDBpa1NpTGk0dHZCeUJKVGs1K3hjdkx5Nys2dXZvdDJ4aFAybGtNa0NZbEpiMG5DSUlsTHkvdmRydnQ3Y1hGeFhmT21ESGpzN2k0dUhVVkZSWC81Mm04Mjdkdmw4T2hMVVppWXVMVFVWRlJhM2JzMk9GdHYxMmhVSVRNbXpmUGFhc25qVVp6NGJScDAxNlN5K1Z4cmEydDMrVGs1S3dDME9Ka3FIRDgrUEU3akViajBjVEV4QmZtenAxN3BLNnVibU4xZGZYajNkM2REWURyNUxYTmpCa3puQzd5NlBDNGhxU1JyRmFyQ1M1NjNjZkh4OThuRm9zVlpXVmxqOFA1ZTZKWUVJUWhTZVM0dUxnSEFhQ3ZyNi9UdHMzZGkzOEFjT0xFaWFmTHlzcldPbTZuZGhidW9TUXljWXAvSENFWDBEUHNWZ0tYR09wd1FYdjFKSVkwVE1FbWZRcm53bHVqajNTT2c3MmNkbTNnQnF5Y3lLZ0lJWVFRUXNoWVphd09PbDc1VnVVY28wVDVCQmk3aTN2aGhyeE51amRFREp0U3JnMDh5QmdiOTZKUE5qRXhNV3NURWhLZTdPM3QxVGMzTjM4S0FINStmbWY1K3ZwbWpTZUpESUMxdHJaKzA5WFZsYWRXcTVjb0ZJb1pqbjA1Zlh4OHdyUmE3VFdkblowSDI5cmFmbUNNaVJ3bjBXcTFWd0JBYlczdDY0NzczQ0dUeWNJQm9LZW5wMzRzeHpzcUt5dGJkK0xFQ2RzQ1E3THM3T3lld3NMQzM5YlgxNzloR3hNZkgvOS9vYUdoTit6WnN5Zkt0czIrUjZ4YXJaNW5YemtNOVBlc3RQMzc2TkdqRjA5RXJPUGh1Q0NVSFdWTVRNeDlGb3VseWR2Yld3dEFNSnZObFNNbCtMT3lzdjRFZ0oxeHhoazdHR01TQUdocmEvdXV2cjcrTGZUM29GWFlqeGVKUkY2MmN6bVpyaXNxS3VydTJOall2M2g1ZWFsYlcxdTNxOVhxN1BUMDlNM3A2ZW1iUjN0Y1RVMU5uL243KzgrT2k0dDdORG82K3Y1RGh3NmRhekFZZnBMSlpMRWhJU0ZEUGhIRnhNVGNuSkNROEtTemVTSWlJdTV3VEo2VWw1Yy9YRmxaT1NSUnlSaVRKQ2NudS95c050SStWM3g4ZkJLQS9zV3UzQm12MSt1M3V2cjZhTFhhSzEwZGw1R1I4WW03TVhsN2U0YzFOemR2cWF5c1hBdjBMeUFXSFIzOUFPZGNiTFZhRFEwTkRTL1p4Z1lFQkN5SWpZMzlreTJKM05QVFU5WFcxcmFydGJYVjZVV0FrSkNRNjhMRHczOVhXMXU3c2JtNStUOHltU3hHSXBINGRIVjFEYmJHa0Vna2FvVkNrVGhyMXF4ZFI0NGNPYysrLzdYWmJDNDdjT0RBSEhjZkN3QXd4cnpneHNLS0k3VmpVYWxVYzVLVGs1MmV0N2EyZHVNa0pwRzN0YmEyYmdQNmUxRXJGSXFVbkp5YzgyRjN3Y1RUZGhZWkdSbWZCQVlHTHV2bzZQZ3BKU1hsYVc5djcyQ3BWQnJzNWVVVktwVktRNEQrbnlYMTlmWHZUTVJDZ1p4ek1lZmNyUXRNQ29WaXhyUnAwNTVWcTlYTHJWYXJzYmk0K083YTJ0cFhNRUlMSmFEL1owcExTOHYzTTJiTWVDY2lJdUtPc0xDdzMxWldWcTYzZlEvYlg0eVR5K1VSOCtmUHJ6bDY5T2pGT3AzdVM5c2N0dFlyUjQ0Y1dXYTc0QkFYRi9lSUo1VzhFb2xFcWxhckwyMW9hUGlndTd2YjZkZEZKQko1Q1lJd1dNV3ZVQ2d5TkJyTnNKOFRybHJ3T0dNd0dKd3Via3J0TE54RFNXVGlWSi9LTkZjRWVJMCtjZ0JuZXhnYitjMXFJcFZ1MHZ1YW1mQVorTkJmdk56RndEOHI5TmFzU1ovQUR5S0VFRUlJSVdUOFltK01OUUg0USs3bXBsZEVuUDJaY2R6TWdic0tOdXVxOHpmcERqQWdoM1BVTVJFNnJPQzFNMVlHSFI3TGVhS2pvKy9sbkFzSERoekl0Rlc5QXYyM0xqdU9GWWxFM3RPblR4OVdvYVRYNjcreTNkNXNod0ZBVFUzTmM4bkp5VzlGUjBldktTd3N2TkYrUUZoWTJGMGlrY2k3cXFycU9iaGdxODV0YjI4ZmRWRTBaMFFpa1M4QXpKa3p4K1BqOSs3ZEcybzBHbDFXZ010a3NoQUFzRmdzUTZyZHZMeTgxQ045dUc1b2FOaGt1L1Y0K3ZUcHIwVkVSTnh5OE9EQjJiYUY5VFFhelVXZXh1cUVsNit2YjJaQ1FzS1RhclY2cWJNQmpsVnI3clNQbURadDJ0TldxOVdrMSt1M1JVUkUzSEhpeElsbkVoSVNYbWhxYXRvT0YvMWRTMHBLN3BGSUpKcSt2ajVkYW1ycUpvVkNrWlNmbi85YkFOeVduSEVSbjhGeDIvYnQyNWxJSkpJRDRMWmIyajJwNXUzczdOeG5NQmhxNCtMaTd2Zno4NXRuTUJqMkFVQkNRc0pqdGdTM2szTU9hYmt4VU8zOUYvdXFTMWNWZ0FNTDYvazdiazlLU25vMktpcnF6b0VxekdHeXM3TmRMdURtNCtPVDJOblp1WCswQmNBQWlMT3pzM3RkdlJiOS9QeG1xVlNxTEFEUWFEUy9Gb3ZGdTl2YjI3KzM3VDk4K1BEWmJXMXQrNTBkR3hjWDk2Q3RSekVBU0tYU3NOYlcxcDIyNUpOSUpQckVZckcwdExhMmZudnc0TUV6Ui9vK01ocU54dzRmUHJ6RTJUNS9mLzlGS1NrcHJ4c01ocHppNHVLN0FTZ3lNek8zU0NRUy96MTc5aVJob0xyWmFEVG1scGFXM3AyWm1ibHQ1c3laM3g0NWN1UmMyd0o5RVJFUnYzVzhhQU1Bam4yWDdWNy9iQ0JwNTFacmhvYUdoamNLQ2dwKzY4NVl3TE5xMGZHUVNxVko4Zkh4Nit2cjY5OXFiVzM5R2dBNDUyMDZuZTYvTlRVMXoxa3NGcWNYMW54OWZjOE1DZ3E2d242YndXQTRwTkZvTHBUTDVYRWlrVWhtTXBucURBYkRVWlBKdE5WaXNkUUxnbUJOU1VsNVBURXg4ZG04dkR5WEZ5YWNHZW0xN3M1ekpSYUxmUUlDQXBhMnRMVDg1L2p4NDc4LysreXpUMHlmUHYybDBZNno2ZW5wcWNqTHkxdVprSkN3WHEvWGU5eTJaTHo2K3ZyTVAvNzRZN3BDb1lqTHpNemNVbFJVZEovWmJMWi9iVElBekQ2SlBHM2F0R2VzVm11M1dDd2VrZ2VhaUJZNzFNN0NQWlJFSms2Sm1MRGc1d1ZhM2NGUFdpc0x6amtyM056eU5qaExHc3Z4REh4dmg3ZDU1WlZYc2xHdnNCSkNDQ0dFa0treFk2VzJBc0FOaHo1dXZVZHE2ZnNWZytoOGdHZHg0QW93Z0hOQUJPRFl1NDNhak90Q21qMmRYeVFTeVJsakRBNVZXODU2eGpMR3ZKemR1bXF4V0hST2tzZ0FnTHE2dXZmajR1S2VDQWtKdWFhcXFtcXQzYnpLOFBEd1cwd21VM1ZUVTlPbnpvNEYraXNNQno0OEQwazB5R1N5bUxQUFBudFlUMWpIUktoZXIvOXZYMStmUjlWUzRlSGh2NVBKWkZGR28zSEVmcVpLcFRJZDZLK2t0Ti91NCtNejNXUXlWYmh4S2xsSVNNaFZBTUE1RjZHL2VNWHRucUpPK0FOQVdGalkvN04zNStGdFZGZi93TStNRmx1V0xGbVNJOXZ5SXEreDR5Mk9reEJDQTd4QUNpMXQ2VUpKV2NMV0JWcjJYNkdsYjB0YnVsRGFRcUZzTFgyN3NaY0dXc3Bhb09HbEwwdENpR003VG1JN2RpeGJqcnpKc3JYdjB0emZIN0ZTUlpGc2plTkFzTCtmNStFaG1ybG43dlVpSno1ejV0d3JUQ2JUTjJPeFdIRG56cDJyTlJyTkdZMk5qWS8yOVBSOHcrMTIvenM1cUxHeDhWbkcySnpKR3AxTzk0blMwdEp2ZEhWMWZVR2owZndYRVpIRllubXdwS1RrbXRyYTJsL3UzNzgvNVdQTjhYNmp4Y1hGVitUbTVxN3M2K3U3S1JRS0RSQVJCUUtCYWJFYlFnME5EZjFxYUdqbzkwUTBUVVEwTWpMeWlKaDRJaUt6Mlh3NFNaS1hsM2RhWVdIaEplUGo0MDhYRmhZZTFZODBpWVNJS0pNcVNZbEVJcVZEdjB3R2s4OGxiTVo0MUxrNUtMS3lzb3FucDZmL2Q2NkJLcFZLVDBSY09CeE9XWEZZV2xwNmN6Z2N0c25sY29QQllQaENlWG41dDl2YTJnNzNKWS9GWWpGSzAyNkVNWGJFcHBGWldWbkdjRGg4K0dlR3krVnFpOThVOFhxOTNmbjUrZWZwZExyVCsvcjZqa2hPRlJjWFg2MVVLaHY3K3ZxdVQ1NGpMeS92dEZXclZyM0U4N3pjNVhKdEp5TFcwdEt5UmFGUVZIUjJkbjZLa3Zvck94eU9kM2J2M3YzNWxwYVdsMWF0V3ZWYVoyZm5XUzZYcTgxcXRUN2pjcmtPLzU2ZW01dTdQbmxqdlpuM1h4NFJVVTVPam9LSU9JN2pKUEZqUklkK1ZzNjgvc0Q3SE05RDlzcVZLNS9tZVQ3YjcvY2ZUa2g2UEo3OW5aMmRzOTZrOG5nOHZjbnZLYlBaL0RPejJYd0h6VlJubDVlWC83ZlJhTHg4MjdadGgxdTZTS1ZTMWNURVJNcS9CMmF6ZmZ2MmxUelBIOUdxb2FLaTR2YTh2THd6T3pvNmp0aWZTaXFWNXE5ZXZmcUlDbTYzMi8zZU8rKzhVeGZ2YjkzYjIzdlU5NUxSYU55c1ZxdlhwVG9YaThXY0V4TVRUODIwQ2txN0dTclJvYllwaVcxc1pESloyV3pqRThsa01yMUtwV3BNYzlvckNJSlRvOUZzYUcxdGZYNzc5dTNyaUNoK0UwMU9STVFZQ3hFUkdReUd6K3QwdXJQTlp2TVBFMi9rRUtYdjVaektUQ1h5VWUwKzBNNGlNMGdpUTBvY2NhZUp1VTNJOC93SGxrVHVmbkxxVmtiYzUrY1Z6RkdmbEl1ZWQ4cW0wclIzL1FBQUFBRGd4TEZtazg1RlJIK2ErWS82bjVoU0I3aG92bFRnODVpVXNaV2J4U2VRaVlqR3g4ZWZLaTR1L3RycTFhdTNEdzRPL214a1pPUnhTbE5SR292RmZHKysrV2FxRmdPekNSODhlUENCNnVycW54VVVGRndUVDk2VmxaVjlXU2FUYVllR2h0TDFnSXpQNlpGS3BSbzY5RHZiNFhIQllOQnR0Vm9maXI4dUxpNithdVlSOUNOTVQwLy9hM3A2V2xSMW1jRmdPSCttVmNPc0NiNzgvUHh6aUlqcTYrc2Y3dTd1L3Z4TXRXV1dScU01MmVsMHZrMkhFbzVwQ3paS1Nrb3VrMHFsZVVSRURRME5qM3E5M2oxNzl1eVpLNGw1RkoxT2Q4N01KbEZuRVJIeFBKODlQajcreE1URXhQT0JRT0JnSUJENFMyMXQ3YTgxR3MzYTVJMzljbk56YTVWS1pjUCsvZnR2bm0yTzdPeHNVMU5UMCtOMnUvMWxtODMyajNnU21ZZ0MrL2Z2djZHbHBlV0Y2ZW5wTnljbkoxUGVFTWpKeVNtcXJxNit4K0Z3L0h0NGVEaXhTdEEvancyaG9qU1RRRjRJQm9QaGkzYTcvWVhKeWNublV5V1JWU3BWTGNjZEtyeUp4V0lLSWlLcFZLck5JR0VqVGU3eGZheVVTbVUxRVhGK3YzOS9Cc1B6aVlpaTBlaFJTV1NOUnROYVdGajRwYUdob1YrV2w1ZmYydHZiKzVYYTJ0cUhXMXRiWHphYnpkOFh1U3lKVENZemNCd25TZnljQ0lMZ2pGY2dsNVNVWEsxV3E5ZjA5ZlhkbWhpWWs1TlRWMVpXZHQzazVPU1d4UFlPQlFVRm42MnZyMzhxRm90NUpCS0pzckN3Y0xOU3FhelB6YzFkdFd2WHJvKzczZTZVRmRMVDA5UC82dTd1dnJTeHNmSHBscGFXMTl2YTJrNzMrWHg3UEI3UDRWWU9jcm04aE9qSWpmVnljM1ByTm03YzZFaThWblYxOVoySjdVeHFhMnZ2cWEydHZXZnIxcTI1Uk9RVitUbjZJSEgxOWZXL1Y2dlZMWWtIZFRyZEoxcGJXLzhwNWtKdnYvMTJ6Y3puNklpZjBUS1pyQ0FuSjZjMjhkanc4UEI5ODFtc3orZnJvNlNmdGRGb05CS05ScDNKbGJWS3BiSXcxVFVTTjBpY2FXVnhCSTFHczBhdFZxOUxkUzdCckFsa290bmJsOHpGYURSdU5ocU5tOU9kRHdRQ3cvdjI3YnVpcGFYbGhlYm01a2U2dXJyT256a2xJenIwVkFNUlVYNSsvaWNtSnlkZm5KcWFlaVU1aVR4WEwrZEU2WG9pbzUxRlpwQkVocU93TFNRUmlPWjZSQ2lSaDV5VGU0N2JnaEowUDJuZktEQjJ4enpEYlFJSm42eTkyTGhrMy9BQUFBQUFIM1UxbS9WdUluTFBPWEFPUFQwOTE0WkNJV3RwYWVuTksxYXMrRzFOVGMyZEZvdmxyc0hCd1Y5UUJqMUJNekUwTlBSd1JVWEY5MHBLU3I1aE5wdnZKS0pJYVducFRiRll6R094V0didGRSd0lCSVp5YzNOWEtwWEtocVFOczZaN2UzdXZpNzhvS2lxNlFpS1JaTjZHYmhaU3FUUXZHbzA2NWhpV1UxQlFjT0hVMU5TL2NuSnlLbGV2WHQyMmUvZnV6eW9VaWtxSlJLTFU2WFFiVzFwYW51L3M3THlBa3Fxb1o4akt5c3ErRlFxRnhyS3lzb3JHeDhlZnJLeXMvRUZOVGMwOURvZGpLeEZSZm43K2VlRncrSEN5VktWU05SVVVGRnhJUktSV3E5ZkZqK3YxK3JNMEdzMHBvNk9qZnk0cEtibmFhclUrbkxTeFhtUjhmUHp4NHVMaXF5d1d5M2NUcTh4TFMwdHZpMGFqcm9NSEQvNXBsbzlWMDlMUzhpSVJVVjlmMzFFYm05bnQ5aGZIeHNZZWEyeHNmSFRYcmwzRGlmMW9aMGpxNnVxZTREaU8yN3QzNzFVcWxhbytKeWVuVGk2WEYxbXQxZ2ZqSDlOY3ZGN3ZQcC9QZDhUdlcvTnBEV0N4V083cjcrKy9LZjU2WkdUazkwUTBxVktwL2l2VitKTlBQbmx2OGpHVHlYU0x5V1NhZFdOemlVU2lZb3pGa2xzREVCMU9CbE9xYzdPSngvbDh2am1UeUZLcE5GMFNXYko4K2ZJSFBSN1Bib2ZEc2JXOHZQeFdRUkQ4Ky9idE84OWtNdDBacjZ6UHlzclNwVXZhU1NTU3d6ZVRGQXBGSWNkeGZIVjE5YzhUK3pRUER3OC8wTmZYZDROS3BUTG85ZnF6RHg0OCtEQWxKU1A3Ky90L1ZsSlM4clhxNnVxZjc5eTU4Mk5FaDFwWU5EWTIvajBjRGs5MGRIU2NkZkxKSjNkekhDZlJhclZuVEUxTi9jdnRkbmZUTE1iSHg3ZGtaV1daYW1wcWZsbGJXM3RQZTN2N3g0dUxpNjlZc1dMRm4xTzBiRkZ0M0xqUjA5UFRjMlZYVjlmbmlZaHljM1BYVmxSVWZOZm44M1VQREF4OEw4VVVSN3lmczdLeXlzVitIWStubXBxYW54dU54czJEZzRNL3FhaW9PSHhEWUhwNit1MjVldVlXRmhaKzNXUXkzUmdmRndxRkxFUkVKU1VsMXlXT1U2dlZLMU1kRHdRQ1BWTlRVMitJV2E5U3FWeWVYSW1jazVOVEpnaENJUGxHVGZ4NytzT1NyaWR5SnJFVEV4UFBXSzNXSTlwc0pGZFYyKzMyRjYxVzYwTXpQZGV2dDFxdER4QlJGdEYva3NqRHc4UDN4Mkl4cDF3dUwwcWVJNU9XUkhOQk80dk1JSWtNUjlOb1Z4Qkx1WmxEU2h6Uk5tN1R3dnhEZXpiZFR6cE1Bb3M4VFhUMHhpTVo4RE9CUHRWOFdVRW1qOWNCQUFBQXdPSVhNWnZOUHphYnpmZVdscFplVmw1ZS90MnFxcW83WkRKWlVhcEh6T2ZKTVRJeTh1ZXlzckxyakViakpkRm9kRXFoVUZRTUR3L2ZTM01rd2gwT3h4dTV1YmtyQ3dzTEx4Z1lHTmc5MjlnNGpVYlRxbEtwUkcya0ZUY3lNdkt3VENiVGhrS2hXVGZpcTZpbytLWk1KdE1QREF6OElCcU5XbHBhV3Q3VWFyVm5Hd3lHODcxZTc1Nit2cjZiVzFwYW5sK3paczNyYlcxdDV5YkhsNVdWWFp1VGsxTnROcHR2cjZ5c3ZIMTZldnJWY0Roc3JhNnV2aSsrTVZWdGJlMURpVEVGQlFXYlVtMkVaclZhSCt6djcvOGhFUVZLU2txdVRyVmVpOFh5NjVLU2ttdE1KdE9QdTd1N3J5WTY5RmgvVVZIUnhZT0RneitpOUkvb0s5ZXNXZk9TVXFsczZPam8rS1RmN3g5TE5XamZ2bjNYcXRYcU5hdFdyWHExczdOem84dmxhbytmS3k0dXZsU24wNTBwQ0VKNHc0WU52ZkVORkoxTzU3dFdxL1hCcHFhbXY2U1ord2lEZzROM0RBd01IRlcwNDNBNC9qMHhNZkczVEs1UlYxZjNRUEt4ZUdKYXBUcnlWNytob2FHZkR3ME4vVHduSjhmbzkvdEhpWWgwT3QzSFcxdGJYMjlyYXp2VDZYUytHUjk3Mm1tbmpjZGlzU09xVTZWU3FWWW1rK2xtMjZCT3pPWjFSRVJ5dVZ4UFJOVGMzSnkyQlV5eVNDUnlSUEZRY1hIeHBScU5abjF5V3dPZnp6ZmUzZDE5cFY2djN6aXp0cGN6dVg0Z0VCaEpUbDZkZWVhWi9sZ3M1aVlpMHVsMEYzRWNKNTJZbUVpMWllQ2sxV3A5eUdReWZUcy9QLzlUZHJ2OTVWQW9kTUR2OSsvdjZPajRWREFZSENRaUdoc2JlelFZREZxcnFxcnVPT1dVVTlwMjc5Nzl4ZVFiQ29rc0ZzdGRQTTluRFE0T1BweHVUS0p3T095ZG5KejhCeEdSU3FWYVNVU2tVQ2lxYlRiYk8wUTBhL0dWVHFjN0sxM2Y4UThEei9NcW04MzJ0NEdCZ1I4bUpwR0pTT2J4ZU5MMnBpWWlNaGdNWGlLaWhIRnlJb3FrZXQ4UUhmMStHaHNiZTFSc0VubjkrdlZwZjY2THFhd2xPanFwSGFkVUt1dG1PMiszMjE4S0JvTkRZdVlTS3hnTWpqb2Nqam1mWE8vdDdmMU9mbjcrcDQxRzQ1VldxL1UzQ29VaW00Z29Gb3NGaUE3ZFRDTWlTcFZFRnRuT3drNUozOXRtcy9sSEhvOW5iekFZUEh6alRCQ0U3TkxTMHE5YnJkYjdramYxemM3T2Jzek56VTNYb21OUlF4SVpqaEpqM01taXVpRVRlL2U0TFdiRzRKOEhzLzBzK2pjaVRqK2ZlSTVqVnpSZVptaGI2SFVCQUFBQXdFZWU1K0RCZ3c5TlRrNit2R0hEQm5OeGNmRVZDNWhFcHVIaDRYdExTMHV2S1MwdHZTb1VDdGtZWTdGTUhuOGVIaDUrcUxTMDlJYXlzckliclZiclk2RlFxRyt1R0oxT2QyNVZWZFZQNXJQT2taR1JQMGlsVW8zWDYwMmJvTkpvTkdzcUtpcHVzOWxzZjR0djNyVnQyN1pUeThyS0xsR3IxYXYzN3QyN2FYcDYrbCtkbloyZmJXbHBlWEh0MnJXdlRVMU52UjZQejhyS3FxNnFxdnFweStYYTduQTQzaUNpMjJmbWZtUmtaT1J2Q29WQ0t3aENJTEcxeU1hTkc5bkF3TUQzQndjSGYwcDBxQTJGV3EwK2c0Z2lnVUJnZUs2UEt4Z01EaDQ4ZVBDQnNyS3ltOGJIeDUrZG5wNXVhMnBxZWl3UUNQU2J6ZVpmcGduTFc3dDI3Y3NhamVhVXZyNittNmFucDE5UE00Nkl5TnZSMGZHWmswNDY2YjNXMXRaL2QzWjJmc25oY1B5VDZGQ1AxZW5wNlRlOFhtOVBJQkRvOWZ2OXZYNi92emNRQ0l6RWd5MFd5OTM5L2YxcDJ5ak10dm1XMiszZVBjZGo2b2VsUzRhbDA5RFE4SWhlcjkvWTN0N2U2dlY2YldxMXVwV0l5T2wwSGxHZC9OWmJieDFWc1J2ZmJLNjl2ZjFMS2RieDA1S1NrcXUzYnQyNkxOVzhHemR1UEtwWEtSR1J5K1Y2cDZlbjV4dVpyRjJyMVc0b0xDeThKQktKSEZHSmJMZmIzN0haYk0vYjdmYVg0d25qVkRvNk9qNCtOVFdWOG5mSHFxcXFXeW9xS2xKVjZSSVJTWGllVjBRaUVUY1I4U1VsSmRlNjNlNk94QnNMaVVaSFIrOHBMUzI5b2FxcTZnZDJ1LzNsUUNCZzNiNTkrMXBLYXFzek5EVDBjNi9YdTYrcHFla3B2VjUvMW14SlpDS2krSHRGclB6OC9FL1piTGJuZFRyZGYxVldWbDZmMkQ4N3pmcWY2Tzd1L24rWlhqL2QxM2FoREE4UDN4bS8wTVN3QUFBZ0FFbEVRVlFJQkNZcHFjOTljcnVPMmNUSFRrMU52ZGJSMGZHSjVBMGdaOWtZTXVPaU9vdkZjcmRDb1NnWEJJRWwvbDJqVkNxYjE2OWZ2M3Z2M3IxWGpJK1BQNW9VcGwrM2J0MGI2ZnA4ei9YK1RuZStzN056S0pNa2N2eUpqT1BNMjluWmVhN1g2eDBrb3BnZ0NEbEVSSm0weGhHVGREZWJ6VDlLZUdLRk41bE0zelNielE4UjBlU3laY3UrR0F3RzkzbzhudDdDd3NJTFptNU9SaE9mL2lFNjlMTmRJcEhrMU5mWC95NStjM0twUUJJWmpzSVJ2eTdwNSs2c0JEcisvWkI5Y3VWZHhHajFQTU4vM1hDSlFkU2RiZ0FBQUFCWTNIUTYzY2NUZXdaTEpKSUFZNHpGcTU0V1NqQVlORTlPVGo1bk1CaStvRktwbU0xbWV6WmVjVHRYM01EQXdQZXJxNnZ2UE9ta2s5N3M3dTYrZEdwcUtubFRzZHg0ZFNzUjBlRGc0Szh5clVCTXBsUXE5VVJIVjIvRzVlVGtMQzhySzdzcEdvMDZ6V2J6TmZIaldxMjJycnE2K2hkVFUxT3ZqbytQUDBOMHFEL3IzcjE3TDZtb3FQaDJZcjltbFVwVnp2TzhZdi8rL1RkS0pKS3NwQ2s4Z1VEQWs5eTdPSm5INDludjhYZ3k2WXQ3V0Y5ZjN3L3o4L00vM2R6Y3ZNWG44L1ZtWjJjWDc5cTE2elJLMGZzNUt5dXJxclcxOVNXbFVsazNPRGg0UnlZSi8yQXdhTjYxYTlmWmE5YXMyZHJhMnZyUzhQRHczZjM5L1Q5MHU5M3Z0YmUzcDAxV0VoM2VhRTdzSm5QSDNlRGc0SDBGQlFXYjZ1dnJYM24vL2ZmUE5oZ001L3Q4dm01S3NTRlZFcGxDb2FpY3FWWSs2bnNwRm92RlAxWlJMUVk5SGs5dnB2MUtwVkpwYm1GaDRTWEJZUENJaEZzb0ZEclExZFYxOFZ6eGtVakVTMmtxMUFWQm1PMXJwU1lpaXNWaXJvS0Nncy9rNU9UVWRIZDNmelhkWUovUE56RTJOdlpJY1hIeDEvVjYvY2FwcWFtdGxLWXZ1OTF1ZjNIYnRtMnRpVDF3RjVKU3FXeFNxOVZyTFJiTGhhRlF5R0l5bVc0ZUhSMzlVNXFmVmZ6T25Udlh1Rnl1YmpyVTRrS2wxV3BYSmZSMjV2UjYvWm1SU01TVDJPS2xvNk5qbzgvbk8ycFQwTm1vVktvVkVva2t4K1Z5N1pwcmJDQVFzS1k2dm4zNzlpSkJFR1FWRlJVL201eWNmTjd2OXgrVnZ5Z3FLcnFwdkx6ODF1M2J0eGNSRWZsOHZ2am1oVWQ4dlk5aFk4Z2oyR3kyRjFwYVdsNlVTcVh5N3U3dTY0a29YRjVlZm5Nc0Z2T1BqNDgvbnlKa2FzZU9IUzBwamhOUituWU9EUTBOanhRVkZWMStyTzBla2pjbmxjbGtaYTJ0cmE4ZHl6VlQ4WHE5aDF1MlNLVlNKVkZtU1dTaW81TERLU1czQWRMcjlXZlcxTlRjRlF3R1J5WW1KdjZ5Y3VYS1p3WUdCcjd2OFhoK09qNCsva3h1YnU3ZEpwUHBsbUF3YUIwYUd2bzVFWkZXcXozVjRYQzBhN1hhRFVhajhXdGVyN2Q3dm4yeFA0cVFSSVlVbUpoK3lGRXBKMG51L2JXZzlqd3hkVFl4SWVYakZ4bDROK2pMLy9hQ0xnZ0FBQUFBUHZKYVcxdGY5M3E5ZTl4dTkwNDZsUFE0aCtNNGZuaDQrSjdrc1R6UHkrdnE2bEpXZkNaWEtLVXlPRGo0SzRQQmNEN0hjWnpGWWpucSt1a01EUTM5bk9NNGFXVmw1WTlXclZyMWhzL242M2E3M2JzRVFmQmxaV1dWYXJYYTAzaWVWeVFrdGdLVXVnOXhKbHFJaUNLUlNNcU5Da09oMEpqVDZYeHZhR2pvRHEvWEd4K2phR2hvZUR3Y0RvLzM5L2RmbmpqZVpyUDl6V2F6UFdjeW1iNFpQelkxTmZXLysvZnZ2OUh0ZHUvVWFyVWI1cm5PK2ZEMDlmWGQwdExTOHJ4R296bDVjSER3Snk2WDY2aEtVNzFldjdHcHFla1pxVlNhTjlQcUpPUCttRDZmcjNQWHJsMm50YlMwdkdJeW1iNnQxV3BQZi8vOTk5ZlRmNnB6NUxtNXVhdDFPdDBwR28zbWxBTUhEc3ozOTVzUGhOL3Y3K2pxNnZwU2MzUHpzNmVkZGxxUFhDNDNKRzhPbDRwV3F6Mko1M201eCtQcC9DRFdtWXBNSnRNVEVRbUNrS3BxMDMrODVzM0t5dElSRVVXalVWZFpXZG5ONFhEWU5qbzYrdVJzTVdheitaN2k0dUtyUzBwS2JwaEpJcWNWQ29VeTZrR2JEbU5NTXJQT2ZKbE1Kazg4VjFWVmRYczRIQjZmbUpoNHp1MTJ2Mk0wR3IrNmN1WEtMVHQyN0RpRGtqNW54Y1hGVjlYVjFkM2YzdDUrcHNQaGVLZW1wdWFuSlNVbFgzM3p6VGVOZEtoTmo2eWhvZUZKdjkvZjM5YldkaXJSb1EwbVcxcGEvbW16MmY2eFo4K2VvMXJUcE1HdldiTm11OS92TjcvLy92dXQ4LzI0WnpZNXpGWXFsWlVHZytFUE8zZnVQTTNuODNVbGpvbTNaSWx2aURoZm1TWnJwNmVuWDkrelo4L25HeHNidDZqVjZsUHNkdnRMUlVWRmw1bk41dGxhN0h4b1FxR1FOZkVtVGxaV1Z0cE5ZUmVLVENiTEl5SVNCQ0hsalpXRlVGeGMvTlZJSkRJOU1USHg5MVRuKy92N2IxVW9GRFZLcGJLSmlEZ2lZdlgxOVgvMitYeTluWjJkbjFjcWxiVTFOVFYzZXp5ZTlzUU5NaGN6SkpIaENPejUvRnlCV0VQRzQ0azZ1SE1tanR1YmV0OFdsNDZGdzZsNlNHWENGbzF4WDFwek5SZFowRVVCQUFBQXdFZWV4V0s1ejJBd2ZLYW9xT2d5UVJCQ0hvK25zNit2NzFzVEV4TlBKWS9sT0U1V1VsSnliYXJyWkpKRTluZzgyMTB1MTNZaVltNjNlNGVZZFE0T0R2NTBjbkx5NzZXbHBkZHB0ZHF6REFiRCtUelB5OExoc04zcGRMNDNQVDM5K3RUVTFHTmlycGxLZm43K3g0bUkzRzczVVp1cEVSSEZZakZQVjFmWDU1SU9CM2J1M0htMlhDN25FaExMaVFUR1dPSitKa0ttN1JjV2tMU3NyT3lhcXFxcW4wV2pVWmNnQ01IeTh2THZ5ZVh5Zkl2RjhwUEVYc2MrbjI5QUVJUndUMC9QMTBkR1JuNG5kaUt2MTl2OXpqdnZyRzFwYWZtenhXTDVSVUZCd1VVNm5lN1UzTnpjTlNxVnFwbm5lVGxqTE9MMWVqdjhmdjl4K3gxcW9kanQ5aGNuSmlZZUx5b3ErZ29SVVY1ZTNrblQwOU1OOGQ2a3FSZ01oazFFUkpPVGs2TDZ3Nll6bjVzTktwVnFCUkZSVGs1T1hYWjJkamtSa2Qvdkh3dUZRZ09aeEVza0VnbWx5WlVrVnY0blV5Z1V4VVJFa1Voa3VyKy8vemE1WEw2TTVxaFlEWVZDL1h2Mzd2M1MrUGo0ckFua1kzWFdXV2RGT1k2VEVCR2RkTkpKMnhQUEZSWVdiaklZREYvWXYzLy9OVVFVRGdRQ0kvMzkvYmZXMWRVOXNHYk5tbisydGJXZFR6T1Y0eXFWeWxCZFhmMHp2OTkvd09Gd3ZFZEVaTGZibnpHWlREY1dGeGRmTlBPK0NZK01qUHhQUlVYRjl6VWF6UnFYeTlYbTkvdkhSa1pHL3Fla3BPVGEwZEhSalhNbHpJbUlsRXBsZzFRcTFkanQ5bjhzd0tjZ3VIUG56czl0MkxDaHJiR3g4Yzg3ZHV4WVF3bVBYOC8yZFUyZ2tNbGthaUtpMHRMU2IyUm5aMWZtNU9SVUt4U0tha0VRSW1rUzNXbVR5cE9UazYvMDlQUjh1Ykd4OFdtVlN0WElHQk00anVQVmF2WEpicmU3bllqQzZXSS9Ta3dtMDQwbWsrbEdzWEVhaldZMUVWRW9GRXJad3VOWUtSU0swbVhMbHAwL1BEejhheUtLVjU1VC9IMHlRK2pxNnJxUS92TSt6bGNvRkpYajQrTi9KYUpJVDAvUHB0YlcxbzdxNnVvN2R1N2NlZHJ4V09lSkJrbGtPRUkwbTYzbFdmb2ZkTWs0SWxIL0NCYUxoY0lQRVVmR2VZUUtuTUJkMUhKNS9zamNRd0VBQUFCZ3FlbnY3NytwdjcvL3BybkdpWGtNZUxheE8zZnVQR1crYzNpOTN1NmVucDVyWmh1VGllenM3UExTMHRKdlJDSVJSeXdXYzBVaUVUL0hjVEdsVXRsU1ZsWjJQV01zTWpVMWxlcFI2clJDb1ZCZktIVDQ5Mi9TYURSck9JNVRNc1o4Z2lESWk0cUt6cC9wRVhzOEtJaUlzck96aTRpSUdHT0oxWEd5d3NMQ2l5b3FLdjVicVZUV3VWeXU3WHYyN0xtRTUvbGdYVjNkWThYRnhkOG9LaXE2Y254OC9DOWpZMk4vZERnYzI0TEI0T0JiYjcxVlRVU2VZMWpUWkh6anRwYVdscGMxR3MwR3Q5djlydGxzL29ITDVYclg0WEMwVVVKaXNieTgvTmJ5OHZJNUszeFRtVzl5SmhPNXVibnJseTlmZm9kV3F6M0Q2WFMrNC9QNTlocU54cThhREliejNXNzNUcHZOOXB6VDZYelg2WFIyMEg4K1gzcWowWGlsMiszZWtXSENscHY1VHlBaVVxdlY4U2RpRHlmUFZxOWVQZS9xdmxXclZoMXVWMk8xV24vWDI5djc5VXppVnE5ZW5YRzdScDFPZDdaTUpzc25PclJwSkdNc0ZncUZ1dUlWclNxVnFsRXFsZW9ZWTM2dFZudDZMQlk3NnVaQnZBM004ZUIwT2wvZHRXdlhxWUlnQkdLeFdEQWFqUVo0bmc4d3h2aVBmZXhqVnExV2UzcHhjZkdYblU3bld3Y1BIang4NDhScXRUNm9WcXRialViamxhZWRkdG8rczlsOG05VnEvVk5sWmVWdlpES1pkdS9ldlY4a29pZ1JrY1BoMkJZS2hVWUxDd3N2ak45OEdSa1orV05GUmNWdFJxUHhxbmpWZjI5djcrMEZCUVdYMXRUVTNEczFOYldTWnI3dTZlVGw1WDJNaUdoaVl1SzVCZnAwVEhaMmRwNUxSSk5LcGJKWklwSElCVUVJU0NTU3JQejgvTTlFbzFGWDR1REN3c0lMbGkxYmRrRjJkbmFwUXFFb2w4dmxoL3QvMTliVy9vYUlLQndPandjQ0FiUGI3VzRqSWxJcWxRVStueTlDUkM0aTBxclY2cE1FUVFnbFhqYzdPN3RDcjllZlhWaFllS0ZXcXowOUhBNlBXaXlXKy9MeThrNDFtVXkzVmxSVWZKOHhGdkg1ZkwwK24rOUFPQncrR0E2SEo2UFJxQ01XaS9sanNWaG9aczczREFiREY3S3pzOHZTZmNCS3BiS2VpS2lzckd6V3YrdG1FcWxFUkZSWldmbkR5c3JLSTU3Q1NOY1RPZkU5bG83VDZYelhicmUvbEhpc3VycjZ6c1RYSnBQcGx1enM3TkpBSURBUWlVUWNXVmxaSmVYbDViY0tnaEFPQkFJWlBmbWVhdDJ6V2JaczJlY1pZNExWYXIwL2Zpd1VDbzBWRkJSOHllMTI3NHBHbzhrYmhpcExTa3ErUVVUYzFOVFVhMFNIV3RLMHQ3ZC93dWZ6emRtaWFyRkFFaG1Pd0F1MEx2TVVNaEVqT202dExQWStPWGtoTWJwd1ByRWNjYmMxWEphZjNETU9BQUFBQUdESkNnYUQweWFUNlZ1VW9qb3VIQTdiK3Z2N2I4bGtzN3JaRkJRVVhGUldWdmJOeEdObXMvbkh4M0xOZEpZdFczYkd5cFVyWDQ2L2RqcWR1NGlJU2t0THI2bW9xUGlCWEM0dmlFUWlVNzI5dmRkYnJkYmYwRXpTcXIyOS9lTkZSVVdYVmxWVjNXRTBHcTgwR28xWGVqeWV6cGxIOXhmc1VmTE96czdMWnE2WGR0TXR1OTMrMHNURXhGL1RuVzlvYUhnODNibXBxYWwvMld5Mm95cm5VMW14WWtWR1QzY1dGeGRmVVZ4Y2ZJMWFyVjRiaVVUY2ZYMTl0ODYwZUltYXplWjdUU2JUZFVWRlJadXJxNnQvTmhQQ3d1SHdwTlBwZkRNUUNCeVVTQ1M1Rm92bDE3UE5rU0RuckxQT2NqSEd3ckZZTEJLdjhuUTRISWVUdU8rODgwNUZodGVhVlRBWXpQakd3TzdkdXk5d3U5MHAyM0dZVEtacnlzcktEbThtbDUrZi80bjRhOFpZdEwrLy83dUpMUkcwV3UzSGEydHJEN2V3c1ZxdG9pdmNqNFhQNXh0UDE2Smg2OWF0NnROUFAzMG9Fb2xNZG5kM1gwaEpTZDN1N3U2dnhXS3hRR2xwNlRVS2hhSmVyOWVmYmpBWXpoOGRIWDBrcVQ4N3M5dnRyeGdNaGk4UVVRNFIrWVBCb0dWNmV2b05udWNUSzN6dEJ3OGUvSFZsWmVVUDh2UHp6MDFPTENiVGFEUWZDd1FDQTNOdEpDaEd2SXArK2ZMbHR5Yi9uSXIzdkkzamVWNVZVRkR3eFhBNFBPcnorWG9uSnlkZjlQdjlmY0Znc04vcjlacDlQdDhBSmJYNk1CcU5OOC84akQzTWJyZS9URVEwODc3NVpWWldWaEVSTVpmTHRiMjd1L3VybzZPalR4RlIwR0t4M0VXSCtrdWZxdFZxVDFLcFZFMUtwYkpHcjllZklaVks4eEt2dVd2WHJuT0ppRXBLU3E3UjZYUm56ZlZ4TDErKy9ON1p6aWNta2ExVzYwTWpJeU9pbnhncExpNitMdFVUT3k2WHF5MzVjNXVjUk9aNVhsRmFXbnBENGpGQkVBSjlmWDNYKzN5K2lVem16MlRkaVJ2d0RROFAzejg4UFB3VUpmUm5QM0Rnd0xmcjZ1cCtseTVwTGdoQzJHS3gzTzEwT3QrS0gwdHVqYkxZSVlrTVIrQTRPam56TGZXSUpCenRQQjdyNkh6VVhreU0vWGFlNFMvVkg5RC9Za0VYQkFBQUFBRHcwZWQrOTkxM3l3UkJ5SkxMNVZMR21Jd3h4c2RpTVZjd0dCeW1OTHRyNzk2OSs0SmdNSmhSSW1ka1pPU3U4Zkh4TFl3eGlWUXE1UUtCd0Vnd0dCeEtIaGVOUm9XWkNyMVpxeEZuNC9mNzJ5MFd5MTJNTWNIcjllNXlPQnovSkNLeTIrMHZHSTNHcjFpdDF0K1l6ZWI3NkZCVjRCSEd4c1llSHhzYjIxSlNVbks1VnFzOXkydzIzMEFaSkpESHg4Y2ZucHFhZWpYREpjNzZHTGJWYXYzZDlQVDBxemFiTGUzaitocU5ab1BMNVRxcWNHZHFhdW8xbTgzMjNNakl5Q09aTEVTdjEzL2E3L2VuVEl4eUhCZWIrVnF3UUNBd0xwUEo4Z2NHQnI0L09EajRFQkU1NHVOQ29WQmZYMS9mRFgxOWZkL1VhclVuYTdYYU0xVXExY3JzN096aW1YN0puRUtocUp3dEtlNXdPTFl5eHVLVjJMNmhvYUU3NVhKNUFjZHhVc1pZZEhwNitrMjczZjVDZkh5cTc1MkZFSXZGWW9JZ2hNTGg4RkhmZjZGUXlKcHVBN3RJSkRLZCtMcXZyKy9IRm92bDRabTRjVHJVRS9pd2d3Y1BQdTczKzNmelBKOGRDb1hzTXozWVR4U2VucDZlcjdyZDd0M0JZSEFzeGZuWS92MzdyN1haYkgrSkovYjM3ZHUzZVd4czdLZ0UyL0R3OEcwOVBUM1hVVUpiZ1BiMjluTW82ZjF0TnB0LzVmUDUydWRLSUJNUmFiWGFqNlhyVlR1WHNiR3hQN3BjcnQzcHpnOFBEejg0UFQzOWZ4S0poSXZGWWl3UUNGaDhQdDhSNDBkSFI1OGFIUjM5SzRub296MDVPZm1TVENiVHpMVHhZWUZBd0R3ME5QVGJtVFg5UFM4djcyTXVsK3Q5cDlQNW10L3ZIMDF4Q2EvRDRmaG4vR2RaZ215RlFxR1hTQ1JxaVVTaWNMbGM3VVJFYzIzY0taYk5abnZlNFhDOGsra21sb21jVHVkYmlkWGFSRVR0N2UyZmpFUWlROGxqMzM3NzdacFFLSFQ0NSszZzRPQjlrNU9UZitkNVBvY3hKdU00THVKMnUzc3B4Vk1oc1ZnczRQUDU5b1ZDb2NOVi9UNmZiNS9QNSt1ZWE5MCtuMjlmVXQvL0l6YjRIQnNiZTJKc2JPelo3T3hzWTFJckp1STRUcGg1bnl6bzVyc2ZOY2UwUXlNc0xvd1JKN3ltSHlPaWdneEQzUHg3VTFydTl2bi93eS8xT2hpMzc4bkpWNG00czhYR2NrU0RNVTYydXZtU1BNZmNvd0VBQUFBQUFBQUFBR0F1bVRRUGg2WGkxVHdUWlo1QUpvNVIyMElua0ltSTlqMDVkYzE4RXNqRUtNUXgraUlTeUFBQUFBQUFBQUFBQUFzSFNXUTRMTWJ6NjhTTVB4NzlrSGMvUGxuTEVidHJudUhYMVYrNnJIMUJGd1FBQUFBQUFBQUFBTERFSVlrTWgzR01QM251VWYreDBFbmt0dDh4bVlTang5bk1Mc3ZpY004MGJNNy80MEt1QndBQUFBQUFBQUFBQUpCRWhnU01tS2hLWkFsakM3b3BnRUpsL3k0UnJaMUg2SVNNRDEvRGNaeVlQUUVCQUFBQUFBQUFBQUFnQTloWUQ0aUlpRzBodWFEV3U0a29LOE9RTWY2Y3FXS09TNzJEczFqZGowMDNDbnlzZzRpa1ltTTVScDl0dUhUWkMzT1BCQUFBQUFBQUFBQUFBTEZRaVF5SDVPcFhVdVlKWk9LSTNsK29CREs3bmZFQ0Yvc3R6U09CVE1ROWdnUXlBQUFBQUFBQUFBREE4WU1rTWhBUmtjQ1R1SDdJSEMxWUs0dnVxc25MaWFNTjh3ZzlHSlR6TnkzVU9nQUFBQUFBQUFBQUFPQm9TQ0xESVFLSjZvY3NFRnVRVGZWNkhuWHJHVWQzelNlV01mNHJhemJwWEF1eERnQUFBQUFBQUFBQUFFaHRIdTBEWUZIaXhDV1JwWkZZMjBKTUc1T0U3aVRpOUdMak9FYS9iYnhVLzYrRldBTUFBQUFBQUFBQUFBQ2toMHBrSVBhcVdrZEUxU0pDK3JsUHV4ekhPbS9YVTFQcmllaHI4d2cxVXhiNzlySE9Ed0FBQUFBQUFBQUFBSE5ERWhrb3ltU3JSQVV3T3VaV0ZtKyt5YVM4SVB4MkhxR01ZK3lLaGswRzc3R3VBUUFBQUFBQUFBQUFBT2FHSkRJUVQxeXJxQUNPSGZPbWVzdEc3TmNSMFVxeGNZem9ub1pMRFc4ZjYvd0FBQUFBQUFBQUFBQ1FHU1NSZ1lnWFJDV1IrV09zUk81ODFGNU1SRDhSSGNoUm4wY2UvUDZ4ekEwQUFBQUFBQUFBQUFEaUlJa01SRXhVSlhLVVBEbWR4ektkVkVMM0VwRktiQndUK090TzJWUWFPSmE1QVFBQUFBQUFBQUFBUUJ3a2taYzQ5b3BPVFVUTFJVVHM1VFpaNTUzSTNmdmt4RGxFN0FMeGtkd3pUWmZxL3pYZmVRRUFBQUFBQUFBQUFHQitrRVJlNm5pSnlMN0VYTWQ4cDlxM2hjbUo4US9PSTlRWEkrNmI4NTBYQUFBQUFBQUFBQUFBNWc5SjVDVk9vSmk0VGZVWXpidVZoUkNaL0RvUlZZdVA1SDY4Y3JQZU90OTVBUUFBQUFBQUFBQUFZUDZRUkY3eVJQVkRKcDdqNTFXSjNMWmxXc014Ymo2YjR2VnljdjJ2NXpNbkFBQUFBQUFBQUFBQUhEc2trVUZjSmJJazJqV2ZTUlFSNGR0RWxDODJqaVB1dW9aTlhIZytjd0lBQUFBQUFBQUFBTUN4NHo3c0JjQ0hoNzFvekJGa0lROWxlak9CTWJQa2s5TlZZdWZaL2NSVWlZU0VmaUxLRmhQSEVmMjFZZk95QzhYT0J3QUFBQUFBQUFBQUFBc0hsY2hMbVR6VVJDSytCemh1ZnB2cVNZbjlpRVFta0luSUY0bHhOODluUGdBQUFBQUFBQUFBQUZnNFNDSXZZWUxJVmhac0hwdnFkVDB4M3NTSVhTRTJqbkYwZTh2bCtTTmk0d0FBQUFBQUFBQUFBR0JoSVltOGxERnhtK3F4ZVZRaWMwenljeEwvZmRZZDh1YmZKM1l1QUFBQUFBQUFBQUFBV0hoSUlpOXBURlFTV1JKaG9pcVI5ejFtUDVQajZGeHhheUxpT2U3R05WZHpFYkZ4QUFBQUFBQUFBQUFBc1BDUVJGNmkyQmFTRTFHVGlKQkordlRVYU1iWHY1M3h4TE5mem1ObHI5ZGZrcjlWZkJ3QUFBQUFBQUFBQUFBY0QwZ2lMMVdxWlExRUpNdDBPRWZVeVhIRU1oMi9yOHIrSlVhMFd1eXlPQWw5UjJ3TUFBQUFBQUFBQUFBQUhEOUlJaTlSTVM0bXNoOXk1cTBzK2wvcHorSTR1a1Awb2hnOTNYQ1JRWFRmWlFBQUFBQUFBQUFBQURoK2tFUmVvamhlNUtaNkFwOXhjamZvMEg2WkVWV0lYRktVSS9aOWtURUFBQUFBQUFBQUFBQnduQ0dKdkVReFJxdkVqSmRJTTZ0RTNyZUZ5VG5HNXRHU2d2MnU0VkxEQWZGeEFBQUFBQUFBQUFBQWNEd2hpYndFTVVZY1I5U1ljUUJIQVhKTTlXVXlWSWhNWGtwRVpTS1g1R004KzRuSUdBQUFBQUFBQUFBQUFQZ0FJSW04RkwyYVp5S2kzRXlITTBaZDNDYUt6VFh1elRlWmxHUGNkMFd2aDZON21pNHVtQkFkQndBQUFBQUFBQUFBQU1jZGtzaExVSXlYTm9rWnp4RmwxQTg1ZjJUcVFpS3FGTGtjZXhiajd4WVpBd0FBQUFBQUFBQUFBQjhRSkpHWElJNHhVVWxrSW03M1hDTzJiR0VTanRqMzVyR2NPMm8yNjkzemlBTUFBQUFBQUFBQUFJQVBBSkxJU3hFbkxvbk1jMExYWEdOV2hDYlBKNkk2a1N1eFpPbWN2eFVaQXdBQUFBQUFBQUFBQUI4Z0pKR1hJc2FKcTBTV0M5MnpYdTUyeHZNY2Y1dllaWEFjdTczbTNKcVEyRGdBQUFBQUFBQUFBQUQ0NENDSnZNU3dMU1Fub2xvUklWYnVES2R6dGdFOVZWUG5NUkxkSW1NbzRGMzJwTGdZQUFBQUFBQUFBQUFBK0tBaGlielU1R3JyaUVpYTZYQ09hTjlzNXhsakhPT1k2Q3BreHRFdjExek5SY1RHQVFBQUFBQUFBQUFBd0FjTFNlUWxKc1pMUkZVTU0ySjdaenZmL2VUa0p4alJhcEhMR0ZlRlBYOFdHUU1BQUFBQUFBQUFBQUFmQWlTUmx4aU9pV3M3d1JpWE5vbk1HT01ZaWUrRnpEajZWY1dWRlVHeGNRQUFBQUFBQUFBQUFQREJReEo1aWVFNGNVbGt5U3p0TFBiOFpmcGtJbmFLeUNWTTh6TDJzTWdZQUFBQUFBQUFBQUFBK0pBZ2liekVNTWFKMndDUGwzYW5POFVKd2sxaTUrZUk3bXZZWlBDS2pRTUFBQUFBQUFBQUFJQVBCNUxJU3dqN2wxWkRSS1daUjNDRDNEa1R2bFJuOWowMlhjWVRuUzl5Q2Q0WUozdEFaQXdBQUFBQUFBQUFBQUI4aUtRZjlnTGdBOFNvVWN4d2pxWGZWSS94c1d1SlNDSnlCYjlwdmlUUElUSUdBQUFBQUFBQUFBQUFQa1NvUkY1Q0JFRWlibE05bmxJbWtYYy9OcTRrb3F0RVRoOWt2SENQeUJnQUFBQUFBQUFBQUFENGtDR0p2SlNJM0ZTUEVaZHlVejFlSXIyTWlQSkV6djJIcG9zTEprVEZBQUFBQUFBQUFBQUF3SWNPU2VRbGhERnhTV1FKNDQrcVJHYTNNNTVqN0FZeDErR0lZanpKN2hZVEF3QUFBQUFBQUFBQUFDY0dKSkdYQ01hSTQ0Z1RrMFFXS0N0bmYvTEI3cXJKczRtb1R1VDB6OVpmb3JXSWpBRUFBQUFBQUFBQUFJQVRBSkxJUzhVcnl3cElYQXVLZnU2TW9XRHlRY2J4TjRtZFdtREMvV0pqQUFBQUFBQUFBQUFBNE1TQUpQSVNFWld3RldMR2MzVDBwbnI3bnBpcUoyTG5pSnFZbzdiR3pZYnRvbUlBQUFBQUFBQUFBQURnaElFazhoTEJjMHhVQzRwVW0rb0pKSWpxaFR4em5mczVqbU5pNHdBQUFBQUFBQUFBQU9ERWdDVHlVaUdRcUVwa1JzSVJTZVI5VzF3Nm51Z3lrYlBhc3JXT0xTSmpBQUFBQUFBQUFBQUE0QVNDSlBJU3dYSGlOc09UeEZoUDRtc2hGTHFVRVNsRVR2dHd6YmsxSVpFeEFBQUFBQUFBQUFBQWNBSkJFbm1KWUNRcWljeklwenh3K0FWakhISDBWWkZUUm5oR0Q0dU1BUUFBQUFBQUFBQUFnQk1Na3NoTEFIdHptWXFJU2pPUDRJYTRUZFpBL0ZYUGs5UHJPT0lhUmMzSmFFdjlwY3ZHeE1RQUFBQUFBQUFBQUFEQWlRZEo1S1VnekdyRkRPZUk5aWUrWmt3UVc0Vk1QTS9kTHpZR0FBQUFBQUFBQUFBQVRqeElJaThCTVlHSjNGU1BIVTRpOS81eE1wZHhkS0hJS1hjMFhKTC92c2dZQUFBQUFBQUFBQUFBT0FFaGlid0VpTjFVajRqcmpmOHBta1VYRXBGU1ZEUVJxcEFCQUFBQUFBQUFBQUFXQ1NTUmx3Q09TRlFsc25Ca080dXZpWnpPVHZMOFowWEdBQUFBQUFBQUFBQUF3QWtLU2VRbGdKRzRTbVFwZnlpSnZQZnhpWlZFdEZia1pJODNiT0xDb21JQUFBQUFBQUFBQUFEZ2hJVWs4aUxIM2lRcEVkV0lDUEhReCsxalJFVEVjNkkzMU9Nay9CL0Z4Z0FBQUFBQUFBQUFBTUNKQzBua3hjNmZYMGxFc2t5SE0wYjdPWTdZdGkwSEZjUzR6V0ttWXNUZWE3aFl2MC8wR2dFQUFBQUFBQUFBQU9DRWhTVHlJaGVUTUZIOWtMbVpmc2k1WWNYNVJKUW5LcFp4cUVJR0FBQUFBQUFBQUFCWVpKQkVYdVE0a2YyUWlhaVhpSWhuVEd3ckM1ODBUSDhWR1FNQUFBQUFBQUFBQUFBbk9DU1JGenRHb2lxUkdiSDkreDZiTG1NY25TNHFqdU8yMUgxbG1VZmM0Z0FBQUFBQUFBQUFBT0JFaHlUeUlzYzRjWlhJRW1MN21VUzRTT3c4SEl1aGxRVUFBQUFBQUFBQUFNQWloQ1R5SXNjUjFZZ1l6c2lqN0NlQlhTeHlqdjBObHhpMmlWd2FBQUFBQUFBQUFBQUFmQVFnaWJ5SXNWZlZPaUxTaVFpeDlBUzdxb2lqWmpIekNJeit5SEVjRTdjNkFBQUFBQUFBQUFBQStDaEFFbmxSazFXTEdjMFI3WS94VVZGVnlFUVVKWW53bU1nWUFBQllvcFJLWlNFUjVjd3lSS1ZVS2d2RVhMT2lvdUo3dWJtNXA2UTZwMUFveXNyTHkvODdLeXVyYW83TGNIcTlmcU9ZZWNXb3FLaTRMVHM3dS9JWUw2T2NhNEJHbzFsZFUxUHpheUxLUGNhNXBFYWo4Y3NGQlFXZlBjYnJBQUFBQUFEQUlpRDlzQmNBeDArTTQybzRsbm1CTUJPay9SeHhZcFBJcnpSZFhEQWhNZ1lBQUU1d1JVVkZtNC8xR295eDhQajQrSmJFWSt2WHJ4L3I3Ky8vbHNWaXVUdFZUSFYxOVczbDVlVzNidDI2bGN0a0RvMUdzNmFxcXVxbk1wbnNYby9IYzFSckpZUEJjRUYxZGZYUFBCN1ArNkZRYUNEZGRZeEc0eFgxOWZWLzJyZHYzNlZqWTJOUHhJK1hsSlJjSjVGSXNqTlpTN3FQcWJpNCtPdFZWVlUveWN2TE82V2pvK05jSXNyU2FEUk5tVnpUNVhLMUVSSFYxOWYvV2FWU3JYai8vZmRQSmFKSXV2RTVPVGtyVENiVGphT2pvei8zK1h6SHN1RXRYMTVlZnF0VUtsVlBURXhzSlNMZk1Wd0xBQUFBQUFBKzRwQkVYc1E0Z1dvb28xL0JEM0dFem84UmtVbk1ISXpZVXlLWEJRQUFId0VORFEyUEgrczFvdEdvS3ptSm5LR003NEFXRmhaZXlSZ1Rob2VISDB4MTNtQXdmREVVQ28xT1RVMjlPZHQxUmtkSEh6TWFqVmVzV0xIaWY5eHVkNWZQNStzaUlxcXVydjZwVkNyVlpMS1dWRWxrdFZwOVVtMXQ3YjNoY0hpaXI2L3ZTaUtpckYwRlg0RUFBQ0FBU1VSQlZLeXMwclZyMSs3TTVKcnhaTHJiN2Q1bU5CcXZxSzZ1dnZQQWdRTzNFSkdtb0tEZ2s4bmpOUnJOeVVSRWVYbDVuMVdwVks3azh4TVRFLzhpb2lraW9weWNuRlZhclhabHVybWRUdWY3UnFOeGMzMTkvUU11bCt1dFZHTkdSa1plakY4UEFBQUFBQUFXTHlTUkZ6VW1xcDNGZE9BU01adndFUkg1UXI3b2l5SmpBQURnSTJDdVN1REt5c29mVlZaVy9pRFRpdUZaWkJIOTU1WW54M0VTeHBoQVJNblZ2OUdaLzRpSXFLU2s1S3RFUkVWRlJSY0hnOEhCL1B6OE00bm9UQ0lpdDl1OTErMTJ2NWVibTF1bjBXaE9kcnZkTzAwbTB6ZVRKL2I3L1VPVGs1UFB6cnlNZFhkM1g3UjI3ZHF1bFN0WFByTnQyN1kxUk9UNTk3Ly9YWkM0UGxFZldGWldUVXRMeS9ORXhEbzdPOC96K1h3VFJFU2hVR2lrbzZQajQyS3VaYlZhZjUrZm4vKzU4dkx5YnpvY2puK0dRcUdKcHFhbXY2UWJ2MkxGaW9kVEhROEVBdXZkYnZjVUVWRlJVZEg1RlJVVjM1dHJicVBSZUtYUmFMd3kxVG12MTd2VzVYSWhpUXdBQUFBQXNNZ2hpYnlJTVk1cU12MnRsekVaaFlXcWxQMGtaL0g4bXF1TmZySHJBZ0NBand4ZGJtNnVJZFdKckt3c0F4RlJibTV1WGFyekhvOW5qSWlPcW9RbElsS3BWSTBGQlFVWFRreE1QTDFodzRiOTJkblpSejBGczNIanhrRGk2OEhCd1RzR0JnWnVpNyt1cTZ2N2ZmelBVcWswTC9HMXhXSzV6KzEydjFkVVZIUVZFWkZhclY2clZxdlhKczlodDl0ZlNVZ2lrOS92SCszcDZibDYrZkxsOXlxVnlrcWZ6N2ViaUVLcFBvYTU1T2JtMXJXMHRMd2hrOG4wdTNmdlB0L3RkcitmY0Rvd05UVzFWZXcxOSsvZmY3VldxKzAybVV6ZmIyOXYvNjlVQ2Z5aW9xTE5EUTBOajIvZnZyM0k1L09OWjNMZHhPc1lESWJ6Q3dzTEwrcnE2dnBpOHJqQ3dzSUxEQWJESlYxZFhaOFR1M1lBQUFBQUFQaG9ReEo1RWVPSU1xNHM5a1ZPWVVTU1BESFhaMFJwSzZBQUFPQ2p6MlF5ZmJtbXB1YXUyY2FzVzdldUo5WHgzdDdlcjFtdDFqL012T1EzYk5oZzd1N3V2cHFJS0M4djc3VEN3c0xOa1Voa3FyZTM5M3FKUkhKNHd6aWowWGlGVnFzOVk5KytmWmZIajZXcnVMVmFyYi9yN2UyOUxmSFl4bzBiSjJmK3FDMHVMdjZheldiN1cxZFgxNFhKc1dlZWVhYWJNUlpPUG02ejJmNW1zOWxlSWFKQThybE01ZVhsbmRIUzB2SjNudWR6ZHUvZWZiN2Ribit4c0xEd3N0emMzRlg5L2YwL0lhTHArVnczRUFoWU96bzZQdXQwT3R0bURzbVZTcVV1Y1V4QzY0MWxTdVdSKy9CbGtsUldLcFVyREFiRCthbk9LUlNLV29QQmdJMzJBQUFBQUFDV0lDU1JGeW4ycWxvbkVHa3pIZThNZmRGUEdlejZuc0RCeS9OZkY3OHlBQUQ0cU5tNmRhdUNpSUtKeDJwcWFuNVJWbGIyLzk1NDR3MTU0bkdsVWxtNGZ2MzZzY1JqMmRuWjVkbloyYVpvTkRwTlJHUzFXbitqVnF2WE5qWTJQdG5XMXRiaTkvdEg0Mk4xT3QzcHNWaHMvY1RFeE5QeFkrbVN5TEZZTEVoRTlsVG5xcXFxYnBGSUpNb0RCdzdjUVFsdE1CSklCRUU0S29rOEkwQjBhRk85Tk9mVGNybGNXK1Z5ZVI1akxOclIwYkhSNFhDOFRVVDY1Y3VYMzgxeEhEOHlNdkpMdjMvK0QvRTRuYzdEdlozMWV2MXBxMWF0K2xlcWNldlhyKzlLUHBhdTljZ1paNXpoVFV6a0V4RnQzTGd4YlYvcXhITUwwTTRFQUFBQUFBQStBcEJFWHF3NFdVMm0yeElKTEp0ODRmL0thT2Y1Qk04MmJPTFMvZklOQUFDTEhHTk13aGhMbFp3OWlrcWxhaUFpNW5hNzk4ZVA3ZG16NTZ0MWRYVjMrdjErWCtKWW51Y1ZqTEY1dFpDSWswcWxXVHFkN3JOalkyTi84ZnY5SGFuRzhEd3ZFd1FoUkVSVVdWbDVlMlZsNVEvajV5d1d5MzM5L2YwMzFkWFZQU0IyN3A2ZW5pdEhSa1llOVhnOGJZRkE0Q0FSVVhOejgwTnl1WHhaVjFmWCtZd3hpY0ZnRU5VT1FpYVQ1VW1sMHZ5RTlSMnhnZCsyYmR0YS9YNy9JQkZSU1VuSnBycTZ1dCs5L2ZiYnRhRlF5RVpFVkZwYWVtVnRiZTA5NmE2L2JkdTJWcmxjemhNUkZSWVdmdDFrTXQyNFk4ZU9GY25qWmpzSEFBQUFBQUNMRzVMSWkxUk1vQm91dzlvZ1grUlVFcGhNSW1vQ0RxMHNBQUJPUk95Q0N5UVQyVkU5Q1VJQkwrTWtoa2YrMFhtczEwenVUNXgwYnM1YmxtcTF1dFh2OXc4UWtUdmhzS2UzdC9lb1NsK0pSS0lTQkdIZXJTU0lpS0xSYU9qZGQ5OXRVaXFWbFMwdExjLzM5UFRjRWdxRitoT0djRVRFeFpQSWRydjkxV2cwNmlRaVdyNTgrYjN4UVZ1M2JqMzhSRTlSVWRHbkdob2FuaGdjSFB6WndNREFiQzArL0VURTRnbGtvOUg0RllQQjhDV0x4WEszeldiN2U3eG5zWmlQeCtmejdWTXFsUTN4MThsSjVGZ3M1aUVpNTh5Zi9VUkVVcW5VSFFxRm5FUkVjMzArUTZGUVh5aDBLRytmbjU5dkp5THllRHk5eWVObU93Y0FBQUFBQUlzYmtzaUxGRWRjTldWWWl1d0piUlI3K2JGdVdmNWJvaGNGQUFESHhkUWxuMVJIT1BrbTR1aFRFeFRhU0VRcTRvbUVHS1B4U3o5ZlVQajRjN1pqdWY3MjdkdFg4angveE5NbkZSVVZ0K2ZsNVozWjBkRnhXdUp4cVZTYXYzcjE2cmNUajhubDhtVXVseXR4WTdtMHBGSnBmalFhZGM4OWtrZ21rK2xWS2xWam10TmVRUkNjR28xbVEydHI2L1BidDI5ZlIwU2UrSktJaU9JVnoyNjMrejIzMi8wZTBaRkpaSnBKekJJUlYxcGFlbk13R0J3ZUdCaTRnNGo4V3EzMjFLS2lvaXU2dTd1dklxSllxZ1hrNXVhZVVsZFg5eUFSVVg5Ly8zZUlpTWJHeGw3d2VyMHBLM21ibTV0ZlVTZ1VGY21WdnZHa2JYTEZkSnhTcWF5VXkrVlNJaUs1WEY0MDgvOXFudWZ6aUlpeXNySUswbnlPMHNyazVnQUFBQUFBQUN3ZFNDSXZWaHpMYUZNOVJuTHlSczRRZS9XL2J0ckVwZnlGR1FBQVBqaWpWMzBtaHd0dzEwV0kzVXJFZEVSMGtISDBPQW5VVFJ4Tk1LSkI0ekVta0ltSWZENWZIeVgxUkk1R281Rm9OT3BNcmtwVktwV0Z5ZkV6RmNkODh2Rk0rKzRTRVZWVVZIeXZvcUxpZStQajQwL3UzYnQzTXhHUjBXamNiRFFhTjZlN1JpQVFHTjYzYjk4VkxTMHRMelEzTnovUzFkVVYzekJPUmtRVXIwU2VTMUZSMFdhMVdyMXF6NTQ5bjZORGxjWWtsVW9MakViamx5T1JpTDIvdi8vVzVCaWxVcm15dGJYMUpaN240KzJpNG45dnVqMGVUOG9rZVh5alA3R1Z2cTJ0cmE4bEgwdE81S2ZDODN3V1l5eVM2dHhzN1N6RXJBMEFBQUFBQUJZSEpKRVhLVVpVazBrM0MzLzRKSW9KYWxIWDVqZ09yU3dBQUQ1a1k1ZDh0cDRQc0w4em9sb2k3aVhHOFQ4cGZPd2ZPN2xNSDBNUlFhbFVMayt1Uk03SnlTa1RCQ0dRbTV0YmwzZzhzWGR2RWlINVFHOXY3OWNTWDNNY2x4dnYzVHMrUHY2MDArbDhJem5HNi9VZWlQOTVZbUxpR2F2VmVuL2krZVRrcWQxdWY5RnF0VDVVVWxKeWJVbEp5ZlZXcS9VQklzb2l5amlKcks2dXJ2NkZ6V2I3KzhURXhQUHhnNU9UazgrT2pZMDlhaktadnVWd09ONjIyKzB2eGM5cHRkcFRtNXVibnhjRUlUQTlQZDJsMCtsT3oyQWUwUUtCUUhkdmIrL1hyRmJyRmlKeUZ4Y1hYMTFYVi9jUXgzR1MzdDdlcSsxMisydkJZTkNTbTV0YnA5Rm9OaVRIUzZWU1ZUUWFqYmU2a0JJUkRRNE8zalU0T1BoclNycHBRRVRrOFhodTZlL3Z2MlZtYkl5T3cvY2FBQUFBQUFDY21KQkVYcVE0b3VwTXhubkNvbHRabU9zdjF1K2tTOFN2Q1FBQUZzYkU1czk4am5Ic0NVWTBMVER1Tk9NVHo4OVpkWG9zMXE5ZnZ6dmR1WFhyMXZYTTk3cFdxL1VQaWE4TEN3c3ZJQ0x5Ky8zOTJkblp4dVR6eVlMQjRLakQ0WGhucm5sNmUzdS9rNStmLzJtajBYaWwxV3I5alVLaHlDWWlpc1ZpYy9aZWJtaG91Si9uZWRuQXdNQTFDWWV6bEVxbGRuaDQrSGNHZytIOGhvYUdQKy9jdWJQWjcvZVBFUkhwZExwekJFRUlkSFoybmxWV1Z2WWRJam91U1dTLzN6L3E5L3YvUUVTeTVjdVgvNnFvcU9oeWk4VnlkM2w1K2EzVjFkVy9XTDU4K1gzRHc4Ty9QbkRnd0owZWorZW96NlZNSmpORW8xRTdFZEhHalJ0VFZpU24wOWJXZG9iVDZmejN3bndrQUFBQUFBQndva01TZVJGaVczUDFRcFMwYzQva1JTZVJPYUsvY1J5SHlpTUFnQS9KMktXZlBaY1JlNGFJM21YU3lBWEdQLzl6OG5qTlpiRlk3bFlvRk9XQ0lMQyt2cjdyNDhlVlNtWHordlhyZCsvZHUvZUs4Zkh4UjVQQzlPdldyWHNqSEE1UGlaM1BhRFJlR3d3R0R4NDRjT0RiemMzTnorbjErak9ucHFiKzk1Zy9FQ0p2WjJmbnVWNnZkNUNJWW9JZzVCRE52ZUZjVlZYVlQ0cUtpaTRQaDhPVHpjM05iMHFsMGp5WlRKYkg4N3dpY1p4RUlsSFYxZFU5MHQ3ZWZnNFIwZmo0K0lNakl5Ti9DQWFEUXd1dzlsa3BsY3FWRFEwTnY4L0t5aXBwYTJzN1M2MVdOeEVSN2RxMWEvMU0rNGxiakViamw4MW04L2VzVnV1ZktLRWlYS0ZRVkFXRHdXRWlvcmZmZnJ0R0twWG1yRnExNnFWWUxPYnQ2dXE2S0JxTitwTG1xbTVxYW5vcUZBb2RkRHFkeDd4aEl3QUFBQUFBZkhRYzFaOFFGb0dZUEtNcVpIOWtKVVdGZEU4ZHB5WXc0Ui96V2hNQUFCeXppY3ZQK3hoSDdHOGNvMjJSWU5Zbmk0NWpBam5PWnJPOVVGSlNjbFY5ZmYzdmFHWkR1dkx5OHB0anNaaC9mSHo4K1JRaFV6dDI3R2l4Mld6UGlaa25Qei8vUEoxT2Q3clZhdjJOeldaN3dlLzM5OWZXMXY2V2lKUUw4R0dRMSt2dEpxSUFFWkZVS2xVU3paMUVqa1FpOWxBb05PcDBPdCsyMiswdld5eVdYM1IzZDEvUjF0WjJ4bnZ2dmRlMGJkczI0OWF0VzdQR3g4ZWYxT2wwWjJ1MTJsT0ppSHcrMy9qeFRpRG41T1FVMWRYVlBYanl5U2UzRVpGMDU4NmQ2MzArMytHS2NVRVFuUDM5L1RlOTk5NTdyYUZRYUtpdXJ1NzNKNTEwMGc2YStSb1NVWlpLcGFxZitieFFLQlE2NFBQNXVqbzZPajR0bDhzTEdoc2IvOFJ4WERRVUNoMEloVUlIMUdwMVMzTno4MS84ZnYvKzk5NTc3MHo2ejZhREFBQUFBQUN3QktBU2VSR0tDVnhGSnNYQ252RFpZaTg5MFRoZ2VHOWVpd0lBZ0dOeThDc1g2Q2djZXBxSTlzdENXZWNWUFBQTW5LMFlGc0wwOVBUcmUvYnMrWHhqWStNV3RWcDlpdDF1ZjZtb3FPZ3lzOW44STFxZ1JLSkNvU2l0cjYvL2ZUZ2NIaGthR25xQWlJUURCdzdjMnR6Yy9QZm01dVludTdxNnZraEUwWVdZaTRoSUpwUGxFUkVKZ25CRXBXMVZWZFZQaVloVUtsVWRFZEh3OFBCdmhvZUg3NmM1ZXYvMjkvZmZiclBabm5VNEhNZXpyWWhFclZhdm12bXp3bUF3WEZaY1hQd05xOVg2NFA3OSs3OU5SQ243Ty90OHZqMDdkdXhZWDFwYWVwTmNMdGNUVVppSVNLZlRuYzV4bk16dGRtOUxHdC9WM3Q3K3NhYW1waGZXclZ1MzIyS3gzSm1YbDdjK1B6Ly92TkhSMGYvcDd1NitJZDFjQUFBQUFBQ3dlQ0dKdkFoeEhETmxNSXE4NFkrTHV6Q2o1N25idWFNMlJnSUFnT09MRVhIajRkRHZHWkdPandsbjZwNTV4dlZCemo4NU9mbEtUMC9QbHhzYkc1OVdxVlNOakRHQjR6aGVyVmFmN0hhNzIya21NVGtmU3FXeXNMbTUrVldaVEpiZjBkRnhMaEg1aUloc050dHpZMk5qVHhVVkZWM2MzTno4YkZkWDF5WHhjM0VtaytsR2s4bDBvOWc1TlJyTmFpS2lVQ2dVYjduQkxWKysvUDZ5c3JMci9INS92MTZ2UDJmRmloVy83K25wdVlHSTV1d1ZIQXFGRHRoc3RnTnpqWnNETDVWS3RaUTZZUzF0YW1wNk1qOC8vek94V016ZjNOejhlRmRYMStWMnUvMWxyOWU3TjROckN3Y1BIcnduOFlEUmFMeU1NUllkR3h0N05YbXd4K01aR0J3Yy9OR0tGU3YrV0YxZGZTY1IwZlQwOVArYXplYWZFUkxJQUFBQUFBQkxFcExJaTlPY1NlUmdkRG1GWXlXaUxzb1JFL1ZvTWdBQUxJeUp5ejV6SHNmb0N4elIxWWFuWHVyL29PYk56czZ1ME92MVp4Y1dGbDZvMVdwUEQ0ZkRveGFMNWI2OHZMeFRUU2JUclJVVkZkOW5qRVY4UGwrdnorYzdFQTZIRDRiRDRjbG9OT3FJeFdMK1dDd1dDZ1FDWnJmYm5mSXBGcVZTdWJLbHBlVTVoVUpSMGQvZmY4djA5UFJyaWVmMzdkdjNOWlZLVlcwd0dENTd5aW1udEhkM2QxL2xkRHIvTDM3ZTZYUythN2ZiWDBxTWlTYzk0MHdtMHkzWjJkbWxnVUJnSUJLSk9MS3lza3JLeTh0dkZRUWhIQWdFM2ljaUtpMHR2YWFzck93NnA5UDVWbHRiMnllcXE2dC9VRjVlL3AxbHk1Wjllbkp5OGptLzN6OGdDRUtRTVJhT1JxTmh4bGhFRUlRd3gzR0NSQ0pSU0NTU0hKN25sUktKSk1mbjgzWGJiTGFNV2ordFdMSGlmeVFTU2E0Z0NJR2NuSndhdVZ4dUNBYURsdVJ4emMzTlR4c01odlA3K3ZwdUNnYURscWFtcG1jMmJOalFQVDQrL2hldjE5c2RqVWFkUkJTTHhXSkNNQmljMnIxNzk2Y1VDc1ZxaFVMQjh6d3ZJU0lKeDNGeWp1TmtEb2RqdTB3bWt4WVVGSHhwY25MeUgwUTBSVVFTcFZKWm41ZVg5ekc5WG4rV1ZxczlXeWFUcWQxdWQ4ZlkyTmdmOHZMeU5oZ01oazBiTm13WThuZzhuUTZINDAyWHk5VVdEQWI3WEM1WE54SDVNL2w0QVFBQUFBRGdvd3RKNUVXSTQ1aUpNVzdXTWZOb1plR1I2MTF2em50UkFBQXdML3N1dUVCT0ZMcUxHTDFyZU9LRjMzOFFjeFlWRlcydXJxNytaVlpXVmhFUk1aZkx0YjI3dS91cm82T2pUeEZSMEdLeDNFVkVLcTFXZTZwV3F6MUpwVkkxS1pYS0dyMWVmNFpVS3MxTHZOYXVYYnZPVFRWSFFVSEJ4UTBORFgvaWVWN2UzOS8vYll2Rjhxc1V3L3c3ZHV3NHU3VzE5WG1kVG5mNjZ0V3IvM2ZuenAzcjNXNzMrMFJFTHBlcmJXaG82T2VKQWNsSlpKN25GYVdscFRja0hoTUVJZERYMTNlOXorZWJJQ0thbkp6OFozRng4ZDYydHJiemlDaHc0TUNCLzU2ZW52NjN5V1M2cWFDZzRHS3BWS3JKOUhQWDN0NmU4Vit3Y3JtOGNObXlaWitKdnc2SHd5Tzl2YjNYSjQ5ampJV0hoNGZ2SFI0ZXZvK0lhT2ZPbmFkVVZsYmVWbHBhZXExRUlsRmxPaC9Sb1EzMDh2UHp6eU1pYm1CZzRDZGxaV1UzVkZkWC80TG4rV3dpSXAvUDF6TTZPdnJ3eU1qSTAzNi92NE9JNk9EQmc3L0p5Y201WmRteVpSZnA5ZnJQbEpTVVhGdFdWaVlYQkNHOGZmdjJ5a0FnZ0NReUFBQUFBTUFpTjN1bUVUNlNZcS9xOXhGUi9XeGpCcDMvb0dDMEx2T0xNbnE2OGRKbEZ4M2owZ0FBUUtUeHl6NXpQVEh1ZmhMWStzSW5YL3lnK3RMbnJGaXg0bGN1bCt0OXA5UDVtdC92SHhVUm02MVFLUFFTaVVRdGtVZ1VMcGVyUGZIa3hvMGJXWDkvLzdkc050dlRMUzB0cjV2TjV2K2VtSmhJdFVGZklsbDFkZldQZzhIZ3FOVnFmWUNJU0tmVGZTSVNpUXg1UEo3ZXhJRlpXVm5Wb1ZESVNVVDJtVU5xbFVwVnl2TjhEbU5NeG5GY3hPMTI5eEtSSjJrT05SRzUwOHd2b1VNMzNpVjBhRlBpK0grTWlJU2sveC9ScTFxajBheVJ5K1hsazVPVHo2YTVOaytIL2owV3Y4WlJjbkp5aXZ4Ky8wU0s4eHdSYVpSS1piWWdDSEpCRUdSRUpKSEw1VHhqTEg3ZCtMVlpKQktKaGtLaFBpTGlEUWJEZVRhYjdSOUtwYkxBYURUZTdQRjQybHd1MTd1QlFHQWt6VG9US2RScWRaTlVLdFVtVjQ4REFBQUFBTURpaENUeUlzTVljY0pyZWcvTnNwdDlWREJRLy9SYjRxNUw3TUttellhL0h1djZBQUFnYyt5cXEyUVQvNSs5T3crUHNqcjdCLzQ5ejh3a001bnM2eVJrRHlFRUVGRkFSSUZYRUsxTEJiRkZiUVdyMkxyUUg3WDF4YmV0QzZMV3BlTFMyaGFGV3V0ZWhhb0ZxN1lWMUlxc3lpSnIyTEl2a3oyWlpQYVo1L3oreUdJU0pzbE1TSmdBMzg5MTVXS2VzOTRKRU9YT21mdll6Y2NseEk3azE5ZDlQOWp4RElHT0JDY1JFUkVSRVJFTll5eG5jYWJaR0JHTFBoTElBTkRxbWg3b3FpNDlOQjhQT0NZaUlocVFha2YxZkFCcFVOWHZCVHVXSWNJRU1oRVJFUkVSMFdsQUNYWUFOTWc4b2YxZXF0ZnFuaEhvcWh0ekY4VDE5aFpmSWlJYUlrTEtleVR3WmZLYkgzd1Y3RmlJaUlpSWlJam83TVdUeUdjWXI1U1pvbzhpSlZMcVlITmRGTkNhUXNDdlcrYUppR2p3VkM2Y2x5L2huUWdwYndoMkxFUkVSRVJFUkhSMjQwbmtNNHhRWko4bmtlMmVjK0dWRVFHdDZaSEtSeWNWRkJFUkJVd0RkVDRBbXd6RFA0TWRDeEVSRVJFUkVaM2RtRVErMDBqUlp4STUwRklXQW1MZnVRdml5azhxSmlJaUNwaUV2RjRBSDZhcy9zQVc3RmlJaUlpSWlJam83TVlrOGhsR0FIMG1rYTNPL3dsd1JmbXZrd2lIaUlnR29PcEgxNHdGTUZZSzhXNndZeUVpSWlJaUlpSmlFdmtNSXlFemUrdHpxMGx3ZVBNQ1cwL2c0NU9OaVlpSUFpVEZmQUFPalZheW5CQVJFUkVSRVJFRkhaUElaNXpleTFsWVhZR1ZzZ0JnRmJyNHpTY1hEeEVSQlVJQ1FramNBSWgvSmJ5OHZpWFk4UkFSRVJFUkVSRXhpWHdHa2V2aUl3REU5TmJmNnBvZTZKSWJ4MTR2WENjVkZCRVJCYVJ5d1p4UkFFWUxJVm5LZ29pSWlJaUlpSVlGSnBIUEpIcHZyNmVRSmJTd3VpOEthRGtKbHJJZ0lqclZORUpPQXdDNDhVbVFReUVpSWlJaUlpSUN3Q1R5R2NVck5iMG1rUjJlY1ZCbGVFRHJhVFVlWHFwSFJIU3FDVndNb0REcGIrdXJneDBLRVJFUkVSRVJFY0FrOGhsRjlIR3BudFUxSmREbEN2Si9rRng4TXZFUUVWSGdwQlFYUTJKTHNPTWdJaUlpSWlJaTZzQWs4cGxFeU40djFmTk1EWFExbmtJbUlqckZ6QXZuSlFwZ2xBQ1R5RVJFUkVSRVJEUjhNSWw4SnBHS3p5U3lsQ0d3dXlZR3RwWlFtVVFtSWpyRmhQUmNCQUJDcTJ3TmRpeEVSRVJFUkVSRUhaaEVQb05JK0Q2SmJIZWZEd2xkSUV1NXZWNzU1ZUJFUlVSRS9sSVY1V0lBclFuRlRmdURIUXNSRVJFUkVSRlJCeWFSenlBQ3lQVFZidlZjR05oQ0V0dlB2ZGxrSFlTUWlJZ29BRUxLaXdEc0VKOS83Z2wyTEVSRVJFUkVSRVFkbUVRK1E4alBNdlVBa256MTJRSzlWRS9CWjRNUUVoRVJCVUFDQXNDNVFtSm5zR01oSWlJaUlpSWk2b3BKNURPRnJUWGRWN01xdzJIM2pBOTBOU2FSaVloT3NhcWJyMGtEWUZTRlBCanNXSWlJaUlpSWlJaTZZaEw1RE9IUnFqN3JJZHZjRXlHaDhYOGhDYWZSMWNvTG5ZaUlUakd0S3NZQWdJQnlLTml4RUJFUkVSRVJFWFhGSlBJWlFrZ2wwMWU3MVQwMXdJV3dKZXZXTE1jZ2hFUkVSQUdRQ3NZQWdFNTFNWWxNUkVSRVJFUkV3d3FUeUdjSUFlbjdKSEtnOVpBbFMxa1FFUVdEbEJnRG9DTHV6WTh0d1k2RmlJaUlpSWlJcUNzbWtjOFVBaWNra1ZVWkRvYzNMOEIxMUU4SEt5UWlJZ3FFR0FPQXA1Q0ppSWlJaUlobzJHRVMrUXdoNVlrbmtlM3VDUWp3dDlnbVFoSy9HclNnaUlqSUx4SVFnTXdIQkpQSVJFUkVSRVJFTk93d2lYeUdFQkNaUGR0c252TURYRVYrT2ZaNjRScU1lSWlJeUg5MUM2NHpBWWdXVWpLSlRFUkVSRVJFUk1NT2s4aG5BUGsxZEFCRzlHeTN1U2NHdGc3d3hXREZSRVJFL2xNMW5td0FnRVllRDNJb1JFUkVSRVJFUkNkZ0V2bE1VQjlyUW8vZlN5bDFjTGduQkxhT0ZKc0hNU29pSXZLVGxDSURBRHhlVVJMc1dJaUlpSWlJaUloNjBnWTdnSk4xNWJibkkwTmR6cVVDbUN1QkhBREdZTWQwcXMzcnJjUDR0MENYK3V6YUwxYWNYRENubmxVQXh5V3d6aGtTK3ZUSEYvN01FdXlBaUlnQzFsN1hYb1RKc21DSFFrUkVSRVJFUk5UVGFYMFNlZTZtRmJORFhjNTlBQjZVd0hpY2hRbGtnckg5OS83QlVKZHozOXhOSzJZSE95QWlvb0MxSlpIclVsWi9ZQXQyS0VSRVJFUkVSRVE5bmJaSjVMbWJWc3dXRXA4QVNBOTJMRFJzcEF1SlQ2Nzk0cGxMZ3gwSUVWRWdwQkFaQW1BcEN5SWlJaUlpSWhxV1Rzc2s4cFhibm84VUVuOEpkaHcwWEtrdlg3bnQrY2hnUjBGRTVDOEJtU0VsU29NZEJ4RVJFUkVSRVpFdnAyVVNPZFRsWEFxZVFLYmVwYmYvR1NFaUd2WWtJQUNSQVlWSlpDSWlJaUlpSWhxZVRzc2tzZ0RtQmpzR0d2Ym1CRHNBSWlKL1ZOdzhMeFpBbUFDVHlFUkVSRVJFUkRROG5aWkpaQW5rQkRzR0d2YjRaNFNJVGd0YTZVb0dBQWxSRWV4WWlJaUlpSWlJaUh3NUxaUElBSXpCRG9DR3ZmQmdCMEJFNUJkVkpBR0FoS3dKZGloRVJFUkVSRVJFdnB5dVNXUWlJcUl6Z3hDSmJiOHlpVXhFUkVSRVJFVERFNVBJUkVSRVFkV1dSSll1VkFjN0VpSWlJaUlpSWlKZm1FUW1JaUlLSm9Fa0FHcHkzc1NHWUlkQ1JFUkVSRVJFNUF1VHlFUkVSTUdWQ0tCV0xGK3VCanVRVXlVaUltSnFjbkx5QWdEYXdWZ3ZLeXZyL29pSWlJdDg5UmtNaHZUTXpNeGZoNGFHK252aHFqNHFLbXJTWU1UVlR1VGw1ZjFweElnUnQvanFqSTZPbnBHZG5iMGNnL1MxSUNJaUlpSWlHZ3I4QndzUkVWRlF5VVJBREx0U0Z1MUozcE1pcFhTWnplWTFQZHV6c3JMdWlZcUt1ckNxcXVvdHRQMUFXd3RBQnlBc05EUTBVcVBSUk9yMSt2alEwTkJFclZhYmFEQVkwdlI2ZlliSDQyaytlUERnb3E1clJVVkZUY3JKeWZtTlRxZDdycVdsWlV2UHZSSVRFK2VQSERueThaYVdsaDFPcC9ONGZ6RkhSRVJrVHA0OCthc05HemFJTHMweG9hR2hDV0ZoWVFraElTSHhPcDB1UWFmVEpZZUdobzdRNi9XcG9hR2hJMnBxYXRZV0ZSVTkzbk85MU5UVUg2ZWxwUzArY3VUSUwzM3RGeE1UTXlNN08vdWh3c0xDSndGNE90cWpvNk5uaG9lSDU1YVhsNi91TDJZaUlpSWlJcUtoeGlReUVaMzJZcGMvSHdtUGJpbUF1WURNQVlReDJESFJjQ1N0Z0RnT1lCMjA3cWNibHYvTUV1eUkyaVVCR0hhWDZvMGRPL2IxazEzRDQvRTArMGdpUjhmSHgxOVRVbEt5QW9BNmUvWnMyZHQ4VlZXZEhvK24wZTEyMTd0Y3Jsb3BwUWRBR0FCYnh4aVR5WFNybEZJdExTMzlvNjgxRWhNVHYrOTBPaXZyNitzL0cram5jZEZGRjIwTEN3c2JKYVgwZWp3ZWkwNm5pN0ZZTE50Ylcxc1B0YlMwN0s2cnExdHZzVmoyOUp3WEdocWFrNXViKzB4OWZmM0hwYVdsS3dERTUrZm5QMUZZV1BpVTArazg2bXV2aUlpSWkzSnpjeCtPalkyZDdYSzVhc3JMeTljQWFCcG83RVJFUkVSRVJJT0JTV1FpT3EzRlBiQnl0dkFxZjFrNEtULzlwb21qTVRveEJzWVFYYkREb21ISTZuSWJDMm9heDcrNXMyRDg2enNQL1NqdWdaVzMxZjltOFlaZ3g5VjJzWjQ4RnV3b2V1cHhFdmNFMmRuWkQyZG5aeS9yYjF4UEdSa1pQeEZDYUNzcUtsN3VhS3VvcUhpcG9xTGlKVlZWclI2UHg1cWNuSHhUVGs3T281OSsrbWtTZ0daZjY2U21wdjRZQUpLVGszL29jRGlLNHVQalp3R1lCUUFXaTJXL3hXTFpGaEVSTVRvcUt1cENpOFh5VlVaR3hqMDkxN0RaYk1XMXRiVi96ODdPWHA2ZG5mMVExNzZ1eWUzTm16ZW4yKzEyQjRENnFLaW84eWRQbnZ6VmtTTkhmdFhVMVBSNUg1K3E0ZHh6ejMzYjVYTFY3TjY5ZXlFQUNVREV4OGRmSFJFUk1YSEhqaDFUQVRnN0JwdE1waHZTMDlQdmlveU1uT0p5dVdxT0hUdjJxK0xpNHBVQVd2cjlvaElSRVJFUkVRMHhKcEdKNkxRVjk4REsyYWJJOEU5V2ZmOVNYSnlWRXV4d2FKZ3podWd3TVRVUkUxTVQ4YjN4STlQditQdkdUN0RzeGRuMWo5eTVNY2loSlFJWWR1VXMyc1ZHUkVRayt1b0lEUTFOQklDSWlJalJ2dnBiV2xxcWNHSUNXSmVSa1hGM1RVM05ldzZIbzZpajBlRndsRmdzbHUwZHowNm5zd29BakVhajNtcTEra3dpang0OStzOGRyN1ZhYlhUWDU1S1NrdDliTEpadHljbkp0d05BWkdUazVNakl5TWs5MTZpcnEvdW90cmIyNzRXRmhYK3NyYTE5dTMydHJJa1RKMzYwZmZ2Mi9JNXhkcnU5ekZjTWZZZysvL3p6LzI0d0dFYnQzTGx6S29ENmprK3R1TGo0MGJ5OHZKVjVlWGxQSFQ1OCtPNk9DZVBHalh1bHRiVjFYMEZCd2UzbDVlVnZBTEFuSlNYOXdHcTFibXh0YlIxMko5V0ppSWlJaU9qc3dpUXlFWjJXWXBjL0h5bTh5bDlXemI4VUYyY3lnVXlCdVRnckJhdStmeW11L2VzSEw4Y3VmLzZjWUpXMnFKay9WaWNxVVFBQUlBQkpSRUZVUDF5Rk13eENHWlpKd295TWpFVzV1YmtyK2hvelpjcVVRNzdhQ3dvS2ZsSmVYdjVTMTdZUkkwWXNDZ2tKR1ZGU1V2Sk1YMnVxcXRvQ0FGNnZWOS9YdVBMeThsVUZCUVVQZEcyYlBYdDJiZnZMbUJFalJ2eWtwcWJtM2IxNzk5N1ljKzZzV2JNc1VrcFgrMk5kUzB0TEhRQkVSRVFBQUZwYVdncjYycnNIbzlGb2pMQmFyV1lBeU1qSXVDMDJOdlpTdDl0ZGQ4NDU1N3lyMCtsaWRUcGRqQkNpODIwU2FXbHBTNnFycTkvdGVONjFhOWZsRFEwTm4zUmROQzh2NzluNit2cFBEeHc0Y0ZNQXNSQVJFUkVSRVEwNkpwR0o2UFRrMFMxZE9Day9uUWxrR3FpTHMxS3djR0orK3F0Zkgxd0tZRmt3WXBBNld5S2dBU0NIWlJLNXc0WU5Hd3dBSEYzYmNuTnpmNXVlbnY2TGpSczNoblJ0TnhxTnBxbFRwMWI1V0NZaUp5Zm5FUUN3V0N4OVhuRG5kRHBiQUVDcjFmWlozOXpyOVRvQTFQbnF5OG5KV2FyUmFJekhqaDE3REYwdXJPdENvNnBxUnhJWlBXc3pkenczTkRSc0xDMHRmUzQwTkRRMU5EUTBKVHc4ZkJ3QWpCa3pacFVRSWlRa0pDUlJvOUdFV1N5VzNUdDI3RGdmQU9ycTZ0Nk1pWW1aNlhLNXFsMHVWNjNUNmF4eHU5MzFYcSszMXVsME5uZzhIdWZreVpNM1ptZG4zOS9ZMlBoRit6NmJlOFFYb3RQcEVoME9SMkZmWHdNaUlpSWlJcUpUZ1Vsa0lqcGR6YjFwb3M5MzBSUDU3YWFKby9IcTF3Zm5JRmhKWktFa0FvQlVoMjA1aTE1SktUWHRGOTM1SlRjM2QxbElTSWpQMGhnK1dBQkFVWlR3Z2NTbTFXcERZMk5qNTFaVlZmM05aclB0OWpWR1VSU2RxcXFkTllrN3lsZjBMR2ZoOFhpc1U2Wk0yYXZWYXFPbGxCNjMyMTBIQURhYjdaakZZdm5LNlhRV1c2M1dZcWZUMlZuWDJtcTFtdmZzMlhNOTJpNEI5R24vL3YzWDE5ZlhiMGxOVGYwaEFLU2twTnpRMk5qWWNSSlpTVXBLK29FUVFyRllMTjhNNUd0QVJFUkVSRVEwbUpoRUpxTFRsTXdablJnVDdDRG9OTmYrWnlnbmFBRm9rQVFKUUE3T1NXUzVmTGxTZXVTcnFGQ05FcTFLeEdnVklSTmZXKzh6aVJxSTJiTm4yL3ZvazczMWRZaUlpSmlhbnA1K2o5VnFQV2cwR3NmMDdNL0p5WGswSnlmbjBaN3RGMXh3d2ZhZWJRVUZCVXZLeTh2LzJOZCtIby9IdVhuejVuT01SbVAyaEFrVDFoMDZkR2lwMCtrODJtV0lBQ0M2SnBFN3lsZjRLbWV4YTlldUsxd3VsOW5oY0pSSFJVV2ROM255NUsrS2k0dFg5SFd4WGs1T3puMVpXVm4zOTlaZlZGVDBXSDE5L1lieTh2SjNFaE1URjR3Wk0rYmxydjFTU205MWRmWGEydHJhOVgxOXJrUkVSRVJFUktjQ2s4aEVkSm9TUm1PSXJ2OWhSSDFvL3pNMG9OT3VnMEtLdHBQSW1zQk9Ja3RBVk4xOFRacFFjYUVRWWlvRUxnU1FYMzE4VjJTb1JpTUFRQkdBS2dIendubEpwdGZmUDZrazlkYXRXODlWRk1YVnRTMHJLMnQ1ZEhUMHJOMjdkOC9vMnE3VmF1TW5UcHk0cVd0YmJtN3VFemFiN1hCeGNmSGpZOGVPZmFQbituVjFkZXRyYTJzLzdySkdlRzV1N29xcXFxcFhtNXFhdG5VZDI5emMzTG0yVHFlTDZ5Z3Y0VU9ycXFwTlVWRlIwODQvLy94MVc3ZHVuUUtncGIwdkJBQ2tsRTZnKytXQVdxMDJxMmRiMTB2L0FyVmh3NFlUdmxITm5qM2IzZVhSdW12WHJ0a0E5TzBmQUNEYlkzWDFuRXRFUkVSRVJCUU1UQ0lURVJFRlR4SUFlTzM2MnY0R0FrRFpiZk5qUTl6T1c4d1NkeWdTb3lBQUFCWkFmQVdwdmd3bzlWTEtaa1hJWmdtbFNWVkVaY3FySjVkQUJnQ3IxWG9FUFdvaWV6d2V0OGZqYWVwNUFaM1JhRFQxbk4vVTFQUnBkWFgxKzJGaFlYbSsxbTl1YnY2cW9xTGl4UzVObXBFalIvNjJ0YlYxZjQvMmJsSlNVaGFrcEtRczZLM2ZicmVYSGpodzRKWUpFeWFzSHo5Ky9DdDc5Kzc5WG51WERnQTZUaUw3dWh5d2E5dUdEUnRFYjN1Y3JKRWpSejZlbVpuNXkvWTlXcnQwS1ltSmlmTnFhbXJXQS9BTzFmNUVSRVJFUkVUK1lCS1ppSWdvU0FSZ2tnTE5hV3ZYOWxvdUFnREtiN291VmF0eFB3S1g4d2NTMEF2Z0V5bkZrMUlvMjVKenpqMHNsaTlYaHpKT285RTRxdWRKNUxDd3NIUlZWZTFkVCt3Q2JTZVJlODR2TEN6OERRQzF0eVN5RDE2SHcxRWFGaGFXM2RlZzZ1cnF0ZVhsNWM5M2JldDVDcnF1cnU2RDh2THlQNldtcHY0ME5UVjFTWGw1K1I4QWhBTGZKcEc3SkltMTA2Wk5PNjdYNjlON1NSekhHZ3lHTEFDSWk0dTdMREl5Y2tKSVNFaFN4NGZMNVdvNGVQRGd3cTRUZXB3NjlvY21LU2xwZm5aMjlnTkdvM0hzNGNPSGYxcFdWcll5d0RXSWlJaUlpSWdHRlpQSVJFUkVRYUpDbUJRcHpiMzFTMEJVM3p6blZralBjNENRZ1B5ZFVEUXZKYjM2aitQZmpucC95T09jT25WcXI1ZTcrVHJGNjBQQVNXNmJ6WGFvajFJVkFBQ0h3MUhaMk5qNFpYOXJGUlFVL0NvK1B2NjdLU2twdDVhWGw2ODBHQXg2QVBCNnZkMlM5eWFUNmFhUWtKQUVBRWhNVEx5MnBxYm0zekV4TVpQR2poMzdla2hJU0xLaUtDRWRZOVBTMG43cWREcXJYQzZYMmUxMlYxdXQxcU0ybSsyRXI4V21UWnR5ZTdaTm56NzlhTTgyQUxGcGFXay9TazlQWDJJd0dMS3NWbXZCL3YzN2J6R2J6Vy8yOS9rUkVSRVJFUkVOTlNhUmlZaUlna1JBSmt2QVp4SzVadjc4OEdxOTgyK1ErQzZBZFJwVmUxZkNHKzlWbmNyNFNrcEtuallZREptcXFzb2pSNDRzNldnM0dvM2pwMDZkK2sxN2t2UFZIdFBpcGt5WnN0SGxjdFdmek43TnpjMWZaV1JrTEVWYjZZbEFUL1AyMUxwbno1NnJXbHRiaXdCNFZWVU5Bd0JWVmJzbWtZMmpSbzE2ekd3MnY1NlNrbko3VGs3TzQ2bXBxVDg5Y09EQVhVVkZSVTk0UEI2ejNXNDNHd3dHMHpubm5QT1BQWHYyWE52WHhYb2RuRTduTVg4Q25EVnJWcVdpS0NFTkRRMmZIajE2ZEdsTlRjMC9NSURrT3hFUkVSRVIwVkJnRXBtSWlDaDRUQUIyOUd5c21UOC9YSVk2UHdRd0JVTGNsUFRhdXIrSnRzdldUcm1hbXByMUV5Wk0rRUNyMVlZY1BIaHdDUUJYWm1ibS8zcTlYcHZaYkY3blkwcjk5dTNiSnd4d081R2NuSHlUeldZNzJOall1Q0U3TzN0WmJHenNySWFHaG44RFFFWkd4bEs3M1Y1VVUxUHpicUFMdDdhMkh1eDRyZFZxalVEM0pQS1lNV09lQlJCU1hsNytVa3BLeXUxNzkrNmRPWDc4K00veTh2S2VicStsN0FVQUljUWtYK3VIaFlXZGw1V1Y5ZlBDd3NMNzdYWjdlVWY3N05tei9mcDlLeXNyKzMxcGFlbHFwOVBaZWNwODFLaFJmMmhxYXRyWW5sQW1JaUlpSWlJS0dpYVJpWWlJZ2tBQ29ocElSbytUeUdYejV4dGtxUE5ES1RCRlFNeE5lbTNkdjRNVUlnQ2dvYUhoUC92MjdaczNidHk0TlpHUmtSZlYxZFg5TXprNStlYkN3c0tIQVRRTjFqN1IwZEgvTTJyVXFHY2lJeU1uSGp4NDhMYkt5c3BYbkU1bmVWcGEycDBkU2VTNHVMZ3IzRzYzWlNCSjVLNTBPbDAwQUtpcWFnV0FwS1NrSDZTa3BOeCsrUERobjBvcFd3REFhclZXNzltejUvTHg0OGV2TXhnTUpydmRYdEhYbXVIaDRabkp5Y2szRnhjWFB3dWdNNG04ZmZ2Mi9KNWpmWlVBT1hyMDZDOTd0aVVtSnM0TkRRMk5ZeEtaaUlpSWlJaUNqVWxrSWlLaUlHaTQ2Y29JQUFZSmRDdFJvVE00bjVBUzB3VEVWVW12QnplQjNLRzJ0dmFqUTRjT0xSbzNidHpiNGVIaDQ2U1VxaEJDaVl5TXZOQmlzZXdDNE9wM0VkK2lBQ0F0TFcxSlRrN09vemFiN2RpUkkwZnVibWhvK0J5QVdscGErbnh1YnU1VENRa0pWOVhXMW41a01CZ3lMUlpMWjBJMUl5UGo3b3lNakxzRDNqUXFhaUlBT0ozT2VnRDYvUHo4RjVxYW1qYVhsWlc5R0JFUk1hcGpuTjF1TDkrK2Zmc2tkRDhGM3ZHNjI4VjdZV0ZobzZTVXF0VnFQZEsxdmFXbHBhQ2ZjRHJXMDZEOXRIUEhjMmhvcU1sdXQ1ZjQvNWtSRVJFUkVSRU5EU2FSaVlpSWdzQWhkTWthQUlvVW5TZVJ6UXV2bVFXSnV3SDVXTkxyNjRPZVFOYnI5Vmx4Y1hHWG0weW1HMk5pWXY3SDVYSlZscFNVL0Q0Nk9ucDZSa2JHTDdPeXNoNlVVcnF0Vm11QjFXbzk1bks1eWx3dVY2M0g0Mm4wZXIwMnI5ZnJ0TnZ0aFJhTFpadXY5Vk5UVXhjQ2dFYWpDVDkyN05pdmk0dUxuejN2dlBQV1pXUmszTHRqeDQ1TFNrcEtuazlPVGw0NGJ0eTR0UlVWRlMvcTlmb3N1OTIrdjJOK1UxUFQ1cnE2dW45MlhYUGt5SkZQZEgzT3lNaFlxdGZyMCt4MiszRzMyOTBZR2hxYW1wbVorVXRWVlYxMnUzMEhBRWRSVWRHak5UVTE3OEIzRGVKdTVTZ2NEa2NUQUl3WU1lTFdqbjVGVWZRcEtTbUxiRFpiQVFCN3p3V0F0bklYWHEvWEdoa1pPUjRBcEpRdUFIQzVYR1lBU0U5UC8xK0x4ZEpaMmlRdUx1NVNJWVN1dGJWMWw2LzFpSWlJaUlpSVRpVW1rWW1JaUlKQUVkTFVkcGhWVmdIQWdmbnpRd0RuUzVEWVUrL1VQeExNMkpLVGt4ZU1IRG55cWREUTBHUUFzcm01ZWV2Qmd3ZC9YRmxaK1JZQVIwbEp5UW9BNFRFeE1kTmpZbUl1Q0E4UFA4ZG9OT2JHeGNYTjFHcTEwVjNYMnJsejUxVzk3ZFBZMlBqMzJ0cmF5dzhmUG55M3crRW9Bb0RkdTNmZk5IWHExQzhuVFpyMG44MmJONC83NXB0dnJqcm5uSFBlVDA5UHY4Zmo4VFExTnpkLzFERy91Ym41NitMaTRpZTdydGt6aWF3b2lpRXRMZTFuWGR0VVZiVWZPWEpraWRWcXJRYUFrcEtTWi96OTJqaWR6dU0xTlRYdkpTY25MMHhPVGw3WTBlNzFlbTBIRGh5NHFiZDVFeVpNV0JNV0ZqWVNBS1NVYW0xdDdTY0FVRnBhK21wQ1FzTGMzTnpjSjRRUVNwZjFyRlZWVmErYXpXYVdzaUFpSWlJaW9xQmpFcG1JaUNnSUJFUXlBTWoyazhoeG9hNmJBV1JCeUV2SHJsMDcwUElRZzZLcXF1cTk2T2pvaTV1Ym0zYzBOVFg5MjJhelZmb1kxdHJZMlBoeFkyUGp4ejNhOVFhRElVNmowVVJxTkJwRGMzTno1MGxhbTgxMnRLU2s1UGRvUDYxcnRWck4zM3p6elp3ZTh4dDI3OTc5M2Fpb3FITUEyTzEyZS9tT0hUc3VNQnFONXdLb3NscXROUUN3YTlldUs5MXVkM0hQb0RadDJwVHJkRG83YXpVWEZSWDl2cmEyOWoxRlVjS2tsRG9oaE50aXNSUUFhQm5JMXdZQTl1N2QrejJEd1pDcTFXckRBY0RsY3FsT3A3TUNnTFZqVEdOajQ1ZENpTTdrOUtGRGgzNW1NQmhTVkZWMXQ3YTI3bXB0YmUwNFVkMjBjK2ZPV1dqN2lZS215emFlZ2NaSFJFUkVSRVEwMkVUL1E0YWZhNzlZRVpRYjZ1bjA4bzhaOTU2V2Y3N0pQN0VQdkNEckg3MHoyR0hRR1NEdXdSZlI4SnU3VHZuM0MvUENhMzRPaU9lazFwMW8wcVUxVmR2TlJ3QlVKcjIrZnByb1VVS0JpSWlJaUlpSUtKaVUvb2NRRVJIUllHcy9pZXd4WlV5cHI3YVpyd1NRQ1lnbm1VQW1JaUlpSWlLaTRZYmxMSWlJZWlHbFJHRmhJYlp2MzQ3ang0K2pvcUlDVnFzVlVrcEVSRVRBWkRJaE96c2JGMXh3QVVhTkdnVWhlUGlkL0tjQ0pnRlVpK1hMMWVxRmN4WklvRGFwckxsbmFRZ2lJaUlpSWlLaW9HTVNtWWlvQnlrbGR1ellnYi8vL2U4b0t5dnpPYWF4c1JHTmpZMDRkT2dRUHZ6d1E1aE1KbHgzM1hXWU5tMGFGSVZ2OHFEK0NTQVpRRlg5VFZkR3VvRTVnRmd0UHYrY2RYQ0ppSWlJaUlobzJHRVNtWWlvaTlyYVdyejQ0b3M0Y09CQVFQUE1aak5Xcmx5SkRSczI0TTQ3NzBSS1Nzb1FSVWhua0JRQVJXNk5kaVlrUXFXUTd3YzdJQ0lpSWlJaUlpSmZlRnlPaUtoZFFVRUJmdjNyWHdlY1FPN3F5SkVqdVAvKys3RjM3OTVCakl6T05ITDVjZ1ZBTmlDUENpa3VBK0J3S0phdHdZNkxpSWlJaUlpSXlCY21rWW1JQUJ3K2ZCaVBQZllZV2x0YlQzb3R1OTJPMy83MnQvam1tMjhHSVRJNkUxVWQyWkVHd0FDSVF3Qm1BL2d5NjVYUEhVRU9pNGlJaUlpSWlNZ25KcEdKNkt4WFYxZUhGU3RXd08xMkQ5cWFYcThYenozM0hDb3JLd2R0VFRwemFIU2FQQUFRUXRSSklBOUNiQXgyVEVSRVJFUkVSRVM5WVJLWmlNNXFVa3FzV3JYSzd4UElCb01Ca1pHUmZvMTFPQnhZdVhJbHZGN3ZnT083OTk1N3NYTGx5Z0hQSDY1V3JWcUZGU3RXb0tDZzRJUytsMTU2Q1MrOTlCS2FtNXVERU5tcElTWHlBRUJDcEFLQTlLcE1JaE1SRVJFUkVkR3d4WXYxaU9pc3RtdlhMdXpidDYvZmNYbDVlVmkwYUJIUzA5TWhoRUJ0YlMzV3JGbURUWnMyOVRudjJMRmoyTHg1TTJiTW1CRndiSldWbGRpelp3OUNRa0lDbmh1bzZ1cHF1Rnl1QWMvWDZYUXdtVXgralhVNm5mam9vNDlnczlrd2JkcTBFL3JmZWVjZEFNQjN2dk1kUkVWRkRUaW00VXhJa1NlQmFrQ2RKb0RHSkpkK1Y3QmpJaUlpSWlJaUl1b05rOGhuSVkxUU1DWXFGZnVhU29NZENsSFF2ZmZlZS8yT1NVdEx3d01QUElDalI0L2lEMy80QTNRNkhlYk9uWXZGaXhlanFhbXAzeVQwKysrL2orblRwME1JRVZCcysvZnZCd0JNbVRMRlovK2lSWXY4WGlzbkp3ZjMzMzkvci8wUFAvd3dqaDQ5R2xCOFhXVm1adUxQZi82elgyTzNiTmtDbTgyRzJOaFlYSERCQlFQZTgzUW1CU1pDbGZzRnhHVlM0RjlpN2RxQkgxY25JaUlpSWlJaUdtSk1JcDlscHNTTnhNMVovNE1VUXd4K2UzQWR0dFVQUEdsRVp4OEppSVB6NSt0aVloeGFmYU5lWnpONHRGb0pqZkI0aGFMUkt2QjRoQWhSaFZPalVZUlhGVUxSS01McmJmOVZGVkJWNFZZVVJXaWxFRzVGZ1ZZVlFsV0ZFQm9GcWlxRW9pZ2VWUW9Jb1FoVkNtZzBRbmk5aXRCSUFhRW9Ra3JoYWU4Yk93aWZUMlZsSlk0ZlA5N3Z1SVVMRjhKc051T3h4eDdyTEUxeDhPQkJQUC84ODVnNWMyYS9TZVNxcWlvY1BYb1VvMGFOQ2lpK2puVjdTN1NXbFpYNXZWWjRlTGhmNDlhdlh3K0R3ZUQzdWk2WEMxZGZmYlhmNHdIZzQ0OC9CZ0JjZHRsbDBHZzBBYzBGZ0tOSGoyTHYzcjI0N3JyckFrN01Ed2UxaStaRWVOMllMSVR5b29TOFZBQWZCVHNtSWlJaUlpSWlvcjR3aWV5RFVSc2E3QkQ2NUpVcUhON0FMd0Nia1ppUFgrUjltK3haTXVvS0ZPMnVRYlhEdjdxamtUci9FMHYrc3JqdGc3N202VWdDNHRpU0swUGl6T0Y2dDlhcDl3cVBYaXBhdlJhcVhncU5Ya0xWYTZRd1NFaTlGRUl2SWZVSzJuNkZVUFJTcW9iT1p3ZzlBSzJFMEFsSW5aRFFTZ0VkQkxSUWhRNUNhaVdnRXhCYVFPb2dvWVdBVGdCYUNlalE5bjNCMTYrNmFrQ0pneE93QzdqMFRtaGxlL3hhd0F0UDJ5aXBRT09SQUFUZ1ZRRUlTRldGRkFBMENqUUE0QldBSWdGVkFOQkFTZ0JDZ1pTQTBwRVVWQVFnVlVBUmtGSUFFcEFRVUNUYTFoNEVYMy85ZGI5ak5Cb05pb3VMOGRGSEgzV3JiVnhiV3d1YnpRYTlYdS8zWHY0a2tWZXNXSUgvL09jLzNkb1dMbHpZN1RrK1BoNS8rOXZmOE1rbm4vUzVWbGxaR2U2KysyNjB0cmJpaGh0dThDdk9PWFBtK0RWdW9JNGVQWXJkdTNkRG85RU1hSys2dWpvOCtPQ0RxSyt2UjFGUkVaWXVYVG9FVVE0dGoxdE1GNUFhMmZaM1Q2b2E5NytESFJNUkVSRVJFUkZSWDVoRTdrRWpGTHd4ZFVtd3cralQ4ZFpxTE4zOWVzRHpOdFVjd2lXSlkzQmVUQllBSUV3Yml2L0xuNHRmZmZNbTNHci83NlIrOWNLZkJyeG5mK1p0ZW5yUTF4d3FFaEJWdDE5alVPemFjT0YxaFVPckNZY3F3cUZSMjM2VklseFYxSEJJRVE2SmNDRmtPQ0RDSVJBTzJmNGFDQWRrZUh1aVZ5OEF2UVQwMVlBK29nbkNwWGNDQUpUMnY1b1NDdHBTcDZJdDM5cWVQQlVRa08ydklHWDM1M1lkTGJLalNRSVFYVWRKZEowaUIvc0xkaHJ3NXhTeTErdkZXMis5ZFVKN2VubzZ3c0xDVUZ4Y1BHaDdBVUJzYkN6UzB0TGdjcmxRWFYyTnlNaklFK29DeDhURTlMdE9VMU1UN3J2dlByUzB0T0QyMjIvSHhSZGY3TmYrSzFldTlEc3hEZ0J1dHh0MzNIR0gzK003NmgxUG56NGRpWW1KZnM4RDJtb3BMMXUyRFBYMTlRZ0pDUm55aFBlUUVaZ0pvQktRMHdEc1NQN3J4N1hCRG9tSWlJaUlpSWlvTDB3aW4wVWtnT2NPZjRUbnp2OFI0a0xhM3RxZUhaNklXN05uWXZXeERjRU43aFE0dXVUSzBNZzZYYlJIZzJpTmxER0tFTkdxUUxTUWlKRUMwUUtJbGtCTSs2L1JBR0lnRUFXSmNBRGgxVUM0WW9jQXZKQWF6YmRKV2JVOUN5c2tSRWZHdGt2Q0Z5ZWNuUDMyOWRtWXVCMU9xcXFxQXA0VEZ4ZUhjZVBHNGZycnIwZGxaU1UrK09BRHYrYVp6V2EveHQxMjIyMjQ3YmJic0hIalJqejU1Sk5Zc21RSkxybmtrb0JpcksrdngvMzMzdyt6Mll6YmJyc044K2ZQRDJqK1VDa3ZMKys4aUhEdTNMa0J6WlZTNHFtbm51cXMyM3pQUGZjRVhCNWtPRGk2NU1wUTBTUnZnSkQ3QVhFNWhQeFpzR01pSWlJaUlpSWk2ZytUeUdlWkZyY2R6eC8rQ012UHViNHpsVGt4Smd1UnVqQlkzTGFneGpiWXpBdm5iQVprRENDaUFVU2pDUWFwUlZzNUJTR2d0bytUUFU3aWRrdnNNc3Q3UnJQYkF5K244cWMvL1FsQTJ3bmNwNTkrMnU4MVdsdGJBOXJucTYrK2dxSW9tRFJwRWhZdFdvU3lzckoreTFjQWJlVWlPc285M0gzMzNmanVkNzhiMEw2TEZ5OE9hSHdnVnExYUJWVnQrNXNYR3h2cjl6eFZWZkc3My8wT1gzenhCWUMyUlB1bGwxNDZKREVPdGZCbTdXMEEwaUNGQjREWmJkZS9GT3lZaUlpSWlJaUlpUHJESkhJL2lxMjFlT0hvZi9vZk9NUitPK0VtdjhabEdmdC9lM2lMMjRFZDljY3dKVzRrdHRRZHhycnlyeEVYRXQ1NU9ya3JqL1NpekZaL1F2dC9hdzdpZDRjRHZ3dnFGM2xYWTBaaWZzRHpCdWlpd2FxZFM5VGg3cnZ2eHJubm5vdHJyNzBXeTVZdHc3Smx5d0s2NE00ZlVrcDgvZlhYeU0vUDkvdENQQ2tsUHZqZ0E2eGV2UnBPWjF0WmxEVnIxaUF1TGc1VHAwN3RkMzVZV0JpTVJpUGVmdnZ0Z010WnpKOC9IMkZoWVgyTzI3bHpKN1p0MitiM3VsM1hmL3p4eC9IbGwxOENBSDd3Z3gvZ3hodHZESGlkNGFEeGxtdWpuVjUxbVFUcUJaQWxnTytsclYzTHd2QkVSRVJFUkVRMDdER0ozQStIMTRVakxZRy81VDFZbmozLzVvREdYeFNmaDR2aTgzcnRyM1ZhY1B1TzFTZTBxenlpUzJjQWd5SHd5eUtycTZ2eG4vLzhCM3YyN01Fenp6eURIL3pnQjNqcXFhZjZuZWR2TWhnQURoOCtqT2JtWnIvTFVCUVdGdUs1NTU1RFFVRUJSb3dZZ1NWTGx1QWYvL2dIdG0zYmhtWExsdUdDQ3k3QTRzV0xNV0xFaU00NWl4Y3Y3aXdOMGRVMTExempkNXhkSFR4NEVKZGRkbG5uczZJbytQZS8yKzZMODNnOGVPR0ZGd0plMDJhejRiNzc3c09lUFhzQXRDV1FGeTFhTktENCtuS3h2Ull2TGJ5bVFSVkNHZlRGMnlrUzB1bjFHZ0doRllBcUJQNDM2YlgxN3czVmZrUkVSRVJFUkVTRGlVbGs4b3ZvY2FKWFNpYVI2ZlNYbkp5TTB0TFNBYzJ0cWFsQmNYRXhzck96L1Jwdk1wbjhYcnZqMUcxL0o0aUxpNHZ4OXR0djQvUFBQNGZYNjhYMDZkT3hkT2xTaElXRlllTEVpZmo4ODgreGN1Vks3Tml4QTN2MjdNR0NCUXN3Zi81OGFMVmEzSHp6emJCWUxIN0hGQ2dodnYyZThjb3JyNkNrcEFReE1URm9iR3owZTQxSEhua0VOVFUxRUVMZ3JydnV3cng1ODRZaVZOelFVZzRKRVNPRzhOdGF0eXN0QlQ0VWJydzVkTHNSRVJFUkVSRVJEUzRta2NrdldrWFQ3VmtJQWIxR0YvQTZpbUI1Q1JvK2NuSnlzSDM3OWo3SEpDUWs0SkZISHNIYXRXdng2YWVmZHV1TGpJenNMQjNoejE3KzJySmxDMUpTVXBDZW51NnozK3YxNHRGSEg4V1dMVnNncFVSNGVEaHV2ZlZXekprenA5dTRTeTY1QkJNblRzVHp6eitQenovL0hDKy8vREkrL2ZSVFBQNzQ0N2p3d2d1N2phMnNyUFE3dnQ2a3BLU2MwSGJnd0FHc1diTUdBTEJreVJJODhzZ2pmcTlYVTFNRGc4R0FwVXVYWXNhTUdTY2RYMjkrbG5nZUduNXoxNUIrY3pwKysreW9NSnZ4MTBMSVh3cmd1MUtIVDJvWHpiazQ0ZVgxTFVPNUx4RVJFUkVSRWRGZ1lCTDVERE52MDlQZG5udldJTzdaN3k5ZGozZDV6MHdjaTVtSll3ZTBGdEZ3TVhIaVJMejExbHQ5anFtdHJZWGI3Y2FOTjk2SXc0Y1BvNktpQWdCdzJXV1hJU2twcWJOa2d6OTcrYXVqeG5MWDhoQmRuek16TXpGcDBpUUlJWEQxMVZmamxsdHVRVlJVbE0rMUlpSWljUC85OStPaWl5N0M4ODgvRDBWUmZGNXE5Nk1mL2NqditIcmo2K0svUC8zcFQ1QlNZc2FNR1pnK2ZYcWY4NTFPSi83NjE3OTJQcWVscGVHaGh4NUNSa2JHU2NjV2JEbXJOelFEK0ZYVndqbTVrUEk3QXVJY3J3c3JBU3dNZG14RVJFUkVSRVJFL1dFU3VSK2pJMGZnL2VsTGd4MUcwR2tWL2xHaE04K0lFU09RbloyTndzTENQc2V0WHIwYXYvNzFyL0hiMy80V0J3OGVoRjZ2UjI1dUxtcHJhL0hlZS8yWHRVMUtTc0tvVWFQOGppc3RMYTNiYzFWVkZUd2VUMmU3eVdUQ3dvVUxjZm5sbHlNcks4dXZOV2ZPbklueDQ4ZWpwYVVGR28zRzU1aTB0RFQ4K2M5Lzl0bDN4UlZYOU5yL2s1LzhwTmZMQlNkTm1vVG01bWI4NGhlLzZETytBd2NPNE9tbm4wWjVlWGxuMjdKbHk4NklCSEpYUWhYTG9lQTZBUCtGd0UyVkMrYzludkw2KzRlQ0hSY1JFUkVSRVJGUlg1Z1pKTCtFYTBPREhRTFJrSmczYng2ZWVlYVpQc2ZzMzc4Znk1WXR3L3o1ODVHZG5RMGhCTFp1M1lvMzMzd1R6YzNOL2U1eDNYWFhkYXNSM0orWFgzNjUyL09pUll0UVZsWjJRdnVqano3cTk1b0E4UERERHlNek03UFhmcmZiM1dkWmk5NzYzVzUzcjNPdXVlWWFUSmt5cGRlTEJXdHJhL0hLSzYvZ2swOCtnWlN5VzkzazNwTGRwelBUbSt2Mm1SZk8rU2NnNHdEaFVlRDlCWURiZ3gwWEVSRVJFUkVSVVYrWVJDYS9ST29NM1o1Zkx2d01IMVRzREhpZG51VTE2TFRrQmVBRzRCR0FXd0lxdnYyUUVGQWhJUVVnMi9xRUJHUmJINkJDUU1xMmZyVnRpT2cyUmdLcTBqYTJmYjZVRUVLRkZCSlNxbEswOVFIb3V6YUNueVpObW9TeFk4Zml3SUVEZlk0N2Z2dzRubnp5eVlEWHo4N094clJwMHdZYVhwOTZPLzNiRzVmTDFXZS8yV3pHb2tXTEJ0enZTMEpDQWhJU0VuejJyVm16QnErKyttcG5YRmRjY1FYdXVPT09JYnRBYjdpUUV2OFdRandIeUk4aHhOVVNFS0xqN2owaUlpSWlJaUtpWVloSjVINlUyZXJ4V3RFWHdRNEQ5NDhOYmxJbFdtZnM5dHprc2dZcGtqT2FzLzNEQWNBaEFZY0FISUIwQ0NrY0VzSUJvVG9GaEVPRmNBaElCeUFjUWtxSENqZ0VwRU1JNFZRbG5FTEFLU0hkaWhBZUNlRVdxdXFSRUc0cGhFZVIwcTFDY1dzVXIwZVZpbHRWaEVjalZiZnFGUjZOOUxxOUlWcTMxNjE0ZEtySDdkWnBQQWF2dyswMGFqM0pTSFpqOVdyUGNFbDJ4VDV3NWFERUlZVEFuWGZlaVYvKzhwZXcyV3lEc1dTbmtKQVFMRjY4ZU5CUDFEWTFOY0ZvTlBxc1FieGd3UUpVVjFmNzdPdFBXbHJhQ2FlZE8xeDIyV1c5OW5lY2xBNVVTa29LWEM0WDh2UHpjY2NkZDJEc1dQL3JyQmNWRmFHaG9RRVRKa3c0L1U0c2ErUm5VSVZXUUNtVlVsNVRzK0M3NC9IR1A3OEpkbGhFUkVSRVJFUkV2V0VTdVI5V2p3TmZOeHozYSt4VktlZDF2cTUyTkdOblE5OTFWazkyM2xDSkRRbkhsTGlSYUhiYnNLWHVDQUJnUkZqM2k3aWEzWU9iYkR1TjJBQzBkdnVRb2xVSzJRcWdWWkdpRlVLMlFxQVZnQlVTclZLSVZxaXlGVUsyU3FGcGhWZTJDa1cxS3hxdlhZY1FSeE9hSEptWmw3akU4dVZxTUQreHMxbENRZ0tXTGwyS3h4NTdERjZ2ZDFEV0ZFTGc1ei8vT1ZKVFV3T2FWMWxaaVpxYUdqUTJOcUtob1FIMTlmVm9hR2dBQU54eXl5Mm9yYTJGeStYQzJyVnJFUjBkUFNpeGRuQzczWDBtZzN2cjc2dWNSVittVFp1R1o1NTVCdVBIanc5NDd2NzkrL0g4ODg4ak96c2JxMWF0R3REK3dXSjY5WU9EMVF2bjFLb0NrVUlDVXRGY0NZQkpaQ0lpSWlJaUlocTJtRVFlUkQvSnViVHo5WTc2WTM0bmcvMlpkLzNtMzNXK2xuTHdENEttaHNWaFN0eElYQkEzRXJrUnlSQUExcFJ1N1V6N0JOdjVBQUFnQUVsRVFWUWlwNGJGZFJ2LzhEblhEM29NcDRBWFFGUDdSeU9BSmlIUkpBVWFoVVNUaEd3U0VJMFNza2txYUZJZ203eUthTlE1aEFWaGFJbHZDYldKdFdzSEo4TjRncytIWmxueTI1Z3hZM0RmZmZmaDZhZWZodDF1UDZtMVFrSkM4UE9mL3h6bm4zOSt3SE9mZnZwcDdOdTNyOWQxSjB5WWdNVEV4RUZQSUFORFU4NmlQd05KSUFQb3JFWGRXNjNsNFV3QXNncllKQ0FuQUNnUXFyd1NRT0MxVW9pSWlJaUlpSWhPRVNhUlR4TnUxVE9nZVZyRjk5dThOVUpCZnVRSVRJN0x3ZVRZa1VnMm5KaVFVcnBjQkRZdUttMUErd2VUaEx4RUVhTFJveEdOSVVJMnhiKzh2blc0bEdLZzRXbnMyTEY0NG9rbjhNSUxMK0R3NGNNRFdpTXJLd3VMRnk5R1d0ckEvczVjY3NrbEdETm1ERXdtRXhJVEUyRXltZkRnZ3craXNySVNxMWV2SHRDYS9saTRjQ0dpb3FJd2QrNWNuLzE5bGJOWXQyNmRYeGNNRHFieThuSUFnTWxrT3FYN0RoWUJISVRFMVlCY0pZWDRhZTJpT1JFSkw2OXZDWFpjUkVSRVJFUkVSTDR3aVh5R1M5SkhkWHVla1ppUFNiRTVPQzhtRStGYXZWOXJaQm9URUI4YU1SVGhEYW5rMXovNGI3QmpvTk9QeVdUQ1F3ODloQysvL0JMdnZ2c3VxcXVyL1pvWEh4K1BhNis5RmpObnpqeXBHcjF6NXN3NW9XMm9hdjU2UEI1VVZWVUJBR2JPbkFtZzc4djZlaXRuMFhIaXVtdmZRSlBvUUZzcEVDbGxuMlV5Q2d2YjNyR1JucDQrNEgyQ1NRZ2NsaEtoa01vK0NLbnh1TVYwQUI4Rk95NGlJaUlpSWlJaVg1aEU5cE1paE45SlY2RHRCSENremhEd1B2N09zN2o3Zjd0OVFtZ2tzc01UdTdYOUl1L3FQdWMwdVd6WVduOEVtMnNQNDJCejIwbS9xMUs2dnlWL1kvVSt2SFQ4MDM3MzkyWEpxQ3R3VVh6ZWdPWVNuU3FLb21ER2pCbVlObTBhQ2dvSzhOVlhYK0hvMGFPb3FLaUF3K0dBbEJJR2d3SEp5Y2tZT1hJa0prMmFoTEZqeDU1MkY3eFZWVlVGVko0aWtISVdBN25ZcjBOaVlpS3FxNnZ4MFVjZjRhNjc3anJoNjdweDQwWVVGUlVCYUN0RGNqcFN2Zkt3VUFRa2hFVkFlZ0E1QzB3aUV4RVJFUkVSMFRERkpISS9PbW9mSkJ0aThNZUovaWRiem8vSndxc1gvalRnL2Z5ZE4yL1QwLzJPV1pnMUF3S2kzM0d0SGdlMjFSM0ZwdHBEMk45Y0JyVkx6ZVcwc0RqTVRQbzJTU01CdkYvK0ZSemVnVjJrRmFVTEc5QThvbUJRRkFWanhvenBscWlVVWtKS0NVVlJnaGJYNHNXTDRYQTRmUGJWMWRVQlFKL0ozbzZTRkdscGFYNG5lL3NxWnpIWUxybmtFcnp6emp0WXQyNGRQdnp3UTRTRmZmdDl3K2wwd3VsMEFnQkdqaHlKY2VQR0RYazhReUhVcFQvaTBqc0JlTE1neFhZSXpBcDJURVJFUkVSRVJFUzlZUks1SDBOeGlkMnBFS0V6WUdwOGJxLzlUdFdOcitxUDQ3ODFoN0M3c1FoZXFaNHdSaU1VL0w5UlYwQXJ2ajBGK04rYWc2aXdOUXdvcGlSOUZQSWlVN3JGUUhTNkVVSkFpUDUvT0RPVXlzcktlazBpZHgzVGw4c3V1MnhBK3dZeTc1MTMza0ZzYkd6QSs5eDg4ODFRRkFXZmZmWVphbXBxWUxGWU92dUVFSWlOamNYRWlSUHg0eC8vT09pL0Z3TVZ1M1p0czNuaG5Hb0ZJbDlWc0VGSUxDdTdiWDVzMmwvV0R1d2JMQkVSRVJFUkVkRVFZaEs1SCtwcGVnOWJpOXVPVDh6N2NHWHloTTQyQ1luOVRXWDRyUG9BdHRZZjZmYzA4WjBqTDhPb2lPVE9aNHZianI4V2Z0YnIrTlN3T0Z5WGVnR2EzVGEwZUJ5d2VoeHdldDFRSVdIU1IrUEs1UE82SmFUTjlsTjdFUmZSbWVLRER6NDQ2VFh1dmZmZVFZaWtiMGFqOFlTMjdPeHNBSUJPcCt0MVhraElDQll0V2hSUXFZM1RWTEVVU0pPcStJc1E4cUVRcDJNbWdIZURIUlFSRVJFUkVSRlJUMHdpOTZPanRFT053NEo3ZDcvUjU5Z1Y1eTNvZkgyZ3VReXZGUHAzcjl0QTUvVm5iZWxXWEpvMERocWg0T1BLUFZoWDhSWHFuQzErelYyUU9SMnpUZWQwUGtzQUx4ejlUNSsxbUJ1Y0xiZ2thWXhmSlRRQVlFdmRZYi9HRVozdG5ucnFLWGk5M2tGZDgvTExMeC9VOWZ5MWF0V3FvT3c3VEprQjVDYUhKVzJydHB2cnBCRGZCNVBJUkVSRVJFUkVOQXd4aWR5UGpuSVdidFdEWTYxbXYrZFpQYzZBeHAvc1BGOGFYVmE4VXZSZkhHb3VSN0cxMXU5NTMwK2JndStsVGVuVzlrN0pGbXlyUDlyblBKdlhoVXBiSTBhRTlmLzI5V010WnF5ditOcnZtSWpPWnZIeDhjRU9nWWFBQktvVVlJWll2ZHBkdldEdUdpbmtyVFh6NTRjbnJsM2JHdXpZaUlpSWlJaUlpTG9LM3MxUXc1Uk8wWFI3OXNqQlBmMTNxbjFjdVR1Z0JESUFmRjV6RUdaSFUrZnpaelVIc0taMGkxOXpDMW9xNFZhOVBvdUFlS1dLSW1zTlhpL2VoUHYydmozZ3kvbUlpTTRFaW9SWkFqRkhsMXdaQ28xOEM0QkIxVHR1Q0haY1JFUkVSRVJFUkQzeEpISVBYV3YyQW9CVDlRUXBrdUNwYzdaZzJkNDFlR0xDRDdHM3FRUi9PUHd2dnl0RC8vSEl2L0RISS84QzBIWXhueUlVS0JDUWtIQ2RoVjlMSXFKZUtjSU1LV0ZzMWlZbHZyWitTL1hDT1Y5TGlQK1Q4K2UvSXRhdVBiMS9na2xFUkVSRVJFUm5GQ2FSZTlDSTdvZXpUK2ZFcDFFYk91QzVOcThUais3L08rcWRyUWpUaGd4S1BEMVBlUU50cDVONUlwbUl6a1pTbFZVUWdDS1ZaQUdVbWlVZUZRTHJ6S0dPN3dGWUUrejRpSWlJaUlpSWlEb3dpZHlEWHFQcjloeWxNK0M4bUt5QTE0blNoWjJTZVVYV0dqUzVyRDc3M3BpNkpPRDlUN1VEeldWNFlPODd3UTZEaU9pVWs0cGlGbElGaEdvQ2dLUTMxbjlRczNET1RnaXhvdjZtSy84VjkrYkhsbURIZUNxZGQ5NTVIeGtNaHV3dFc3YU1EblJ1VmxiVy9YVjFkWisxdExTY1VIdkpZRENrSnlVbDNWUlZWYlhHNlhRZUQzVHQ3T3pzNVE2SG82U3lzdkt2Z2M0RkFLUFJPQ0V4TWZIcXFxcXFOeHdPUjRtdk1aR1JrVk1TRXhQbkhUdDI3RmNEMlVPdjEyZW1wNmZmVTFwYStxekQ0U2dPWUtwSVNVbFpWRmxaK1NZQXgwRDJKaUlpSWlLaXN3T1R5RDFFYUEzZG5zK0x5UnBRTWpndk1nWEx4bjF2eU9jOVUvQlBmRmxiRVBBK1JFUVVYS3BHVm1rOGdJQmlBZ0FCeUdxQlJaRDQycTNvbmdYdzQyREdsNXljdk9CazE1QlN1c3htczErbnFnMEdRM1pZV0ZoZW9IdEVSVVZOeXNuSitZMU9wM3ZPVnhJNU1URngvc2lSSXg5dmFXblpFV2dTT1R3OGZFeDJkdlpERFEwTi94bG9FdGxrTW4wdkt5dnJnY3JLeW5kR2p4Nzl4NGFHaG8wMU5UWHZkeDBURVJGeFhtWm01aThIbWtRT0N3c2JsWjZldmlRaUltTGN6cDA3Wi9rN0x5SWlZbXArZnY1cWs4bjB3MTI3ZHMwQllOWHI5Umx4Y1hFei9WMmpvcUxpbFFHRVRFUkVSRVJFcHhrbWtYdUkwT21ESFFJUkVaMEZiT0d1bW9nbUhhQktVMGRiMG12cjk1cHZucnNNVWo1UmRmT2NUY212clg4MVdQR05IVHYyOVpOZHcrUHhOUHViUkI0b2s4bDBxNVJTTFMwdC9hT3Yvc1RFeE84N25jN0srdnI2ei9wWVJwK2VubjVuejhiNCtQZ3JBVUJWVlVkNmV2clAvWTJwdExUMGR4MnZvNk9qcDdXMnR1NTFPcDNIUWtORFIrVGs1UHltcHFabUhRQzFyelZTVTFOdmo0Mk52V3J2M3IwL0JHQ0xpSWpvOVlTMjIrMHViVzV1M2hRVkZYVlJRa0xDVlE2SG83QzNzUzB0TFFWZFhtL1p2My8vZ25IanhyMCtjZUxFZis3Y3VmUHFpSWlJeWZuNStYNG56SmxFSmlJaUlpSTZPekNKM0VPRXp0RC9vTlBFSFYvOWVkRFdXalg1SjUydmk2dzFlUExndWtGWjkzU3VPVTFFZERKeS8vQ3gwN3p3bWdZSkpIZHRUeXB0ZnJvbU5YSWlnTDlXTDVqalNYcGovWnZCaUcvRGhnMmlyLzdzN095SHM3T3psL1UzYnFpa3BxYitHQUNTazVOLzZIQTRpdUxqNDJjQm1BVUFGb3RsdjhWaTJSWVJFVEU2S2lycVFvdkY4bFZHUnNZOVBkZXcyV3pGdGJXMWZ3Y1FQbXJVcU9kNjJ5cytQbjVPZkh6OEhIOWo2NUpFam9xT2pyNzQrUEhqRHdMQXNXUEhsazJkT3ZVYms4bjBmYlBadkdiMjdObmQ3cTN0ZUZaVjFlVjJ1K3RiVzF2M0FMQUJ3SlFwVXc3NXMvZTU1NTc3WVYvOVBYKy9xcXVyL3lhRUNER1pUTmNCQ0t1dHJWMi9ZY09HaFA3MnljdkxlekF0TGUxbi9zUkVSRVJFUkVTblB5YVJlMGdNamVyMi9OemhEL0ZGelluL2J2dS8vRG1ZR2orcTgzbmVwcWRQR0hOdVRBYVdqNXZmK2Z6UGlsMzRTK0duZ3hodDMyb2N6VU95cmx2MUR0bmFSRVJuRjFFRkFWTzNsczgvOThqYmIvOWh0YjE2alJUeU5mUEN1WEZKT2VmOVVTeGYzdWZKMVNFU0d4RVJrZWlySXpRME5CRUFlanNoMjlMU1VnWEE1MzhzRWhJU3JuSTZuWFVXaTJWSEgzdUhtRXltYTgxbTgxb0FzbWZuNk5Hak8zOVNxdFZxbzdzK2w1U1UvTjVpc1d4TFRrNitIUUFpSXlNblIwWkdUdTY1UmwxZDNVZnRTZVM2bnNuVkVTTkczSm1mbi85Q2VYbjVud29LQ3Y1ZkgzSDJLams1K1JvaGhLNjZ1dm9OQUxCYXJmdHFhbXJXUjBWRi9ZL1piRjZ6ZmZ2MmZBQklTRWk0SVRzN2UzbkhjMDVPempOeGNYSGZPWHIwNlA5MVhhKyt2djZUOHZMeTFRT0pKUzB0N2M3WTJOaExPNTV6Y25KK2s1V1ZkZitHRFJ1RTJXeCsxV3cyZHozMVh0ZmZlbDZ2MXo2UU9JaUlpSWlJNlBURUpISVBTZnJ1U2VRVzk4RC9qZlJOWXdtMjFSL0ZoWEc1QUlDclI1eVBIUTNIc0srcE5LQjFUUHBvM0pRNURlK1g3MEJoYTgyQTR5RWlvbUZHQ0RPa05KM1F2SHExKzhEOCtUZkVoenBYU3lGL1gzMTg1N3pxSDE1OVc5SmJIL1phcG1Bb1pHUmtMTXJOelYzUjE1amVUc2dXRkJUOHBMeTgvQ1VmWFdMVXFGRi8wbWcwaGkrKytDSVZnTSszcEdSbVp2NWk1TWlSVDBvcFJYVjF0YzhiV012THkxY1ZGQlE4MExWdDl1elp0ZTB2WTBhTUdQR1RtcHFhZC9mdTNYdGp6N216WnMyeVNDbGR2WHhhbXN6TXpLVlNTbTl4Y2ZFenZZenBWMUpTMG8wQVlMZmJLenJhOXU3ZGV4dUFldURiMGhLUmtaSFZIYy9SMGRFejQrUGpyeXdxS25xaXRiVjFmOWYxN0haN1lYdlNHd0NnMStzekVoSVNyaW9ySzN1aHl6Q1JrWkZ4VDExZDNadFdxOVhjMFppWW1IaEZmL0dPR0RIaWxyNzZHeG9hUHVuNnVSQVJFUkVSMGRtRFNlUWVUSWJvYnMvTko1RkVCb0MvRm42T2lURlowQ2xhQ0FEL08vcTd1SGYzRzZoMVd2cWRHNlVMdy9YcFUvR2Q1SE9oRVFwaVFzTHh3TjYzVHlvZUlpSWFSbFJaQllFWnZyckdybDNyQW5CTDljMXoxMG1KVlZLajJXZStlYzdMMGl0ZVNINXozY0ZUR2VhR0RSc01BQnhkMjNKemMzK2JucDcraTQwYk40WjBiVGNhamFhcFU2ZFc5YlpXWEZ6Y0xJUEJrRmxhV3Zvc2Vra2dBMEJ4Y2ZHTG1abVp2OHJKeVhtMHVycjZYVjlqdlY2dkE3MmNtczNKeVZtcTBXaU14NDRkZTZ5WGZUU3FxdnBNSXB0TXBwc01Ca05PWldYbEcrSGg0V09uVFp2bWQvSys0MFN6WHEvUGpJdUx1N0s5T2NSb05NWjJqTEZhclQ3bkdneUcxUEhqeC8rdHBhWGxtK1BIankvdjJtYzJtOSswV0N6Yk81NWpZMk12UCtlY2M5N1NhRFJoalkyTi8yMXRiVDBJQUZGUlVlZG5aMmMva3BXVjllRHg0OGZ2YjA4d3E0Mk5qVnVGRUgxZS9OQmZMZVJkdTNaZHlTUXlFUkVSRWRIWmlVbmtIaktOM2NzQW5telpoaHBITTE0ci9nSzNaYmRkbGg2bEM4TjlZK2ZoL3IxdncrWngrcHdUcGduQjNOVEptRE5pRXZRYVhXZjcyS2hVWEJTZmh5MTFod09LSWN2bzg1M0lBeGFxNkU1cXpSSmJMVlI1d2p1VGlZak9PbElSWmlHbFNRSkMrQ2paQUFCSnI2MTd2K3JXSzc4VW5wQUhJZVV0UXBIL3IzckJuQzhnOENZRXRpWGFRdytJdFd1OXB6eDJLVFZTeW9BTDJ5Y25KLzhZOE90Q3R1YVNrcEpuYzNKeUhoa3hZc1J0RlJVVnEvemRRNnZWaHNiR3hzNnRxcXI2bTgxbTIrMXJqS0lvT2xWVmZmMkgySmlibS91RXFxck93c0xDQndBb1I0NGMrVVZmKzVsTXBwc2lJeU1uT1ozT3p1UjVXbHJhWFVJSUJRQ2lvNk12bWpScFV1ZkZmaHMyYkJBOTZ5RUR3TVVYWDF3R0FDRWhJVW16Wjg5MkFVQlRVOVBtcjcvK2V0cisvZnNYdEEvVDUrYm1QcEdSa1hHM3pXWTcrdlhYWDgrMFdxMmRQMVJvYm03ZXVYWHIxbkZqeG94NU1TOHY3NDhtayttbVE0Y08vYVN5c3ZJdmxaV1ZmK25yOHdDQVE0Y08zVlZSVWZGaTF6YTlYcDg1YmRxMG92N21FaEVSRVJIUm1ZdEo1QzZTOUZFSTEzNTdTS2ZWNDBDcng5SEhEUC84czJJWHhrYW00Y0w0dHJJV21jWUVQRFR1KzFpK2J5M3MzbThQUWVrMU9seVZmQjdtcFYzUUxZNnV2cGQyUWNCSjVHZlB2M25nd2Z1UVlZdy9xVFVYYlAwRHJMMGswSW1JemlhS3FsWkxJVUthYnJrMkNxLzhvNm0zY2NsLy9iZ1d3TTlxRjgyNTMrT1JDd0d4R01BcVNLQmE3N1JXTDVpelV3cnhqWkN5WGdKTlVrR1RnR3hTaGFZODVkVi83RHpaT0dmUG50M3IyM0o4SlVON1l6UWFreElURTY5cmJtN2VhclZhOS9VM3ZxaW82QS9wNmVsTHM3T3psMVZVVkx3R3dLKzNCM2s4SHVmbXpadlBNUnFOMlJNbVRGaDM2TkNocFU2bjgyaVhJUUtBOEpWRUhqbHk1SU9ob2FFcGxaV1ZxeDBPUnduUTdhSzhua0pHang3OWJHUms1S1NHaG9iL0hqNTh1S05zUmtKcWF1cGlxOVY2MEdnMGptbHFhdHF4ZmZ2Mi9QajQrTy9uNU9ROENnQWQ5WThCSURJeThzSzh2THdYV2x0Yjl4ODRjT0EyUlZFNi8rZkE0L0hZT2w3SHhjWE55c3ZMZXpFc0xDeTNxcXJxTHdjT0hMZ2J3QW5IbWgwT1I5R3VYYnUrazVLU2N0dW9VYU9ldWVDQ0MzWVdGaFl1THk0dVhnSGdsUC9BZ1lpSWlJaUlUbjlNSW5lUkc1SGM3Ym5FV3R2THlNRDk0Y2pIeURBbUlMbTlYTWFvaUdROE92NEdQSGJnUGRpOUxud24rVnpNUzcwQVVib3duL09QdDFiajQ4cmQyRlJiTUdneEVaM2VwTlhxY2h1TklicitoeEwxd3VweUEwQnI4Q0pRYWdBSmp5b1NBZlNhUk82UThQTDZGZ0FyQWF5c3ZYRk9pcXFWVTFVaHBrS0lpd0M1VUFwRUFSQkNBb0NBSWxXWUY4NUxNcjMrL2trVjFOKzZkZXU1WFJPYkFKQ1ZsYlU4T2pwNjF1N2R1N3VWNDlCcXRmRVRKMDdjNUd1ZHBLU2tPeFZGQ1NrdkwxL3A1OVpORlJVVmY4ck16UHgxV2xyYVhXVmxaYzkyN2RUcGRISGg0ZUhqZXBuYnFxcHFVMVJVMUxUenp6OS8zZGF0VzZjQWFHbnZDd0VBS1dXM0pISk1UTXkwakl5TWV3SEE2WFQyK1Q4QkVSRVJvL1B6ODkrS2lJZzR0NmlvNkxIang0OC9oUFlFYlc1dTd2K3BxdW9zTHkvL1kxNWUza29BdHBhV2xvS29xS2pPR3NVZDlaRFQwdEx1eXMzTmZiYXhzZkh6M2J0M1g5OGx4azZob2FHNWVYbDVUeVltSmw3bmREb3I5K3paTTZldXJ1NkR2dUlEZ01yS3lyODBOalora3ArZi85cklrU09mU0VoSW1MTnYzNzRGRG9lajEvSWNScU54VEd4c2JMZjZ5U0VoSVVuOTdVVkVSRVJFUkdjMkpwRzdtQkNUMmUzNWFJdlo5OEFCc0hsZGVQVEF1M2hzL0kySUNURUNBSExDazdEaXZJWFFDUTBpZFlZVDVyaFZMemJYSGNiSGxidHhwS1hYOHBKRVp5bHh2S0NtY2Z6RTFNRXQxMEpubDRLYVJnQTRIclFBQktvQlFNS1RDT0JJSUZNVDNsNWZDZURkOWc4QWdGeStYR2txM2hQcEFLSTFxaG9EQUltdm5Wd0NHUUNzVnVzUjlLaUo3UEY0M0I2UHA2a2pHZHJCYURTZWNGRmdPME5xYXVwUFhTNlh1YXFxYXEyL2UxZFZWZjArUFQzOW5xeXNySHZMeXNwV2RvMGpKU1ZsUVVwS3lvTGU1dHJ0OXRJREJ3N2NNbUhDaFBYang0OS9aZS9ldmQ5cjc5SUJRSStUeVBGang0NTlvNk1FUlg4bVQ1NjgyKzEyMSszY3VYTldVMVBUZjd2MnFhcHFQMzc4K1BML3o5NTloN2RWM25zQS94NE5TN0prZWUrOUVpZHhFbWVRQVFtUXhHd0NsTlZCNEVKcG9kQkNMNFZlYUZsaXRhemV0clNsRGIyMFVFYmJwS1dRVUtZeklJUVFjSVl6YkNmeGtCMDcza3VXTE1tV3pudi9pRTBWUmJaMUhBZXY3K2Q1K2p6MmU5N3hzOG05U2I1Kzh6dGVyL2VrUUhpQVhxL1BtREZqeHUram82TXZCSURvNk9nTEN3c0xUM2hod3M2ZE8yZDBkM2VYaDRXRlRZK05qVjFkVjFmM082L1g2d3dMQzVzYkZoWTJONWc2QWFDbHBXVkRSMGZIQnhrWkdmZnJkTG9JbDJ2d2YyV1ZscFoyUjFwYTJoM0I3azFFUkVSRVJGTURRMlFmOC94QzVFTzJZNk82ZjRPekF3L3RYNGNuNW53ZDV2NGJ4OUVocHBQbXRiaHRlTCtoQkI4MjdvUHRGRi9zQndCZjIvYnNLZS94citYM2ZQbng0ZTRHM0x2M3RWUGVrK2dVdmZYYXJuS0d5SFJLWHR0VkRnQWJ4dXA4U1JMTlFnQkNTS1B5QzFteVdHUWN2OUhjQ2NBNkduc0NnTkZvbk9aL0V6azBORFJObG1WbldGaFludSs0UnFPSkNiUkhXbHJhZDBOQ1FtSXJLaXArQ2lEb25rWU9oNk9wb2FIaEw4bkp5ZDlOUzB1N3BiYTI5cm1CWjAxTlRldnI2dXFlODUzdmZ3dTZ0YlYxWTExZDNlOVNVbEsrbjVLU2NrZGRYZDF2QU9pQUUwSmszY0tGQzkvVTYvWHAxZFhWVDJSbVp0NFBBQ2twS1Q4WXJDNlZTcVczMiszN1RTYlRiSlBKTk52M1dXVmw1WE1BT2hJVEU3OFphRzFNVE15bGMrYk1XZC9SMGJFRkFIYnQybld4eCtNNW9lZnc0c1dMeTN5K2hyYy8rK3l6TklmRDBhaWtmY2lBM3Q3ZXBvOC8vamlodWJuNVJZZkQwVFRVM0lxS2lwODBOVFc5Nmp1bTFXcFRGaTFhdEVQcHVVUkVSRVJFTkhrd1JPNlhaMDVDbEUrZzZ4VXk5blhXalBvNWRUMXRlR2ovT2p5WWYzWEFBSGxEZlRGZXJ2NklMNTRqR282bTc5bFhkcFg5MTFWemN0TE95a3dhNjJwb0F0cGVmUXl2N0NxdlVmV0dQRE5XTmFnZ044dFFBUUxqdWwzQTBxVkxTd1o3NWh0MkRzR1FucDUrbjlmcjdiWmFyYjlYZW41ZFhkMy9KaWNuZnljakkrTi9hbXRyMTZJL2hIYTVYTWM2T2pvK0dXNTllWG41ZlRFeE1aY21KU1hkVkZkWDk3ekJZTkFEZ05mcmRRS0F5V1RLTXB2TkN4b2FHdjVTV1ZuNTRFQ0luSmVYOTV1aDlvMk9qcjRvT2pyNm9nRDEvbmFvZGEydHJSL3YzYnYzYSszdDdlOFZGaFlLajhkVDdYK2oyNS9ENFdnRWpyK1VMOUR6d3NKQzBkUFRjK2pUVHovTkMvUzhmNDhoQTJRQTZPdnI2M1E2blhXK1kwSUkvbm1SaUlpSWlHaUs0MThLK3EyTVArRVNFVXE3NnREajdSMWt0bklaeGxqTWlVakhodnBpMURoYWNjK2VWM0R2ak11Ulp6NHgvTG9zZVNIU1FtUHcxNXJ0YkdGQk5JUjJ5NTIyNkFlZXYvbldmMno2Y08zVnE4QWdtWlRZWG4wTXQvNWpFNFFrYm01Nyt1WkJXdzZjYmsxT1EwdTAzZzBBNC9KS2ZVMU56Yk1HZ3lGRGxtVngrUERoTDFzY0dJM0dPVXVYTGkwNWNPREFqWTJOalMvN0xZdGV2SGp4cHQ3ZTNyYUJnY3pNekx0ME9sMWlkWFgxRXdpaTk3Ty83dTd1OHJhMnR2ZWlvNk12U2sxTi9mYlJvMGVWQnRIMnZYdjNYbXkzMjZzQmVHVlpEZ1dPdDUwQUFMdmRYbFpTVW5KSlcxdmJSd0MrL0NudVlJRXRjRHkwcmFxcWVxU3Fxc3FpOU9zQllHdHZiLzhRZ0JvSU9vai9TbWkxMmdpRHdaRGlOelpZaXhJaUlpSWlJcG9pR0NJRE1HbjBXQlk3L1lTeGJTMm45dmM1Q1JMeXpFbFlFcE9MeGRHNWlOZUhvODNkalEzMXhRQ0F6bDRISHR6M2Qzd25leVV1U0R5eHJXRkJaQVlLSWpOd3VMc0JtNXNPNEpPV2NqZzhRZi9MWDZJcG8rM3gyNHZ3d1BQblhmSG5qUzlldjJCRzJuVUw4cEFYRndtK2JJOENjZlQyb2J5NUE2L3RLc2NydThwcWhZUnZ0ejM2dlUxaldkT3M5ZXQ3RzYrL3JCTVluWFlXcDBOemMvT0dnb0tDalJxTkpxUzB0UFFPQUwwWkdSbDNlNzNlbnNiR3hyY0NMR25idVhObmdlK0EwK2s4WXJmYjkxVldWdjVpcEhWVVYxYy8xZFhWOWRuUm8wZi9OcEwxZHJ1OWRPQmpqVVpqQlA0VElnTkFXMXZiNXBIV05nSmhCUVVGcng4NmRPZzJZUGgyRmwrbG5KeWNuK2ZrNVB4OExNNG1JaUlpSXFMeGl5RXlnTXRURnNLZ0R2bnk4MTdaZysydFE3L2ZTSkpPdnB5a2tkU1lFNUdHSlRHNVdCU2RnL0QrdnNjRHZFSSs0WE9QOE9JUEZSOWllK3NoM0paekhoSU5rU2M4bnhhV2lHbGhpYmc1YXlWS09xMG82YXpCdm81YTFQYTBCcXhKSTZrUnBUdTVSY1pvMDZyVWlOT0hqL3ErN1c0N1BNSTc2dnZTNU5iMitPMUZVWmJuWnI5Y1hIclB5OFdsbHdISUJuRDYvdytCSmlJN2pyOUVid00wZmMrMlcrNjBEYmZncXlBQlRZQVl0eUZ5ZTN2N0IvdjM3LzlhZm43K09yUFpmR1pyYSt2YmlZbUpOMVJWVlQyQ0lHOFZOelkycm05c2JBejZaWHFCZEhaMmZ1VC9BcnVSMG1xMUVRQWd5N0pqTlBaVFFBVUFTNWN1M2FIWDZ6TUhQZyttbmNWWHBhYW01dGZ0N2UxdkIzclczdDYrNTZ1dWg0aUlpSWlJeG9jcEh5SkhoaGh4U2RMOEU4YTJOQjFFenpBM2Y4TTAraE0rdnp2dlVzeVB5a0tvVHhqdFQ2TlNCeHpmMzFtTEgrNStHVmVuTHNabHlRdWhWNTk0aTFLclVtTmhWRFlXUm1VREFMcjZlbUMxdCtCb1R4dHFlMXJ4ZVZzRnV2cDZrR0dNeFRQekJuMUovYWpKTk1aaDdSbmZIZlY5Zjd6blZWVFlHMGQ5WDVyOCtzUEFoL3IvUnpTaHlFQ3phcHkyc3hqUTB0THlUbGxaMmJmejgvUC9aaktaOG9VUXNpUkpLclBadk1SbXMrMEdjS3I5bjJKME9sMnlFSDQvYlIxR2VucjZEOVBUMDMrbzlMRHc4UEFGQU9CMnU5dUdtenVhSWlJaXp1Ny9VUDNGRjE4c2NqcWR0UUFnaEZCakhQeVpyS3FxNnBHMnRyYTN1N3E2aW9lYkswbFM0RC9VRUJFUkVSSFJwRFRtZjJFWmE3Zm5ubi9DTFdRQjhXWExpY0ZvSkRVeWpDZitmWDlaN0tEdnNZR0F3Skh1Um14dkdmeVNVWi9zd1Y5cnRtTmovUzVjbWp3Zmx5VE5oOGt2cUI0UXJnM0YzTWgwekkxTVIwVjNJN1kwSFJ5eVhpSWlHcytrWmtnaWY2eXJDRVN2MTJkR1IwZWZuNUNROEkzSXlNaHplbnQ3ajlYVTFQdzZJaUppZVhwNityMlptWmtQQ2lINkhBNUh1Y1BocU9qdDdUM2EyOXZiNHZGNE9yeGViNC9YNjNVN25jNHFtODMybWQvV0llZWNjMDZMTE1zMnI5ZnIxT2wwU1dxMTJtaTMyL2NycWErenMzTjdhMnZyQ2JkbS9Wc3hwS2VuMzZQWDYxT2RUbWRsWDE5ZmgwNm5TOG5JeUxoWGx1VmVwOVA1ZWJCbkdReUdOSlZLNVhZNEhKM2g0ZUd6QVVBSW9TZzhWNnZWeHJhMnR2ZjI3Tm56ZFFCZjNvUmZzbVRKZ2VIV0ZoWVdEdnZHM2REUTBPbER6Zk40UEYxYnQyNk5HT3o1RVAyZFZRQWljZncyZjUvUmFJeUxpb282eit2MTJvZXJpWWlJaUlpSUpvY3BIU0tIcWtPUWFZby9ZV3hyY3ltT09UdUdYUGUxMUROZzFPaUduTk1uZTdDbnc0clAyeXBSM0Y2SnJyNmVvR3F5ZTF6NFc4Mm5lS3V1R010ajgzQnUvQ3prbVpNUjZNMCtkbzhMVDVkdFlBc0lJcUtKVEJMTkVPUHJKbkppWXVLYW5KeWNwM1U2WFNJQTBkWFZ0YU8wdFBRN3g0NGRleDJBcTZhbTVoa0Fwc2pJeU9XUmtaR0xUQ2JUYktQUm1Cc2RIYjFDbzlHY0VGTHUyclhyNGdCSDlMcmQ3bHFUeVpRUEFFSUl1YnU3ZTI5Wldka3RTdXJzNnVvcXRscXRUL3FPK1lmSUtwWEtrSnFhZXFmdm1Dekx6c09IRDkvaGNEaWFnajByTXpQei9xU2twQy9yRTBKNDI5cmFpcFRVVzFKU2NpT09CN0VuL01hOWUvZnVDeHdPUjVYdjJQTGx5NC80Zmw1WldmbWdrck1Da1dYWk5jS2xxaFVyVnRTcTFlb1QrblRWMWRYOTdsUnJJaUlpSWlLaWlXSFF0NDZQWjFkOC9NeXd0M0dDbFcyS3h4Tnp2d0dkU29zKzJZUGJpMTlFcTd0N3lEWExZL1B3bzd4TFR4cjNDQy8yZGxqeFNjc2hmTjVXQWFmM1ZQOTE3M0Z4K25Bc2k4M0R2TWdNVEE5TGdyYS9MY1l6WlJ2d3FVL3ZacFVrblhDcmVxSnhlbnNoaTFIN1Q0czN6Lzd4aFB6MVRVUlRTOU9heXg0V0VpeHRMcDF1MXZyMW8vTWJ4dytDanhFQUFDQUFTVVJCVktrTG5URmp4aSs2dXJvKzcrenNmTCtucCtlWWdyVjZnOEVRclZhcnpXcTEydERWMWJWN21QbHFBRElBUmI4QlJFVkZYZGpYMTJmMTd5V3MwK2x5M0c1M0o0Q0JGd2lZVFNaVHFrcWxDaFZDYUNWSjZyUFpiT1VBQnYzTlBpTWo0NzZ1cnE3dEhSMGQyd2JHakVaalFVUkV4QkpKa3JTU0pNbnQ3ZTJmT0J5T2txRnFOQnFOY3hNU0VxNnByS3g4WUxBNTZlbnA5OVRVMVB3SlFMdnZlRnBhMm4vWDF0YStER0RvbjJ5UGtNbGttaEVhR2pxOXVibjV6V0RtcDZTazNLTFZhdU1sU1ZJSklUemQzZDE3VzF0YjM0SEMvMjVFUkVSRVJEUXhUY2lRYlRSRFpBQTRPMjRHN3BwK0NWNnhic01iUjNjR3RlYXU2WmZnN0xnWkFJQjZaenZlcnQrTmJTMWxjQXpUUy9sVWFWVWE1Sm1URUtNTFl4dUxZVEJFSnFLSm9Hbk5aYmNKQ2Mrcis1QWMrN2NOU3NKYUlpSWlJaUlpb3EvRWxHNW5NZURqNWpJWTFUcDgwTGd2NkRWcks0dWdWNGRnUzlNQjdHdzc4cFZkdyttVFBkamZXZnNWblVaRVJLZWZhQVlraUJERUEyQ0lURVJFUkVSRVJPTU9RK1IrN3pic1ZUUy94K1BHejB2L2RacXFJU0tpcWNJTFZiTUtBa0pJNDZvdk1oRVJFUkVSRWRFQTFWZ1hRRVJFTkpVSmlPYitEK0tIbVVwRVJFUkVSRVEwSmhnaUV4RVJqU0d0VzFjUEFFSVN5V05kQ3hFUkVSRVJFVkVnREpHSmlJakdVTno2OVhaQXRBc2diYXhySVNJaUlpSWlJZ3FFSVRJUkVkRVlFNUJxSkFpR3lFUkVSRVJFUkRRdU1VUW1JaUlhWXhKUUM2Z1lJaE1SRVJFUkVkRzR4QkNaaUlob3pJa2E4Q1l5RVJFUkVSRVJqVk1Na1ltSWlNYVlKRWsxQU13ZE4xNFJNZGExRUJFUkVSRVJFZmxqaUV4RVJEVFdaRkVEQUwyeXpOdklSRVJFUkVSRU5PNHdSQ1lpSWhwajN1TTNrU0dFbEQ3V3RSQVJFUkVSRVJINVk0aE1SRVEweHZxODNzcitEM1BHdEJBaUlpSWlJaUtpQUJnaUV4RVJqYkgwMS8vZEFhQVJFRFBHdWhZaUlpSWlJaUlpZnd5UmlZaUl4b2N5QVRCRUppSWlJaUlpb25HSElUSVJFZEU0SUFHbEVrTmtJaUlpSWlJaUdvY1lJaE1SRVkwRHNpUktBVVEzM0hSUjdGalhRa1JFUkVSRVJPU0xJVElSRWRHNElKVUJnSkMxdkkxTVJFUkVSRVJFNHdwRFpDSWlvbkZBMVlkU0FGQUxpU0V5RVJFUkVSRVJqU3NNa1ltSWlNYUJ1TDl1YUFaRXV4RHl6TEd1aFlpSWlJaUlpTWdYUTJRaUlxSnhRQUlFSU8wRlZHZU1kUzFFUkVSRVJFUkV2aGdpRXhFUmpSTkNZRHNnRmh5NTR5TGRXTmRDUkVSRVJFUkVOSUFoTWhFUjBUaWhrcVR0QUVMQzJqWHp4cm9XSWlJaUlpSWlvZ0VNa1ltSWlNWUpyU3ZrTXdCQ1VrdG5qblV0UkVSRVJFUkVSQU1ZSWhNUkVZMFRVZXZYZHdIWUR4bEx4N29XSWlJaUlpSWlvZ0VNa1ltSWlNWVJJV0c3VU9GTUFVaGpYUXNSRVJFUkVSRVJ3QkNaaUlob1hGRUJuMElncWVHRzFhbGpYUXNSRVJFUkVSRVJ3QkNaaUlob1hQRkNmQXdBS2lGZE1OYTFFQkVSRVJFUkVRRU1rWW1JaU1hVnBMOXNySldBM1JEUzFXTmRDeEVSRVJFUkVSSEFFSm1JaUdqY2tZVllCMG1zclBuV0paRmpYUXNSRVJFUkVSRVJRMlFpSXFKeFJpWEw2d0ZvUWpUcXk4YTZGaUlpSWlJaUlxS0pHaUk3eHJvQUd2ZnNZMTBBRWRGSXhiLys3eW9KMkNVSnNLVUZFUkVSRVJFUmpia0pHU0pMUU9WWTEwRGpIbitORU5HRUpnUHJBSnpmZHQxRjVyR3VoWWlJaUlpSWlLYTJDUmtpQytDdHNhNkJ4cjBOWTEwQUVkR3BrQ0RXQXdqeFNDRlhqSFV0UkVSRVJFUkVOTFZOeUJEWkhhSjdGa0R0V05kQjQxYU5ySktmR2VzaWlJaE9SY0lyRzZzaHNCMlN1Rk1BMGxqWFEwUkVSRVJFUkZQWGhBeVIzMTF5cDAxSXVIbXM2NkR4U25YemhtWDNkbzkxRlVSRXAwcUMrS1VBRnJUY3NQcXNzYTZGaUlpSWlJaUlwcTRKR1NJRHdGdkxmMXdrSkp3SDNraW0vNmdGVklWdm5uMzNwckV1aElob05NUzU5VzhDcUpZaDNUZld0UkFSRVJFUkVkSFVOZUgvZWV4Rm56MW4xdlc2N3dGd0dZQnNBS1l4TG9tK1duWWNmNG5lQm5lSTd0bDNsOXhwRyt1Q2lJaEdVOU1ObDk4cWhQaURnRGczOFpXTkg0MTFQVVJFUkVSRVJEVDFUUGdRbVFBaGhQVENMdGlnSUVCdnNsMEZXZTRNK0V5U2NQSERxemEvTzFyMUVSSFJ5SWx6ejlVMHBacExBRGppcytjdmtTd1dlYXhyT2hYeDhmSGZEQTBOemFtdXJuNEN3S2g4TFptWm1mZTN0clp1NmU3dS90VC9tY0ZnU0l1UGo3K3VvYUZobmR2dHJoeU44MFpUZUhqNHdvU0VoT3NQSFRyME9JQ1dJSmJFNFBnUFVGMkRUZERwZERsdXQ3c05RTWR3bTBWRVJKenJjcm1zTHBmTE90Z2N2VjZmYmpBWVVqczZPajRKb2o0aUlpSWlJcHFFTkdOZEFKMDZTWkxFMm1KUkRXQjJzR3ZVcXZoQlEyUWh4Q1VBR0NJVEVZMEQwdGF0bnVZMWw5MHRTM2kzcVhMUER3QTg5MVdjbTVpWXVPWlU5eEJDOURZMk5xN3oyL2RiWnJONVlYVjE5V01EWXlhVEtTNGtKR1IrTUh1MnQ3ZC9DTUE3OEhsNGVQakM3T3pzeDdWYTdTOERoY2h4Y1hIWDVPVGsvS3k3dS92eklVSmtGWUNRb0w2bzRBd0V2S0VHZ3lFNkpDUWtUcXZWSnVwMHVoU3RWaHRodFZxZkhKaVltNXY3QzUxT2wzYm8wS0Y3ZzltNHNMQ3dwYXlzN0xiNit2by9ERFpuK2ZMbFJ5b3JLeCtzcnE1K2ZMajlGaTVjdUtXcXF1cVJxcW9xaTgrd0dqN2Y0NVNVbE5zeU1qTHVMU29xNHVVRElpSWlJcUlwaWlIeVpDRmdoYVFnUkpiaTBZZERnenlWTGhFQ2QwZ1N4Q2hWUjBSRXB5RHUxUTN2TlY2LytuVUFUelZjZDNsUjRtdHZsWjd1TTJmTm12WEtxZTdoOFhpNi9FTmtnOEdRWTdmYkQvcU9oWWFHbmpsbnpweC9CYk5uVVZGUkdJN2Z4QVVBSkNRazNDU0VrR3RyYTM4YmFINWNYTnpWYnJmN1dGdGIyNWJCOW95SmlibTRvS0JnWXpEbkIxbGo2TXFWSzl0VUtwWEIvNWtzeXk2cjFmb0hBSjBwS1NrL2lJaUlPQnNBQ2dzTG5ZSDIyclp0VzY3YjdhNFk1Q2hEZkh6ODVZRWVtRXltMmZIeDhkL3dIMjlxYW5vTFFNQ3pCaVFsSmQyUWs1UHo1TDU5KzY3dDdPeGtDeFVpSWlJaUltS0lQR2xJcUZZeVhhMktIK3B4eHVORmhYbEFVZG1wRlVWRVJLTWx4S1cvdlZmdlBsTlNpZlZIYjc1bWVlcUw2OXRQNTNuRDNUck55c3A2SkNzcjZ5R0Z0MU0xb2FHaDJhMnRyZS81RGpZM04zKzRiZHUyM01FV1pXZG4zNStVbEhSamUzdjdCK2dQUUZOU1VyNERITC9aN0hLNXFtTmlZbFlDV0FrQU5wdnRnTTFtK3l3c0xDd3ZQRHg4aWMxbSt5STlQZjFIL3Z2MjlQUllXMXBhL21HMzIwdVBIRG55WXdWZng1ZHljM09mNmU3dTN0M1kyUGhYbjJIbm9VT0hmaVJKa2tlbFVvVk9temJ0MTZXbHBkOCtkdXpZdndCMEFvRFpiRjQ4YmRxMHB4c2JHLy9XMmRsNTBndGhVMU5UN3pJWURGbHV0M3ZRbGhRR2d5RjY5dXpaZnczMExENCsvdHI0K1Boci9jZHRObHVxMCttc0M3QWtGRUFQQUVSR1JxN1FhcldSbloyZCs0Yis2b21JaUlpSWFLcGdpRHhaSEwrSkhEUzFPbUhJNTdKS3Znd0FRMlFpb25FaWF2MzZyb1licnZpNkpPUXQydDdldHh1dlAvKzhoRmMrY0p6dVk4UEN3dUlDUGREcGRIRUFFQllXbGhmb2VYZDNkd09BTGdDSWpJeGNIaDRlZnBaR293bVhKRWxyTkJxek1qSXk3aHVZYTdWYW54emt0cTEyMXF4WmYweE1UUHl2K3ZyNi95c3JLN3NOL1cwVzh2THkvamd3U2FQUlJQaCtYbE5UODJ1YnpmWlpZbUxpTFFCZ05wdlBNSnZOWi9odjN0cmErazVMUzhzL1hDNVhWVTFOemJOQmZEOU9rcHViKzR6RDRTanpYei9RYm1MZysrTnl1UnJRSHlDYlRLYVpCUVVGRysxMis0SEt5c3A3blU1bnJlL2ErUGo0YnhxTnhwbFZWVldQQW1nekdvM3hLcFVxY3VDNVRxZUxIOWczVUloZldGZ29nbWhuWVVCL0lKK2FtbnFYMFdpY3MzLy8vaXNCYUdKaVlpN3A3dTdlYXphYnAvZWZsd1FBWnJONWlmOG1OcHZ0YzR4U2Iyc2lJaUlpSWhxL0dDSlBFcElLVnFHZytZUmFHanBFRmdKWEFuanExS29pSXFMUmxQaVhOejl2V25QWkZVSVNid09HRDF2V1hIbFY3S3R2Tkp5dTg5TFQwNytkbTV2N3pGQnpGaTllSFBBSGp1WGw1ZCt0cTZ2N1B3Q0lpb3E2SURNejgvNkJaekV4TVpmRnhNUmNOdkM1YjQ5Z0h4RUxGaXg0SXpJeTh0ekt5c29IK2wvRWQ0SzZ1cnExNWVYbEQvaU9GUllXRHJ5Y0xqSTVPZm03emMzTi85eTNiOTlKYlIxV3JseHBFMEwwRHZXMW5RNDZuUzU3d1lJRjJ6d2VUOWVoUTRkdVg3eDRjVWx0YmUwdit3TmpSRVZGblRkcjFxdy9kM1oyZmxKVlZmVTRBS1NtcGo2WWtwTHkvWUU5c3JLeUxGbFpXUmJnZUlnY0tNalhhRFF4L3VQZDNkM2xBeCtmYzg0NVI4dkx5KzhBZ003T3pvL2k0dUl1TjV2TloraDB1bGl0Vmh1bDFXcWpGaTFhdE1OM3ZmL24vZWVmMEY2RWlJaUlpSWdtSjRiSWs0VVgxVkFGUDEwemREc0xBRmhrK2JBd3pYSmVVZTF3RTRtSTZLc1QvK3FHRHh0dldIMFZCUDdxVlhtS0c5WmNjVjNpcTI5dVBaMW5GaFVWR2ZDZmw4VUJBSEp6YzU5S1MwdTdhOU9tVFNlOGtNNW9OQ1lzWGJyMGhHQzdzckx5Z2NyS3lnZXlzcklleWN6TS9NbW1UWnZDQUxoVFUxUHZ5czdPZmlqUW1ibTV1VCtKakl4Y3NYLy8vbTgxTlRVRmJObmc5WHBkQUZvRFBjdk96cjVIclZZYkt5b3FuZ0RnQ1RCRkxjdnlTU0h5UUp1TXdkaHN0bjM5dDI4SEZSb2FtaGdWRlhVSkFHaTEyZ1FBaUk2T3ZpQTBORFFGZ0txNXVYbGRkWFgxa3k2WHE4WnF0VDZkazVQek03MWVuOXpaMmJrekx5L3ZlYnZkWGxwY1hId1pnRDRBS0M4di8wRjVlZmtQSWlNanoxcXdZTUVuL2kvV0N4VGtwNmVuL3pBOVBmMkh2bU1EdDVZTkJrT0tWcXVON3UzdFBRb0EzZDNkdTcxZXJ5TWxKZVgya0pDUUdLZlRXYmx2Mzc1TGZiNG5QMHBPVHY3dXpwMDdad1Q0Y2svM2JYZ2lJaUlpSWhvSEdDSlBFbG90ckwzZTRlY05VS3ZqQVVqQVVPL09VOGxYQXZqVktaWkdSRVNqTE9Fdkc5K3VYM1BaUWpYd2hpVEpXNXJXWFBhdWtLUkg0bDk1NjNOcHlQL0hQbnFFRUdvaFJLQndkbEJtczNsQmQzZjNQZ0J1QU5EcjlVbHV0N3Qrc1AwQllMQUFlU2dhalVZWEZSVjFlVU5EdzE5N2VucjJCSnFqVXFtMHNpeTcvY2Q5MjJJRVlyVmFmekZjaUJ3U0VqTGRmNS8wOVBUL0h2all0d1dGMVdyOU9RQTVKeWZueWFTa3BGdGFXMXZmMmJ0Mzd6Y0IyUHozall5TVBIK3dNdzhmUG54WGJXMXR3Tit6MDlQVDcvRzlVVzQwR3VjREVCMGRIZnNIeGlvcUt1NDNHQXlKOCtmUC8vanc0Y04zK041YTd1dnJhd2RPdk1sTVJFUkVSRVJUQzBQa1NlS21lVkxuMm1MUkNTQWltUGtTUXFHU1RKQkY5K0NUWkZ3TmhzaEVST05TOHFzYkRoMjk1cHFGSVhyMzdVTENUd0R4V2RQMWw5VTNBdjhHUkJra1ZZTXNSR1hTS3h1S1QvV3N3c0pDNXhEUGdnNnR3OFBERnpjMU5mMTk0SE9Ed1pEcmREb3JUN1UrZng2UHg3MTkrL2JaUnFNeHE2Q2c0SzJ5c3JKNzNHNzNFWjhwRWdBcFVJZ01BRmFyOWFtS2lvcjcvTWVEL1ZvN096dTNEZ1RGdWJtNVQ2ZW5wLzk0OSs3ZEY3VzN0NS93UXNIUTBOREVwS1NrTzFKVFUzL2c5WHJ0bFpXVjk5ZlcxdjRHZy93Z0lDNHU3a29BMEdnMFJvUEJrT2JiU3pra0pDUnVzUDdVSVNFaHNiNmZSMFJFTE9ucDZUbUMvcDdWQU9CeXVhcXlzckllNmV2cmF6aDY5T2lmZ3ZrNmlZaUlpSWhvNm1DSVBMbFlBUlFFTzFtbGlvZnNIU0pFbG5EbUUrOHRUN3ovd20ybnJkOG1FUkdOWE9yNjlVNEF2Mmk3N3FJLzlxazAxMEJJbDBEQ3R3REpCQ0dnQXRCNC9kZmlFMTc1Vi9PcG5MTmp4NDY1S3BYcWhOWVBtWm1abG9pSWlKVjc5dXc1MjNkY285SEVMRml3WUp2L0hpYVRhWVpXcTQzcDZPajRaR0FzTEN4c2JsTlQwMStIQ21mOW43bGNycHBQUHZra0F3QzBXbTIweVdUS0gyU3BYWmJsenZEdzhHWHo1ODkvYThlT0hZc0JEUHltRndJQVFvaUFJZklvVWlVa0pIeXp2MVlkQUJVQVhYeDgvT1h4OGZIZmlJMk52VVFJMGVmMWVudnNkdnYrMnRyYVAyT1FBTmxrTXMzU2FEUm1BRWhMUy90UmFtcnFENHVMaTg5MXVWeFZBSkNSa2ZHVGpJeU1ud1JUbE1sa210dlYxZldaLzNoRFE4TWYydHJhM29GZjZ4SWlJaUlpSWlLR3lKT0lBS29sQlNHeVJwVUFqN2RpcUNsU24wYnpOUURQbjNKeFJFUjAya1MvOXE0TndJc0FYaFFXaTZxeFptZTA1RkhGcTlSYVRkeExweFlnQTRERDRUZ012MkRSNC9IMGVUeWVUdjhXQjBhak1lQ2JXeU1qSTFjQUVIYTdmUXNBNlBYNlRJUEJrR0d6MmI0WWVNR2JyN2k0dUN1aW9xSlcrVC96ZUR4ZnRubElTa3BhazVTVXRHYXd1cDFPWiszQmd3ZHZMQ2dvMkRCbnpweVg5dTNiZDFYL0l5MEFESFlUZWJURXg4ZXYxdWwwS1FDUWs1UHp5OFRFeEZzT0hUcDB5N1JwMC83WDYvVjJWMVpXUG1TejJYYk5temZ2YmIxZW41R1NrdkoxL3oxY0xsZHphMnZyaHBTVWxOdmEydHIrblp5Y2ZGdE5UYzB6OGZIeDF5eGN1SEJMY1hIeDJZQ3lkaFo3OSs2OUJJRFpmMTVIUjhkMnZWNWZyOWZyTTN6SHRWcHRPQUQ0ajd0Y3JtWUFQVXEvTDBSRVJFUkVOUEV3Uko1RUpBbFdKWjB3MWFxQWY4LzMzL1ZxTUVRbUlwb3dKSXRGQnREUy83OVJZVFFhcC9uZlJBNE5EVTJUWmRucDMwSkJvOUhFQk5yRFlERGtDU0U4WVdGaDV6Z2Nqbld4c2JGWENDRzh6YzNOSHdGbzk1K3YxK3N6b3FLaVZ0WFYxZjEyc0xxYW1wclcxOVhWUGVjNzVuOEx1clcxZFdOZFhkM3ZVbEpTdnArU2tuSkhYVjNkYndEb2dOTWZJcWVscGQzdGRyc2JkRHBkWW10cjY3dkp5Y2szRlJRVXZGOVNVbks1eldiN0FrRHNXV2VkOVpra1NWcUR3WkFScUIrenpXYmIyZHJhdWkweE1mR0dQWHYyWEo2Y25IeWIxK3QxbFphV1hwbWJtL3NuU1pJOGdMSjJGZ05iQjVxN2JObXk2c0crSHY5bkpTVWwxN1MwdFB4anFPOEJFUkVSRVJGTkRneVJKeEVoVUMwTlArMUxhbFY4TU5QTytkazd5Mk4vZXZHMlVRc2ppSWhvWWxtNmRHbkpZTThXTDE1Y0Zzd2VodzhmdmtlcjFVYms1K2YvM1dReUxZcUxpMXZkMGRHeEZRRUM1R0M1WEs1anZ1MHhCbE5lWG41ZlRFek1wVWxKU1RmVjFkVTliekFZOUFEZzlYb0Q5bm8yR28zVFkyTmpyeDVwWFFBUUdSbDVVWGg0K1BMS3lzb0hzck96SDI5cGFkblkzTno4K3JScDA1N3plRHoxQU1JV0xWcTBNU1FrSlA3VFR6K2Q3LzhDUUtQUk9HZng0c1ZmdExlM2I4N096cjY3dDdlM3JiT3o4Nk9CNXc2SG82bi9SakVBWmUwc2hsSmNYTHpDZnl3MU5mV1crUGo0Yi9vLzYrenNQSGlxNXhFUkVSRVIwY1RBRUhreVVYZ1RXUk5jaUt6cTAycXZBRERrMitxSmlHanlxYW1wZWRaZ01HVElzaXdPSHo3OFpWc0pvOUU0WituU3BTVUhEaHk0c2JHeDhXVy9aZEdMRnkvZTFOdmIyK1kzM252dzRNRWJYQzZYTlRNejgwRUFxSzZ1ZnZSMGZ3Mzk3SHYzN3IzWWJyZFhBL0RLc2h3S0FMSXNCd3lSWTJOanI0aU5qYjNpRk03VDVlWGwvY0p1dCs5dmFXbDVJenM3KzNIZ2VMdUluVHQzTGdRUXRXalJvazBtazJuMm5qMTdydXpwNlRuc3R6NTY3dHk1NjN0N2V4c3JLaXFlek12TCsxbi9qV3g1c0FPVnRMTVlTbWRuNTFiL3NaaVltQXNIZTBaRVJFUkVSRk1EUStSSlJCS3dLcGtmWERzTFFFajRCaGdpRXhGTlNjM056UnNLQ2dvMmFqU2FrTkxTMGpzQTlHWmtaTnp0OVhwN0doc2Izd3F3cEczbnpwMkQ5dWV2ckt6OGRVcEt5dTFhclRZNk16UHp3ZmIyOXMvY2JuZmw2ZnNLanJQYjdhVURIMnMwR2lNd2VJaGNVMVB6cXlOSGpqd3l5RmJEdm5RdU1USHhXcVBST0dQUG5qMnJKRWs2NGNlN1JxTnhia0ZCd2I4MEdrMVVTVW5KSlhGeGNWZE5temJ0OFFNSERsemljRGdhVFNaVDNNeVpNOS9UNi9XcC9UZC9iUTBORFM5MWRYV1ZEbkljZ0JHMXN5QWlJaUlpSWdvYVErUkpST09DMWFNUGZyNHF1SnZJQUxEQ3N1WGNGTXVLclhVanFZdUlpQ2F1OXZiMkQvYnYzLysxL1B6OGRXYXorY3pXMXRhM0V4TVRiNmlxcW5vRVFLZkM3VFR6NXMxN1ZhMVdHNDhjT1hKUGRuYjI0NHNYTDk2eGQrL2VTL3A3Qkg4bHRGcHRCQURJc3V6d2Y5YlcxdmErdytIWWgrQyt0b0JkcEJvYUd0NExDd3Y3YlZ0YjIyYi9ZRGNrSk1Rb2hIQVhGeGN2Y3pnYyt4ME9SMlYwZEhSUlFVSEJKNVdWbFQvSnljbjVoVmFyalNvcEtWbHRzOWwyQWtCWFYxZnhjSVdNVmpzTElpSWlJaUtpUUJnaVR5STNMNU82MXhhTE5nRFJ3Y3hYU1NaSWtoRkNuUFIzYUgrUzVKRytDU0NvZndwTFJFU1RTMHRMeXp0bFpXWGZ6cy9QLzV2SlpNb1hRc2lTSktuTVp2TVNtODIyRzBEdnNKc0Ftdno4L0plaW82TXZMQ3NydTZtK3Z2NGx1OTIrWjlhc1dYLzF2NjBMQUpJa3FZZmJNRDA5L1lmcDZlay9WUHIxaEllSEx3QUF0OXZ0MzNJRGUvYnN1VERZZlVKRFF3c0FRQWpoOFh2VWN2anc0VHNEcmVubzZOais2YWVmNWdQd0FJREw1YW9wS3l1N2FmNzgrVnZ6OC9QWDJlMzIvWHYzN3IzQWJyY0gxV3Q2d0dpMXN5QWlJaUlpSWdxRUlmSmtJMUFOS2JnUUdUamVGN25QV3pYOHRwSzBCZ3lSaVlpbUZMMWVueGtkSFgxK1FrTENOeUlqSTgvcDdlMDlWbE5UOCt1SWlJamw2ZW5wOTJabVpqNG9oT2h6T0J6bERvZWpvcmUzOTJodmIyK0x4K1BwOEhxOVBWNnYxKzEwT3F0c050dWhlZlBtdlI0ZEhYMWhSVVhGVCtycjYxOENnTGEydHMwZmYveHhGZ0NIVHFmTE5adk5jMlZaN3BCbE9TUTJOdmJTM3Q3ZXBxSHE2K3pzM043YTJ2cTI3MWhPVHM3UGZUOVBUMCsvUjYvWHB6cWR6c3ErdnI0T25VNlhrcEdSY2E4c3k3MU9wL056SmQrUHpNek1ueVltSnQ3ZzhYaTZoUkFlazhtVUR3QU9oeU5RNER2VVd3bzhBUFJ4Y1hFWEppUWszQmdiRzN1cHgrUHByS3FxZXVMbzBhTy9CZEFYVEQySmlZbHJCajQybVV3TGZELzNaVGFiNXcvTWR6Z2NoMjAyVzhDdmU3RDFKcE5wMW1EUEhRNUhoYzFtK3l5WWVvbUlpSWlJYU9KaWlEekpTQktzQWxnWTdIeTFsSUErREI4aUE1aGpLVm8xeDFLNGFkL0lxeU1pb29rZ01URnhUVTVPenRNNm5TNFJnT2pxNnRwUldscjZuV1BIanIwT3dGVlRVL01NQUZOa1pPVHl5TWpJUlNhVGFiYlJhTXlOam81ZW9kRm9JbnozMnJWcjE4VW1reWtwSWlKaVdYbDUrUjM5TDRqejVRQUFrOG1VT25mdTNQVURnMElJVDNsNStSMFlRbGRYVjdIVmFuM1NkOHcvUkZhcFZJYlUxTlFUYmdYTHN1dzhmUGp3SFE2SFk4aVEycC9UNmF3UERRMmRodjQyRnJJc3UxdGFXdDYwV3EyL0MzYVAyTmpZcTVPVGsyK01qSXhjb1ZhclEyMDJXL0hodzRmdk9IcjA2TXNBZXBUVU0ydldyRmNHUGs1S1NscVRsSlFVTUFUMm5WOVhWN2Qyc0JEWmQ3OWduemMwTkx4NDhPQkJoc2hFUkVSRVJKTWNRK1JKUmh5L2lSdzB0VHFoL3gvVUJrTytEZ0JEWkNLaVNhNmhvZUdOaUlpSXM3cTZ1ajd2N094OHY2ZW41MWlBYWZhT2pvNTNPem82M3ZVYjF4c01obWkxV20xV3E5V0dycTZ1M1FEdytlZWY1d3dWMnJhMXRXM2ZzV1BIUExWYXJRVUFtODFXRGFCMXNQbTdkKysrcUsrdnorby92bTNidGx5MzIvMWxQK1BxNnVwZnQ3UzB2S0ZTcVVLRkVGcEprdnBzTmxzNWdPNGh2d2tCTkRZMnZ0elkyUGl5a2pWZXI3ZXJzYkh4TmJmYmZRd0FQQjVQZ3hDaTc4aVJJL2UxdExTOGN5b3ZGU3dxS2xMd08vNVh2eDhSRVJFUkVVMGUvTXZDSlBOQ3NiaGRBRUhmaUhLNC93R2I4L2ZCVHEvSEoyZW5XU3dXZVdUVkVSRVJFUkVSRVJFUjBVU2pHdXNDYUpRSlZDdVpycGJpbFV4UGxwWnRPMGRaUVVSRVJFUkVSRVJFUkRTUk1VU2VaQ1FWckVybXE5VUppdllYd0pEOUZvbUlpSWlJaUlpSWlHaHlZWWc4eWNnQ05Vcm1xMVZKUVhkRVBrNWNiZG00T2xUWkdpSWlJaUlpSWlJaUlwcW9HQ0pQTXJjdWxIb0FCUDIyZVpWazFFaFFsQW1ib2JkZnJiZ3dJaUlpSWlJaUlpSWltcEFZSWs5T1ZpV1RWYW9FWmJlUkplbFdSZk9KaUlpSWlJaUlpSWhvd21LSVBCbEp5bDZ1cDlOTTI2WHdoRE10NzUrYnIzQU5FUkVSRVJFUkVSRVJUVUFNa1Njam9ld21zbDY3dkV6eEdXcjFkeFd2SVNJaUlpSWlJaUlpb2dtSElmSmtwUGdtOGhsdUFLM0tEaEUzL08rblN3M0sxaEFSRVJFUkVSRVJFZEZFd3hCNU1sSjRFMW1TMUZrUWVFbmhLUkhkVGdOZnNFZEVSRVJFUkVSRVJEVEpNVVNlaEZSZUhGRXlYd0M1a0tRL0tqMUhDSEdMMGpWRVJFUkVSRVJFUkVRMHNUQkVub1RDYTFBTG9GZkJrclNvOUtJYVFHeFZkcEswekZLMGFxYXlOVVJFUkVSRVJFUkVSRFNSTUVTZWhLNjlWdklDcUZDd1JHV3dJVXVTcEJjVUh5WUVYN0JIUkVSRVJFUkVSRVEwaVRGRW5yd09LNWtzWk9SR3VuVnZBR2hUZElxRS83SnNYQjJxYUEwUkVSRVJFUkVSRVJGTkdBeVJKeXRKV1lnc1M4aTU4K0ozM1lEaUYreEZ3bUJmbzNBTkVSRVJFUkVSRVJFUlRSQU1rU2NwSVNzTGtWVkFMZ0NvVlVMeEMvWWdTWGRaTEJiK1dpSWlJaUlpSWlJaUlwcUVHUHhOVW1xVnduWVc0bmlJL09ES0xZY2c0U05GaHduazRleVBMbFMwaG9pSWlJaUlpSWlJaUNZRWhzaVRsRWVEUTRvV1NNZEQ1T01mWXEzaUE0WDBJOFZyaUlpSWlJaUlpSWlJYU54amlEeEpmVzhPV2dCMEtWaVMrdWN0UWc4QS9TL1lhMVowb01DcVJ6ZXZtS3RvRFJFUkVSRVJFUkVSRVkxN0RKRW5LVW1TaE1LWDYwbDlSbVFEd0owWHYrdVdKRHl2OUV4Wmx2NWI2Um9pSWlJaUlpSWlJaUlhM3hnaVQySkNLT3lMclBwUFN3dmgwZndlZ0Z2aGtkYzk4ZDd5UklWcmlJaUlpSWlJaUlpSWFCeGppRHlKcWFBc1JQYnRpMnk1NElObVFIcE40WkhhUHEzMmRvVnJpSWlJaUlpSWlJaUlhQnhqaUR5WktieUpESUZwdnArcWhQU3JFWng1bTJYajZsREY2NGlJaUlpSWlJaUlpR2hjWW9nOGlRbGxQWkVoZ09tK256OTBYdEYrQUI4cVBEWmEwanYrUytFYUlpSWlJaUlpSWlJaUdxY1lJazlpR2hlT0tKa3ZBVE5PR3BQd1M2WG5DZ24zcmkxZW9GVzZqb2lJaUlpSWlJaUlpTVlmaHNpVDJNM0xwRzRBRFFxV3hLd3RGakcrQTJMYjJlOURRcm5DbzlNYk9zelhLMXhEUkVSRVJFUkVSRVJFNHhCRDVFbE9BZzRwbWErU1RyeU5iTEZZWkdra3ZaRWw2WDdMbG5NMWl0Y1JFUkVSRVJFUkVSSFJ1TUlRZVpLVGdWS0Y4MDlxYVNHY29hOEFhRmQ0ZEJZODByY1VyaUVpSWlJaUlpSWlJcUp4aGlIeUpDZEp5a0preUNlSHlKYlZHM3NnOFBzUkhQN0F1blhYcUJXdkl5SWlJaUlpSWlJaW9uR0RJZkprSjVTRnlFSTZPVVFHQUdqa1h3RndLRHc5dHpTeTllc0sxeEFSRVJFUkVSRVJFZEU0d2hCNWtwTzFPS2hrdmhTZ25RVUFXRlpzYlFXazV4VVh3TnZJUkVSRVJFUkVSRVJFRXhwRDVFbnVlM1BRQXFCTndaSzAzeDBVcG9CUHZPcG5BVGdWbGpDak5MTDFLb1ZyaUlpSWlJaUlpSWlJYUp4Z2lEekpTWklraE1LWDY0VzRNRDNRdU9XQ0Q1b0JvYnczc2twNjBHS3g4TmNhRVJFUkVSRVJFUkhSQk1SZ2J3cFErbkk5N3lBdExRQUFhdkVNQUplaUFnVHlzV3pibFlyV0VCRVJFUkVSRVJFUjBiakFFSGtxVVBoeVBVa2VQRVMyck5qYUNHRHRDSXA0WW0zeEFxM3lkVVJFUkVSRVJFUkVSRFNXR0NKUEFaTENFQmxBM3BCUFpmWFRBTndLOTV6VzBCVitzOEkxUkVSRVJFUkVSRVJFTk1ZWUlrOEJhclhDRUZrYW9wMEZBTXY1SHg2RDRjV3dGd0FBSUFCSlJFRlV3QjhWRnlMd3lGT2ZuQldtZUIwUkVSRVJFUkVSRVJHTkdZYklVOEMzNTZFQlFKZUNKYmxyaThYUXJTYzA4bE1BZWhXV0V1ZDA2dTVXdUlhSWlJaUlpSWlJaUlqR0VFUGtLVUNTSktHd0w3SUdRUFpRRXl3cnR0WkJ3b3ZLaThFOVQ3eTNQRkh4T2lJaUlpSWlJaUlpSWhvVERKR25DRWxTMXRKQ1NKZzUzQndOOEFRQXA4SlNqSDBhemNNSzF4QVJFUkVSRVJFUkVkRVlZWWc4UmNoUUZpSkx3T3poNWp5d2FuTTlKUHhDZVRYU2R4NzdzSERJdnN0RVJFUkVSRVJFUkVRMFBqQkVuaW9VM2tSR0VDRXlBQmgwN3FjQk5DdmNXKzJWeE04VnJpRWlJaUlpSWlJaUlxSXh3QkI1aXBDVTlVUUdCT1lFTSszZVpkdTdJV0VFN1NuRTVZOFdyVnF1ZkIwUkVSRVJFUkVSRVJGOWxSZ2lUeEczTE1CUkFOMEtsdVNzTFJhaFFjMVV5ZjhIQ2VWS2E1SWhuclZZTFB3MVNFUkVSRVJFUkVSRU5JNHh3SnNpSkVrU2tMQmZ5UktoR3Y3bGVnQmdXYkhWSXdIL000S3lGa2xuZlh6ekNOWVJFUkVSRVJFUkVSSFJWNFFoOGhRaUNleFRNbC9sRGE2bEJRQTh0SEx6MjREWXFyUW1JZUdwbjcyelBGYnBPaUlpSWlJaUlpSWlJdnBxTUVTZVFtU2dSTWw4RWVUTDlRQkFraUJVS3R5anZDcEU5b1pvbng3Qk9pSWlJaUlpSWlJaUl2b0tNRVNlU2xUS1FtUW9DSkVCNEtHVlczWUI0aldGWndEQWpYekpIaEVSRVJFUkVSRVIwZmpFRUhrSzhlb1U5VVFHcE9EYldRelFTTkw5QU54SzE4a1F2MTlidkVDcmRCMFJFUkVSRVJFUkVSR2RYZ3lScDVEdno1THNBQ29WTEluOTQyY2lYc2taRDZ6YVhBTkkvNnVzTWdEQXJJYk9pTHRHc0k2SWlJaUlpSWlJaUloT0k0YklVNDFRMXRMQ3ExWitHeG5PME1jQldCV3ZnM2o0OFUwcjA1V3ZJeUlpSWlJaUlpSWlvdE9GSWZJVUkwa0sreUpMeXZvaUE0Qmw5Y1llU1lnZktGMEhJTlFqOEtzUnJDTWlJaUlpSWlJaUlxTFRoQ0h5RkNNcnZJa01oUy9YRy9Ed2VWditEVWovSE1IU0t5eEZxeTRkeVpsRVJFUkVSRVJFUkVRMCtoZ2lUekZxR2Z1VXpKY3dnbllXWHg3bS9XOEFkdVVMeGU4czcxeGtIdkc1UkVSRVJFUkVSRVJFTkdvWUlrOHgzMWtFS3dDYmdpVXoxNjBUNnBHY1pWbXh0VTZDOU1BSWxxWWh4RFdTbC9NUkVSRVJFUkVSRVJIUktHT0lQTVZJa2lRQVJiZVI5YTJaeUJucGVVTHQvUjJBUGNwWFNqYy9zbW5sNnBHZVMwUkVSRVJFUkVSRVJLT0RJZkpVcExBdnNrYUZ1U005eXJKaXF3Y1N2Z2RBS0YwckJQN3ZaKzhzangzcDJVUkVSRVJFUkVSRVJIVHFHQ0pQUlNwbGZaRmxnWUpUT2M2eWF2UG5nSGgrQkV2amVuWGFQd2dCNlZUT0p5SWlJaUlpSWlJaW9wRmppRHdWS2J5SkRHRCtxUjZwRityN0FUUXFYaWh3NVNPYlZsMTNxdWNURVJFUkVSRVJFUkhSeURCRW5vSU1XaHlBZ3ZZU0VyQkFDSEZLdDRIdk82K29DMEw4Y0dTcnhXOGZmLy84MUZNNW40aUlpSWlJaUlpSWlFYUdJZklVZE1OY3lRSGdpSUlsTWM5L2daUlRQZGR5M3BaMWdQajdDSmFHZTlSOWY3SllMUHoxU2tSRVJFUkVSRVJFOUJWaktEZEZDV0N2a3ZrYUZSYU15c0dla05zQkhGTytVQ3FVbG0yN2JWUnFJQ0lpSWlJaUlpSWlvcUF4Uko2aUpBbkZDcGVjY2w5a0FMQmMrSDQ3Sk53MGtyVUM0cG5ITnErWVBocDFFQkVSRVJFUkVSRVJVWEFZSWs5VllteENaQUN3ck5yOEFRUitPNEtsQnE4c3JiZHNYQjA2V3JVUUVSRVJFUkVSRVJIUjBCZ2lUMTI3RmM0Zm5YWVdBMXpHZXdFY0dzSEsyZEE3L2lBRVR1bEZmMFJFUkVSRVJFUkVSQlFjaHNoVDFLMExwUzRBaHhVc1NWaGJMQkpINjN6TDZvMDlLa2pYQS9BcVhpemgra2MzcmJwbHRHb2hJaUlpSWlJaUlpS2l3VEZFbnRyR3JLVUZBRHhVdU9rTFFIcDBKR3NGeEhPUEZxMDZZelRySVNJaUlpSWlJaUlpb3BNeFJKN0tGUFpGbGthN3BRVUFxTDAvQS9ENUNGYUd5QkQvc0d3NU4yYTBTeUlpSWlJaUlpSWlJcUwvWUlnOGhRazFkaWxjTXFvM2tRSEFzbUtyQjhmYldqaEhzRHdOSHRWcjY5WmRveDd0dW9pSWFGSUxUMGhJdUFGQWxPOWdhbXJxanlJakl5L3lHVElGdTJGWVdOaVpBSXgrd3pGR296RkJhWEV4TVRHclUxSlNiZ0ZnOEg4V0hSMjlNakV4OFhxbGU0NW5KcE5wVmxoWVdKN3ZXRmhZV0Y1bVp1Yjl3TWpmZ2JCbzBhTGkvUHo4VndNOVMwOVB2MmZseXBXdWtlNU5SRVJFUkRUVmFNYTZBQm83Mmg3czhlZ2hFT1JmME1ScENKRUJ3Rks0NmJCbDA4b2ZRZUQzaWhkTE9MODBzdTFCQUpaUkw0eUlpQ2FscEtTa3EyYk9uUG1pWHEvL2lkVnFmWEpnUENjbjU3SEd4c2JYT3pvNjNqVWFqWE1XTGx5NHJhNnU3amVWbFpXUEFYQVBzV1hVR1dlY3NhV3RyZTJka3BLU3J3ME1ubm5tbVorRWhvWk9MeW9xVWhTRVptWm0vbGl2MStmVTFkVzk2UDhzT1RuNXpwaVltSXU2dTd0MzIrMzJnOFB0bFpPVDgyeEdSc2JkU3M0SEFQK2FqVWJqYksxV0c2VldxOVZDQ0kxYXJkYW9WQ3F0TE10YWxVb1ZvdEZvUWdEbzFXcTFYcVZTR2RScWRXai8vOEkwR2syNDArbXNycWlvdUMvQVVkcjgvUHkvU3BLazNiRmpSejc2MzVWZ01Canlzck96SDlkb05CRkhqaHo1Y1JBbGg4K2ZQMy9kb1VPSC9zZmhjSlFNTjFtU0pJMUtwZElOOWp3bUp1YlNnb0tDalVHY095aWwvOTJKaUlpSWlNWXpoc2hUMk0zTHBPNjF4YUljd0l3Z2w2VCthYmVJL2ZaOHFXVzBhM2w0NWVhMWoyeGFlUmFBTllvWFMzam9rVTByZHo2OGF2TzdvMTBYRVJGTlBna0pDZGZKc3V5MFdxMHYrSTVMa3FRR0lBREE0WEFjYm14c2ZEVXpNL1ArdUxpNEsvYnQyL2N0aDhPeEw5Qit5Y25KMTZwVXFwQ0dob1pYUnFHOEdMUFpmR1pOVGMyekNQRHkyWXFLaXRzakl5UEw0dVBqdjJHMzJ4OE1kdE95c3JMYmdwa1hIeDkvVlZSVVZLSC9lSHA2K2wxSlNVazNCYk9ITE10dVdaWmRYcS9YSWN1eTArdjFPakRJRDZ4emMzT2ZNSmxNczh2THkyOE5Dd3ZMSFJoM09wM2xuWjJkSDhmRXhGeDA3Tml4VjFVcTFVa2hmbmQzZHh1QUZnQXdtVXhKSnBOcDdobG5uTEYxOSs3ZEY5bHN0czk4cHFvQmFIM1hTcEkwOEdkZ2ZZQ3l2cnlodkgzNzloU24wK2tBQUxQWm5MdG8wYUxQaTRxS0lnZWVEelUyK0hlSWlJaUlpR2ppWVlnODFVa29oZ2c2UklaSFlENkE5MGU5REFuQ3N0RjRLd3lPT1FEbUtGMHVCRjU3N1AzekZ6eDR3UWZWbzEwYkVSRk5IbUZoWWRPam9xSlcxTlhWdlFDZzNmZFpmNGc4RU55NkRoMDY5UDJPam83TnMyYk5lamsvUC8rUE8zZnVYSUwra05sWGNuTHlMYjI5dmMzTnpjMXZCMU9EWHEvUG5EbHo1aDhQSGp4NHU5dnRQdXo3TERVMTllc0FwS05Iai81ZllXSGhTV2NOeU16TWZDQXpNL01CLy9IMjl2YVBkdS9lZmE3L2VIMTkvUitDcWMxZ01PUUVDcEdycXFvZWJXaG9lTkhyOWZaNVBKNCtsVXJWMjlmWDU1WWtxUzg2T25wRlQwL1BrWTZPamwwNGZtUGJ0MjV0VGs3T1l4VVZGYy82NzVtUWtIQk5lbnI2andFZ0x5OXY3V0ExTFYyNmRHK2djYXZWK291S2lvcDdBTUJ1dDVmdDNyMTd4Zno1ODdmT216ZHY0MGNmZlpRNU1DOHRMZTJPYWRPbS9UTFFIb1dGaFNlMTAvSzlRZXgwT3JzQTJBRkFDTkhkUDl3NThIeVlNU0lpSWlLaVNZTWg4bFIzL09WNndmZFdQRTBoTWdCWVZtL3NlV3pUeWl1OUFyc0FoQ3RjSHVsVmV6WmF0cHk3ekxKaWErZncwNG1JYUNwS1NVbTVXNWJsUHF2VituTy9SeXBKa2pTeUxQZjZEalkzTi8renA2Zm5rTmZyN1VLQUFEa3FLdXA4czlrOHI2cXE2bEVBdmY3UEF6RE9uVHYzamJDd3NJS1ltSmd6Nit2clR3aVJrNUtTdnR2YTJyckI3WFpYSER4NFVISHZZN2ZiM2FSMFRUQmNMbGRMVmxiV3c2MnRyVzgzTnpmLzArZFJaSFoyOWxOOWZYMnRPM2JzV0FpLzcxRmVYdDV2VWxKU2J1M3Q3VzJzcmEzOTFjQjRkSFIwNGN5Wk0xOEJnSU1IRDE3ZjBOQndVdS9pd3NKQ1VWWldkbE45ZmYxTHdkUm90OXZMZHUzYWRZSEJZRWdHb05WcXRaRUEwTlRVdE5IbGNsbDk1OGJHeGw2Wm1KaDQvYjU5Kzc0V2FDK2ZHazRLaEFPRiswTUYva1JFUkVSRWt3RkQ1Q2xPa2xFc0ZMeGVVVWhZY1BxcUFSNWN0Ym5TVXJScURTQkcwb2R3RnJ6U3Y1NTc1NklMNzd6NDNhRjZWeElSMFJSa01CaVNFeE1UcjI5b2FQaVR5K1dxaVlxS3VuRGdtVXFsQ2dFQW5VNlg1RHZ1SThWZ01NeHl1OTNIZk50YVpHWm0vZ1FBbXBxYW5nK2lCTTI4ZWZQK0VSWVdWbEJUVS9Oci8zRFViRFl2RGdzTG0xdFZWZlZUQUFnVXJJNVVjbkx5OTRLWlp6YWI1dzd5eUtYVDZlTHo4L05mMjcxN2QxdG5aK2ZXL3ZHTy9mdjMzN2hnd1lKM1pzNmMrYXZTMHRKYkJ4YWtwS1Rja1pLU2N1dXhZOGRlOEEyUTQrTGlyc3pQejMrOXJhM3RnOWpZMk5XelpzMTZaZGFzV1FGYmdjeVlNZVBQTTJiTStMUC9lSE56ODF2Nzl1Mjd3bi9jNFhDVVJrVkZyVHpubkhOZTBXcTFrVjFkWFR2Y2JuZGxjM056cGUrODBORFF2UDU5M2d4MHJzUGgyTk1mYm0rRVgxc1JvOUZvaW8rUC8xNVRVOU1iRG9lanluK3QwV2cwbWMzbWsyNXpFeEVSRVJGTlpBeVJwemlod2w0QU1vRGdvbVNCaGFlMUlBQ1d3azF2VzRwV1BRYUlvSHM5L29kMGJudUkreVdMeFhLZHhXS1JSNzg2SWlLYXFMS3lzbjZ1VXFuMDdlM3RId0hBL1BuelQrcWxIeGNYZDNWY1hOelZnKzNSMk5qNDJvRURCOVlBUUV4TXpHV1JrWkhuQW9ERDRSanVCckIyenB3NXIwZEhSMS9ZMU5TMDdzaVJJejhLVU45UEFjRGo4ZGdHeHBUY2NMVmFyVThOOHZJNnpKZ3hRL25MYTAvazNiTm56emVXTGwyNm82Q2c0TTNpNHVKbGRydjlBQUIwZEhTOFcxZFh0ellsSmVYV2xwYVd0MXBhV3Q2SmlZbFpQWDM2OUYrMnRMUnNMQzB0dmQxM0k2MVdhKzd0N1cwdUtTbjVkbUZoWWN1UkkwZnVhV3hzZk12L3dPWExseDg1ZlBqd3ZVMU5UVy80UDlOb05IYS9JVlZDUXNLYTdPeHNpOEZneUd4dWJuNGpMQ3hzM3NCRG85R1k0RHRaclZhYkFvMzMvM2MwcUZRcXI4MW1LeklhalFiL3M0VVFpVmxaV1E4N25jNEtBTTJCdmxuOWF4TWNEa2Rqb09kRVJFUkVSQk1OUStRcDd0YUZVcy9hWW5FUXdPd2dsNlQvOFRNUi85MGwwbW41NTdJRFpyWkhQVklhMVhvR0lBVzZEVGFjYjJEWlI3VUE3aDN0dW9pSWFHSXltODJMRWhNVFQzaDU2N1p0Mjc1OGtadlJhTXlhUDMvKysxVlZWWS9vOWZyc3BLU2tOYjdQQjJnMG1vSDJCaUhUcGswN3FjL3ZJRUxuenAzN3Q5alkyTlV0TFMwYjkrL2Z2d2JIZjREN0phUFJPRGNtSm1hMS84S2RPM2NHL2Q2Qy9oZk5uYUN6czNPcjFXckZRTy9nNFVSRVJKd1RIaDUreGlDUGJRY09ITGh5NGNLRlg2U21wdDVlVmxiMlpUaGNYbDcrUHk2WHE2YWxwZVVqQU9aWnMyYTkzTlhWOVZsSlNjblg0WGVUdDc2Ky91WCtGOSsxQW9ESDQzRzQzZTZBcmFoa1dlNEo5TXp0ZHAvd0w0N216NS8vYmxSVTFQbWRuWjBmNzkrLy81czJtMjNub2tXTGlnZWVMMTI2dENIUS92N2pSVVZGc2VucDZUZm01dVkrTThqMzRFdUQzWjcyMnkvZ0N3V0ppSWlJaUNZYWhzaDB2Qyt5RkhTSURLSEdZZ0FiVG1ORnVQYmE5VjdMZXhkY0IwM2ZMZ0FaeW5lUS9zZXlhZVZSeTZyTnZ4M3Qyb2lJNkt0amVlY2lzMXJuamhXU2lJQlhMVDkwWHRHZUVXeWpuelZyMWt1eUxMdFZLcFYrWU5EdGRsY01mQndTRWhJTEFFNm44MGhJU0VpTS8zT2ZOUUNBN096c2gwTkRRM1A3K3Zwc1dxM1dQTlRoaXhZdCtzaHNOaTlzYUdqNHk4R0RCMjhHNFBHZk0zMzY5S2U5WG0rUFdxMDIrbzUzZDNlWEsvdFNBUURtc0xDd3BJR3ZvYW1wcVNJc0xDd3ZtSVZlcjdlcHZiMzliZC81dmpWMGQzY2YyckZqeDJ5WHkxWGp1NjZ3c0xETGFyVStCY0FCQUx0Mzc3NjB1N3U3RE1CSkw2NERJSHozbkRGanh1OEh1eW1kbDVmM203eTh2Ti80ai91M3M3QmFyYy9XMXRiK3JyVzFOZENmVDZSang0Njk1UEY0dXR2YTJvYjc4MHRYVFUzTnN6VTFOYzhDa0JEZ0hRMG1reWxweVpJbEIvZnYzLytOcHFhbVFPK0pjQURvRytZY0lpSWlJcUlKaFNFeVFaSlFMSUNiZ3AwdlMxaUMweHdpQTREbHd2ZmJMWnRXWGdXQjdRRDB3eTd3Si9EY0k1dFcxais4YXZPL1JyODZJaUk2SFg2K2JWbWt1emZrS2doY0FJZ0ZnRHZUS3dBSUNaQmtXTjQvUDk1eXdRY0JXd2dNSmpzNyswR2owVGlqb3FMaXZweWNuQ2NEelRHWlROa0E0SFE2ajRhSGh5OGRhait6MmJ3a0l5UGozdmIyOW8vY2JuZDlZbUxpdHdhWnFnYUFzTEN3K1ZWVlZaYitsKytkMUo0aUxpN3VhMUZSVWVkWFZWVTluSldWOVlqdnMyRERYK0RMbThndGlZbUpsd1Z6U3paWWUvYnNPVThJY2NLZkdVTkRRMCs2SVcwd0dESjkrMGxIUlVVdDlwL1QzdDcrbnY5WWVYbjVyWFYxZGV2OHh3c0xDenNPSFRyMC9hTkhqNzRlb0t3VFF0cjI5dllQL1NkOC92bm5YN2JnMHVsMDhmSHg4VmZWMU5UODJ1MTJWL3JQRGNSb05NWVBkb01aQUdiUG52MjMyYk5QL2huOFlDOEtKQ0lpSWlLYXlCZ2lFN3dDeFNvRi85aFNBcGFjdm1wT1pGbTFlYmRsMDhyYklIRFNTM1dDSUFtQjF5MmJWcTZ5ck5yODZhZ1hSMFJFbzhheTVkd2NlQ1dMMnkxZEF5QUVRQzBnN1lUQUM1SUs5VUlTWFNxZy9xRkNaUUV5QVBUMjlyWWRPM2JzMVlhR2huOE9FU0xQQVFDUHh6UHN6ZCs0dUxqTFBSNlA0K0RCZ3pmbjV1WSs0di9jWkRMRlpXVmx2UkFhR3BvREhMK1YyOUhSY1ZMLzVRRXhNVEVYdHJTMGJHeHJhM3ZIUDBSZXZIaHgyWEQxREJqb2lXeXoyWXIyN05sem5rKzlYMDlPVHY1T1dWblo5MXd1VjFBQnFxODVjK2E4Nlg5RE9wRDQrUGhyNCtQanJ4MXFUcUQyRG1xMU9qd3NMQ3doMFB5aG5zbXkzTkhmdzFpZm1KZzRhQjlyQUxEYjdmdWpvNk12VEUxTnZjM2hjT3dkYXE1L0FMeDc5KzZMQW9YZmdTanBZVTFFUkVSRU5KRXdSQ2JvN2RqWEc0WStBTm9nbDV5eGJwMVFYM3V0NUIxKzZxbXpyTnI4a3FWbzFUeEEzRG1DNVhvSWJIeHM4NG96SDF5NTVkQ29GMGRFUktma2Z6OWRhckQxR0g0T0wzNEF3QW1CNTFWcThlcURLN2JzbHFTVGIrMk94TkdqUjE4QjhJSk9wd3NZUmdKQVpHVGtTcWZUV1dXMzI0Y05xZXZxNnRiYTdmYmRBVzYwcXBLU2ttN0t6YzE5VXF2VlJnc2graVJKMGc0VklBTkFiVzN0YzE2dnR6TWtKQ1RSLzlsSWV1bzZISTVHM3hlNlpXVmxQZVowT3F2cjYrdGZRSUNiME1QWnVYUG5jcTFXcXc3MExETXo4K0dvcUtoVktwWEs0UFY2ZTJSWjl1emZ2LzhhcjlmYkh1eit1Ym01VHdONE90Q3puSnljbitYazVQd3MwTE82dXJxMTVlWGwzek1halJIQjNyek95TWk0ZTdnNS9pRnlvQmN3RWhFUkVSRk5OUXlSQ1RldGtGd3ZGSXM5QWxnVTVCSlRSeFptQXRoL091dnlOYk05NmtlbFVlM0pnTGhxQk11anZETGVmZUs5NVdmZGYrRzJRZjlaS2hFUmZiVXM3NStiYit0UnJRT1FCK0M1a042K0ozNTY4YllXQUhob2RJOXFHZXFoWHEvUE1wdk44K3ZxNmw0SVpqT1h5MlZ0Ykd5MCtnMUhMVm15Wkt2SlpKcmQwOU56cEtTazVLcVpNMmUrRUJvYU9uMjQvZXgyKzBFQUNCUWlLMnhuMFlyK2w5VU5NQmdNS2VIaDRVczZPanEySmljbjN4cnNYcTJ0clVVRFBhRjdlbm9DOXFIT3pNeDhNQ1ltNXRLREJ3K3VtVFZyMXF2MTlmVXZSa2RIbjVlVmxmVlFjWEh4aFFEc3c1MXo1TWlSSDdlMXRmM2JicmVmY09PNnNMQlFsSldWM1ZSZlgvL1NjSHM0SEk3R0ljTDJpUG56NTYrUGlJaFlwbEtwOVB2MjdidXF1Ym41RGI4NVJyUFpQTk5tczMwUmFJT1NrcEpMV2xwYVBoaXVqdjY2MlF1WmlJaUlpQ1lsaHNnRUFCQUNuMElLT2tTR2RMd3Y4bGNXSWw5NzdYcXZaY3U1YStCVnhRRllybndIS2JOUG85MXErZUM4RlpielB6dzI2Z1VTRVpFaWp4YXRXaXBEdkFQQXJwTEZpb2ZPMy9MUldOV1NrcEx5WFFCU1kyUGozNGVhTjIzYXRGODRuYzZLbzBlUEJub0pYSHQzZC9mdXhzYkcxNnhXNjY4QXVJZmFLenc4Zkg1Y1hOejFqWTJOYTRkNmVaNlNkaFpWVlZXUFZGWDlQM3QzSHRabWxmMEIvUHRtSVlRa3JHRUxlNkRzaFJhcWJXM1ZzclN1dFc2dE91TzRWeDJyanY2bTQ5b2xkWm5xNk9qb2pOVTY0emJhY1IyZDBYR3BUUmZ0M2xLd3RDd0ZTbG5DdmtOV0lMbS9QeUFZSUlFRWdtQTluK2ZoYWZPKzk5NzNoSjJUODU1YnFiSTl4dWZ6ZlFIQXo4OXZpWitmM3hKbjF5b29LRmhxYjJQQlFhS2twS1MvaG9XRnJhNm9xSGkwb2FGaFcwcEt5bnNXaTBXZm41Ky9Zc0dDQlFmbno1Ly9YV0ZoNFZVR2c2SEd6bnkrVENhYkJRRHQ3ZTMvNHpqT2JySmNLQlNHanBkRTcrbnBLUWRnOTg0b1B6Ky9SY25KeWUveStYeng0Y09IejAxSVNQaHJVbExTMXU3dTdnS2owWGdHZ0NBOFBQeFdwVkw1QkFEdSsrKy9qOFhneG9DMjB0UFR2eHdyQmtJSUlZUVFRbjRKS0lsTUFBQWNEd2Nad3dQT2ptY0RmWkgvUG9VaGphTEsybVBjdkhmeENwUEpZeCtBNUFrc0VRK2VlYzlUTzdPejF1WHNxbk4zZklRUVFwenp4SzZzZEl1RnFRRlV3Y0pmdW1GNlg5d0xpSWlJV0tQVDZVbzZPenYzakRYUTE5ZjNncUNnb0pVT2tzZ29LaXE2eGRtTGlrU2ltS2lvcUFlTVJtUFpXRWxrd0g1eWVDUkh2WGkxV3UxSlYxcGlSRVJFM0pPUWtQQ0tWcXM5WSsrOFJDSkpUMDFOZlZzbWs2V1hsNWV2cmE2dS9yUHRlWlBKVlBiRER6OHNtek5uenZiNTgrY2ZMeTh2ZjdTdXJ1N3ZzRW4wU2lTU1FHZVM0Mk8xc3JCU3E5V0JzRk45SFJNVHMwbWhVTnphMDlOelBEOC8vMEtEd1ZCYlhGeDh5L3o1ODQ5bFptYnVxcW1wZVM0aUl1SkJMeSt2Mk5iVzFpOXFhMnRmZ3AwRU1rQ1Z5SVFRUWdnaGhBQ1VSQ2FEdUQ0Y1lLNThOckNmYm5NOVc0K2V2NjlEdFNQM0VuQ1dnd0FVRTFoaVZyOEZlMVM3bDJTcHN2Wm8zQjBmSVlTUXNhbSt1c1RiWWpaOUFxQWVBc3VGcXR4ZHJlTk9ta0xKeWNuUDhmbDhXVlZWMVdhTTB5OVlKQktGR0F5R2FuZGNWeXdXS3dGQXA5UFpUZFpPRnk4dnJ3VEdXSi9KWkJyMlBDVVNTWEJFUk1UNnNMQ3d1L3Y3KzNXRGJTRStzN2RHVjFmWHNVT0hEaTJZTzNmdXAwbEpTYTlHUlVYOVhxUFIvTFdtcHVaZkFGb2R0Si9nd3NQRFY4ZkZ4ZjJwdGJYMTY1Q1FrT3RiVzF1Lzh2UHp1MUN2MTU4cUt5djdYVWRIeDc2eFlwZElKR21Sa1pIM2hvYUczc1FZNjhkQWRmazJnOEZRQ3d5MEljblB6Nzg4SXlQam00U0VoRmNNQmtQbG9VT0hVa2EyMGlDRUVFSUlJWVNNUmtsa0FnQll2WURUYk0xanRRQWluSnlTdERXUCtkdzFqK3VheXJqc1VTMVYxNmpVT1pjQWJDOEFiNWNYNEJBSE0rODcxWTdjTE5WU3RiM2JiQWtoaEV3QnhzQnQybW42QjRCSUh1TXQySkExdlFua29LQ2dheFFLeGEzZDNkMkhiVGRUczFnc2xzSC9lZ0l3RHY1Zjd1SGhvV2hyYTNPcUloVUFHR1BXNmxzZkFNTitYdnI0K013SEFJUEJVRHpoSitCK1VybGNma1ZQVDA4aGdQN0JZMTRKQ1FuUGhZV0YzY3JqOGNRZEhSMTdpb3FLYmh0c0IrR1F5V1NxT0hUbzBMbXhzYkhyb3FLaTFzYkh4NzhVRnhmMzNQNzkrMmViVEtZeTI3Rnl1Znd5cFZLNVNTd1dSNVdXbHQ3ZjJOajR6NUNRa090YldsbytMaWtwK1YxcWF1cnJtWm1aZTl2YjI5Vm56cHg1b2FPall6c0E2OGNJWXJFNFl2YnMyWjk1ZTN0bldpd1dVMTFkM1J1MXRiVlBuWGZlZWNNcTNDVVNTYnEvdi8vaVk4ZU9MVXBMUy92RXk4c3JJVFUxOVNPTlJ2T3lScVA1R0VDbnZlZEM3U3dJSVlRUVFnaWhKREt4d1lDRG5QTkpaSTVqT0FlQWVpcGpja1NWdTdOd2t6cm5TZ2EySFlCd0Frc293UTIxdG5CTFZSa2hoSkN4YmRxVnZRYkFTb0N0MmJCVWJYZXp0cCtLajQ5UFprcEt5bHRtczFsZlhGeDhLMnlxa0kxR293WUE1czZkKzJsWFY5Y1JqdVA0Y3JuOFVvN2plRzF0YlU3LzNOUHBkQ2NrRWtueU9lZWM4MFZiVzV1YU1XWUJBTEZZSEJzVUZIUzFYcTgvNWFCbjhEQktwWEtqVXFuY09JR25hUTgvTlRYMVBiUFozR00ybTdWbXM5bkFHT3ZuOC9rK1FVRkJsNHZGNHVnelo4NDhaVE5leitQeGhMMjl2YzJuVDU5ZVo1dHNkNEx4OU9uVDYrcnI2MThMRHcvL2ZYOS9mN3MxZ1N3U2lXWUZCd2RmRlI0ZWZydElKQXF2cTZ2YmV1VElrU2N3SXBGck1wa3FqaDA3bGoyWWFGWmxabVorMWR2YjI5amMzUHp2OXZiMm5YcTlmcjlXcTYzdDd1N09hMmxwK1c5TFM4dFdyVmJiak1IZkRieTl2VE1TRWhKZWtjdmxsNHJGNHVqZTN0Nlc2dXJxNXc0Y09EQkhxVlErRkJFUjhVQmlZdUxyQ1FrSlc3cTZ1ZzUzZEhUc3JxK3ZmeDBBWTR3RkFrQlJVZEZ2eG10MVlyVm8wYUphUHAvdkp4YUx3d0hBWURDMEE5Qzc4RDRqaEJCQ0NDRmtScUlrTWhuQ0F3NHdZSld6NHkwRG0rdE5TeElaQURibTd0eXRVdWZjQkxEM0o3WUNGOVBQaGxwYlZMazFPRUlJSWNPb3ZsMnFBRE0vQjNELzNwaXo2MVhWTk1jVEZSWDFLSi9QbHhVVkZkMDBzcDFCVFUzTkd3RUJBVm0rdnI3bisvdjdMd1BBekdhelZxUFJiRzFxYWhwejh6MWI1ZVhsRHdtRndpQWZINTlGUGo0K1E1dkNNc2I2dXJxNkRoY1hGOS9sekRvYWplYVZ1cnE2djQwMXhvVU4rTXdTaVNSSkpwT2xqenhoTkJxcnk4cktmbGRmWC8rRzdmR1NrcEw3TUpCazczWHlHc01ZREFaTmVYbjVnOWJIa1pHUkQ4WEh4eityMStzckdob2Ezamx6NXN5ckFOckdXcU8xdGZYTDF0YldMNzI5dmVkSFJFU3NEZ29LV2hVZUhyNm1wS1RrVnExVyszWnBhZW5kdHVQOS9mMnpBQ0E0T1BpR3ZyNis5dGJXMXYrVmw1ZXZiVzV1M21GOXVwV1ZsVTlVVmxhK0VCWVdkbTFBUU1DVnZyNis1MVZXVmo2MWFOR2lZWW45bEpTVWQxMTV2b21KaVM4RGVCa0FTa3BLYnEycnEzdmJsZm1FRUVJSUlZVE1SSlJFSmoreTRBQjR6Zy9uTUQxOWtXMnBjbmQrb0ZMbktBRDI1L0ZIMnhVTk0yL1BrOXVYWmEyLzZOc1oxWmVTRUVMT0tqekx3d0FBdnZsZWpodTc5L0JVRVFnRVBjM056Ui9xOWZycXdzTEMzd1FIQjMvUzFOVDBnWjJoYlFVRkJaYzRzMlpuWitmM2cvMTNSekVZRERYSGpoM0xkalkrczlsczBPbDBSU2FUYVdpRE41MU9WNlRUNllySDIzeFBwOU1WOWZYMU5UdHpuY09IRDg4Wi9LOFFBNzhMOGdEMHdYR1MyRFRlbXEydHJWODYyMXU0cHFibWhhNnVMblZYVjFlK296R1ZsWldiT2pzN2Z4aDV2THU3KzNCUlVkRmhBRHlwVkpxazFXcUw3TTF2YjIvL3JxR2g0ZDJXbHBaUG01dWJ2OFRBODdOSFcxZFg5N1p0b2xldFZrL2tEaWRIek9NUElZUVFRZ2doWk9aemVyZHVjdmI3cUloNWRCalFoWUVla001b3ZUTVRRUnpIVFVzeXdKWktuZjA4Z045UFlva2FQb2ZzOVRtN1Ryc3JKa0lJSVFPZTJwa2Qxczl3R2d5dnFwYnVlbkQ4R1lRUVFnZ2hoQkJDWmhJWDZrN0oyVzVWQ3RmTGdLTXVUSkcvZmd6S0tRdklCUnR6ZHYwQllDOU1Zb2xJTThNQjFjN3NjOTBXRkNHRUVBQkFQL0F3QUNZMDkvMXB1bU1oaEJCQ0NDR0VFT0k2U2lLVFlUZ09CMTBjUCswdExRQ0E0OEEyNXV4ZUM3REpKQ2lDd1BDZFNwMXpyZHNDSTRTUVg3aW4xVG5CWUxnVDRGNS8vT0s5RGRNZER5R0VFRUlJSVlRUTExRVNtUXpETERqZzB2Z1owQmZaYWpDUi9BakFiWjdFTXA0QSszalR6dXlIR2FOMkw0UVFNbGw5c0Z3SFFBUysrY1hwam9VUVFnZ2hoQkMwRzV6U0FBQWdBRWxFUVZSQ3lNUlFFcGtNd3p4Y3EwUUd3OElwQ21WQ0JoTEpPeDhIdUNjbnN3NWplR2JUenF5L2I4M0xkT2ZtT29RUThndkV1d0hBUVZYV25xcnBqb1FRUWdnaGhCQkN5TVJRRXBrTTg5dDByaG1BSzV2THpYMWpINU5OVlR3VHdYRmdxdHlkR3pnT3FrbXVkSHREcDg4M20vY3U5bk5MWUlRUThndno1UFpsTVFCYndJSDdjTHBqSVlRUVFnZ2hoQkF5Y1pSRUpxTnhMclcwNEpuRk9HL0tZcG1FalRtN05vRmgvU1NYeVRiMWVoeFFxWE5ueEFhQ2hCRHljMkxoOTEwUGdERUw3K1Bwam9VUVFnZ2hoQkJDeU1SUkVwbU13cGlMZlpFdHVHQ3FZcGtzMWRKZFQ0SGgwVWt0d3BBSVdBNnJkbWJQeUdRNUlZVE1WQXk4VlFEMnFwYnRxSi91V0FnaGhCQkNDQ0dFVEJ3bGtjbG9QQmY3SW5Nek40a01BS3FsdTU3aEdIdG9rc3ZJd2JCcjA4N3MzN2dsS0VJSU9jdXBkaStSQTJ3T3dIMDUzYkVRUWdnaGhCQkNDSmtjU2lLVFVmd3JjQktBMW9VcDU3NXdnSW1uS2g1MzJMaDA5M01jdy8wQTJDU1dFVEdHZjZyVTJXK3BkaStSdWlzMlFnZzVLNW41aXdHQXg3TjhOOTJoRUVJSUlZUVFRZ2laSEc2NkF5QXowMnQ1N0JzT3VNalo4WndGUys0OGw1dnhpWUpOTzdPWE00YjNBVWdtdVZRWmovR3UzN0JVWGVDT3VNamtxTDY2eEJzZXZXc0J0Z0pBTENiLzhTWGs1MEFINERUQS9SZTlIcytyTHYyNmU3b0RzcVhha2YwaU9Ld085ZTN5dTJ2ZXNiN3Bqb2NRUWdnaGhCQkN5TVJSRXBuWXRUV1BQUUpnc3d0VE50dzFqM3R5cXVKeHB5ZDI1TTYxY0pZdkFJUk5jcWxlRHR4REczSjJ2c3h4azZwd0pwT2dVdWZtY2h6ZXlGQmNHamxYY1RFQ0pkSHc0TS9vd25oQzNLTFhiRUNMcmdvRjlkOGd2LzZyR3Nad3V5cFhyWjd1dUt4VTZ1eDhBSzJxM0YzTHBqc1dRZ2doaEJCQ0NDR1RRKzBzaUYwOERudGNtakREK3lMYjJyQlVYU0RnTUIvQVpLdUlQUmpZWHpidHpQbmlqMStkSCtpTzJJaHJWT3JjWEpuSWY4ZE5jNStQdkR6eFFZUjVKMUVDbWZ4aWVQREZDUE5Pd3VXSkQrS211YzlIeWtUK096WjltNVV6M1hFQndETTdjbjBBekFIRDk5TWRDeUdFRUVJSUlZU1F5YU1rTXJITHduQU1BN2RLTzRmaHZLMTVURGgxRWJuWHVweGRkZUJiTGdERDU1TmZqVjNXNitGeFhMVXpPM3Z5YXhGbnFiNjZ4SnZqOE1ZMUtZOGgyaTk5dXNNaFpGcEYrNlhqNnBUSEFENy9UZFZYbDNoUGR6eTl6RHdIQUFlT2QyaTZZeUdFRUVJSUlZUVFNbm1VUkNaMjNUV1A2MlBBUGhlbWVBSEltS3A0cG9JcWE0ODJ1U1BnYW9DOU1QblZXQ2dZMUNwMTF0TmI4ekovTnNuMG56V1AzclVaaWtzam95aUJUQWlBZ1VSeWh1TFN5SUgrNE5PTGNWd2FBTURNSzV6bVVBZ2hoQkJDQ0NHRXVBRWxrWWxESE03ZWxoWldxMVo5YkZibDd2NDlCKzV1QU9aSkxzY0IzR01OblQ3ZnFYWXZpWE5IZkdRc2JNVmN4Y1hUSFFRaE04ckExd1M3WXJyallCelNBRFNwTHZxMmVicGpJWVFRUWdnaGhCQXllWlJFSmc2NTJoZVpzWjlmRXRscVkrN09yZUJ3S1lCdU55eTNFR2JlU2RXT2JKVnE5eEpQTjZ4SDdJc05sRVJQZHd5RXpDaURYeE94MHh3R3dEQWJBRlVoRTBJSUlZUVFRc2haZ3BMSXhDRlgreUp6d1BrZmZjVDRVeGpTbEZMbDdQcVd4MlBuQWFoMHczSWljTmdJTSsra1NwMUQ1YkpUUTBLYjZCRXkzT0RYaEhRNlkxQ3BWRHh3U0FYWWllbU1neEJDQ0NHRUVFS0krMUFTbVRnMGdiN0lQdTF4U0oyeWdINENHN0ozRjNreVhnYUFEOXkwWkN6QXZsYXBjejU1YXZ1eUNEZXRTUWdoTTllRmV5SUJTRGlPT3puZG9SQkNDQ0dFRUVJSWNROUtJcE14dWR3WDJmTHpiV2xoOWNoU2RkZkduRjIvQW1PM0E5QzdaMVYyVFQrL3YwUzFNM3N0YmJ4SENEbXJXWGhLQUdEQTZla09oUkJDQ0NHRUVFS0llMUFTbVl6SjFiN0lQUHo4azhnQXdIRmdxcVc3MytRejNqeTRyNituQkF6UE5YVDZGS2gyWnA4Vjd5ZENDTEZEQ1FDQ2ZzR1o2UTZFRUVJSUlZUVFRb2g3VUJLWmpNblZ2c2dNdUlBeHhrMWhTRCtwOVV2VkplQmI1b1BoYjI1Y05nVU0zNm5VT2U4OHJjNEpkdU82aEJBeS9SaW5CTkFiMytWVFA5MmhFRUlJSVlRUVFnaHhEMG9pa3pGTm9DOXkwT3ZIa0RCbEFVMERWZFllbzJycHJ2czR4cTRFME82K2xkbE5mV0RsS25YT2htZjNMWks1YjExQ0NKbE9GaVdBNmxXclBqWlBkeVNFRUVJSUlZUVFRdHlEa3Noa1hDNzNSV2JJblpwSXB0ZkdwYnYvQzc0bEhjRDNibHhXQnJCTkJwUG90R3BuOWdPcTNVczgzYmcySVlSTUEwNEpCbXBsUVFnaGhCQkNDQ0ZuRVVvaWszRzUyaGNaUEN5ZG1raW1ueXByanlhNVBTQ2I0NkFDWUhIYndneUJZSGdSWnE1TXRTUHJOdFh1SlFLM3JVMElJVDh0SllESzZRNkNFRUlJSVlRUVFvajdVQktaak12VnZzaGd5TnFheDRSVEY5SDBXclhxWS9QR25GMmJ3SGdYQWloMzcrcGNCRGp1RFppNXNrMDdzbjlMbGNtRWtKOFQxVmVYZUFNSUFNZFJKVEloaEJCQ0NDR0VuRVVvaVV6R05ZRyt5RElMdzdsVEZ0QU1vVnFxM2dlK0pRMWdmd1RRNzk3VnVSakdZUXZNdkRNcWRjNURnNGtaUWdpWjBYaWV4aGdBNERoR1NXUkNDQ0dFRUVJSU9ZdFFFcGs0eGRXK3lEeWN2UzB0YktteTloaFZ1YnNmQjdoTUFFZW40QkloQUhzV0hxWnExWTdzcDFUZkxsVk13VFVJSWNRdEdPT1VBTURNRmtvaUUwSUlJWVFRUXNoWmhKTEl4Q25VRjNsc3F0eWRoY250QVF2QjRVRUEraW00aEM4NFBBNmV1VnFsenY1SXRUUDdBc2JBVGNGMUNDRms0Z2FUeUxDSXFDY3lJWVFRUWdnaGhKeEZLSWxNbkZMWGpUd0FYVTVQWUppL05ZLzVURjFFTTgrcVZSK2JWVG03L2dLK0pRSEFCMU4wR1FHQWxXRDRidFBPN09PYjFEbDNxWFl2a1U3UnRRZ2h4Q1dNWTdFQXVqWmV0TDFqdW1NaGhCQkNDQ0dFRU9JK2d1a09nUHc4cUxLNC90ZnoyQTRHWE92a0ZENWpXQUxndjFNWTFveWt5dHFqQVhEREU5OW12V2JoY1g4Rk1IdUtMaldiZ2IwR00rODVsVHI3UTU2RnZiMSs2ZTRESEFjMlJkZjdSYXFycThQUm8wZFJXVm1KaG9ZRzZIUTZjQndITHk4dktCUUt4TWJHWXQ2OGVWQW9xTk1JSVdDSUEzQ0t2ZzhSUWdnaGhCQkN5Tm1Ga3NqRWFRellEdWVUeU9BRytpTC80cExJVmh1VzdmNU90WHRKQm1mbTM4WEFuZ0xnTzBXWGtnRzR3OExqN3Rpa3pxNVE3Y0E3QU8rZnFxWHFtaW02M2xtUE1ZYUNnZ0w4KzkvL3h1blRwKzJPYVd0clEyMXRMUTRmUG94Ly9ldGZtRFZyRnE2Kyttck1tVE1ISEVlZFJzZ3ZWaXlBQTlNZEJDR0VFRUlJSVlRUTk2SWtNbkZhdndYYkJhNDBRT0YrV1gyUjdWRmw3ZWtIOElwcTk1SVAwYzk3SEJ6dUFlQXhaUmZrRUFmZ1NjRHloRXFkdllkaitGaGc3dnZQNHhmdmJaaXlhNTVsMnRyYThQcnJyK1A0OGVNdXpTc3ZMOGV6eno2THVYUG5ZdlhxMWZEMzk1K2lDQW1abWJibVpRb2JPaEhGZ2IwOTNiRVFRZ2doaEJCQ0NIRXY2b2xNbkxibVhLNFdRSWtMVStLMzVySElxWXJuNTBTVnRhZFZ0WFRYZ3dJTzhRRGVCbUNaNGt0eUFMSVloeTE5QW1HZGFrZjJQcFU2NS8rZTNMNHNab3F2KzdOMjZ0UXBQUExJSXk0bmtHMFZGQlRna1VjZVFYbDV1UnNqSTJUbWEraVJSUUhnQTd5eTZZNkZFRUlJSVlRUVFvaDdVUktadUlaaHUwdkRHVlVqMjFxWHM2dGFsYnZyVmg2UHBRSGNUOVhxZ3dPSFJRRDdzNW5mWDZsU1orZXJkbVkvcWRxUnUzaHJYcWJ3SjRwaHhpc3BLY0ZUVHoyRm5wNmVTYS9WM2QyTko1NTRBcWRPblhKRFpJVDhQSEQ5WEN3QWNJeWpKREloaEJCQ0NDR0VuR1VvaVV4Y3duaXVKWkVIK3lLVEVUWms3eTVTNWU2OGtnZnVQQUJmLzhTWG53dUdkZUFzZXhzNmZWcFY2dXpQTnUzSS9xMUtuYXY4aWVPWU1acWFtdkRjYzgraHI2L1BiV3YyOWZYaHVlZWVRM056czl2V0pHUkc0M2h4QUdBUjlGTVpQaUdFRUVJSUlZU2NaYWduTW5FSngvQTlBQk1Ba1hNVGtLTmlqS2ZpdUtsdTMvQ3p0Q0YzNTBFQWx6NnhJM2V1aGJNOEJ1QWFETFNpK0tsNEE3aVNjYmdTc0VDbHpqb0RjUHZCWVQ4WWR5QzUzYjlvMWFxUHpUOWhQRDg1aThXQ0xWdTJRSy9YdTMxdHJWYUwxMTU3RGV2WHI2Zk45c2haajNFc0ZnejFxcXc5MnVtT2hSQkNDQ0dFRUVLSWUxRWxNbkhKWGZNNFBRZDg3OElVZWVneHpKbXlnTTRTRzVhcUMxUzV1MWJDYkVrRzJEc0FwaWx4eThVQXVCRU1yd0xzZUxGL1c3dEtuZk9OU3AyelFhWE91VmkxZTBuSTlNUTFkZmJ2Mys5eTJ3bU80N0J4NDBZODk5eHo0NDR0TGk3R3dZTUhKeHJlbUF3R0E3WnQyNGF1cnE0cFdkOVpack1aVzdkdXhkYXRXOGNkYXpBWVlEUWFYVnJiYko3WWw0TTdLOHVKRXhqaUFFYXRMSWk3MEN0dmhCQkNDQ0dFekNDVVJDWXVZM0N4THpLMXRIQ2E2cUk5cGFyYzNiZUFiNGtEOEdjQTA1c2RCTHdCZGhIQU5nSHNhNWg1RFNwMWRwTnFSL1oybFRycldkV09yRitwMURuSlA5ZmV5b3d4ZlBiWlp5N1BXNzU4T1pLU2twd2UvK21ubjRJeDV2SjF4dlB3d3cvajdiZmZ4dlBQUCsvMnRWMWhOcHZ4eVNlZjRKTlBQaGwzN0JWWFhJR1ZLMWM2dmZiRkYxK01peSsrMk9XWXRGb3RMci84Y3R4NDQ0M283dTRlYzJ4TFN3dVdMbDJLcFV2cFc5VWt6UVZBamNBQlNDU1NkS1ZTdVdHQ2MwTUFlSTB4UkNxUlNJS2RYVzY4QVQ0K1BwbXpaczM2Q3dDWmsydE9OUzQxTmZYOWVmUG03Wm5vQXQ3ZTN2TUJ5QjJkOS9YMXZjRGIyL3NjWjllTGlZbDVYQ2FUbldmdm5GZ3Nqb3lPam41VUpCTEZUaURVS1JFUUVKQWJHUm41d0VUbnkrWHk1ZUhoNFhjQ0VOdFpPenMwTlBRM2t3cHdjand3Zy85K2lZaUkrRzFHUm9aYUtwWGEvU1ZCSXBHa1oyUmtxUDM5L1M5eVlqbUhuOE8yWW1Oam53b01ETHpVcFVBSklZUVFRaWFBMmxrUWwxa1l0dk00T0oyMTRnWTIxM3QyQ2tNNjY2aXk5bFFCV0t2YXZVUUZDKzlHTU53SElIbWF3N0lLQW9kbEFMZHNvRTZNb2FIVHg2eFNaMWVEb1FJY1Y4RXhTd1Y0WEFYUHdxc3dHOFhWcXVWZnVMOVhoQnVVbDVlanZyN2VwVG1Sa1pGWXRXcVZTM00wR2cwcUt5c1JHK3ZlSE1QdHQ5K09QL3poRHpoMDZCQysvZlpiTEZ1MnpLM3IvOVI2ZW5wdzRNQUJaR1JrSURBd2NGSnJGUlVWd1dLeHdHdzJ3OXZiMjAwUk9tOGlDZW5nNEdDODk5NTdVeEROMUZQdFhoSU9NOElCM3I3cGpzVUJTV2hvNkZXT1RuWjJkbjRYR0JoNGpUTUwxZFRVdkFaZ3pITDZ3TURBaTVWSzVhYk96czRqN2UzdDM3Z1M2TUtGQ3h2S3k4di9VRjFkYmZmbmJGeGMzTHJvNk9pSDFXcjFtSlc2eWNuSmIwbWwwcVFqUjQ2Y0Q4QmhXYjZYbDFkU1ZGVFU3K3JyNjUvUjZYU1QzMWwwOHBoZXJ6OFZFaEp5ZlZCUTBEWE56YzMvZG1XeVdDd09temR2M3ZlTmpZM3ZGUmNYMzI1dlRISnk4dCtOUnFNbVB6OC9aN3oxZkh4ODVzWEd4ajRsRkFwZjdPbnBPVER5ZkZCUTBNcTR1TGcvOXZUMEhER1pUS2ZIaUNzOE5EVDBqcEhIbTV1YlA5SnF0Y1VBWk5IUjBXdnN6VzFvYVBpM3lXUnl1dGQ0U0VqSTlhR2hvYmZYMU5UOHhkazV0bUppWXY3ZzZla1pwOUZvM2hoNUxpd3M3SDY1WEg1SlQwOVB2bGFyTFJwdnJiaTR1T2VqbzZOLzcyb01qajYvbzZLaWZoY2JHN3ZweUpFajh3YmZiNlBrNXVheWhvYUdkNHFLaW01eDlib0F4REtaTE1xWmdUMDlQZlVBaGw2bGxFcWxTYk5temZwelMwdkxOMXF0dHNUZW5QajQrTTBTaVNTNXZiMTl6THY2QWdNRHIwMU5UWDI3dExUMHJvYUdobTFqalkySmlYbTh1cnI2cFphV2xxK2NpWnNRUWdnaFpLSW9pVXhjZHZjOEZMMStESFVBd3B5YXdHSHgxanptZGRjOGJrWW1FbWV5d2Q2aXJ6R0dyVS9zeU1wbVBONTlBTHNDTSs4Mlh6NEFKVGdvQWJhTWNSekFBRE5uQWNRNnFOVFpYZURRQUlaNkFQVUExd0NPMVlOeGpSekh1aGpReGVOWWw0VmpYV0poWDVkQnZWU25VcW1tdkkvMjBhTkhYUnJQNS9OeDMzMzNvYm01R1NhVENRS0I4OTlDRHg4KzdQWWtjbnA2T3BZdFc0YURCdytpdDdmWDVmbk9KRHAzN05neGtkQW1KQzh2RDg4Ly96d3V1dWdpckYyN2RsSnJGUlVONURaU1UxUGRFZHFRaHg1NkNBVUZCV09Pc2I3UCtIdytGQXJGc0hPMXRiVU9qLytjY2YzY2ZNWUJBbzd0bnU1WTdQSDA5QXhNU1VsNTE5SDVnb0tDcGZIeDhTODZzMVpOVGMxN0FJd3ltU3pSMFppV2xwYnQwZEhSajRhR2hsN2YxOWRYNVdnY1k2eGRxOVZPWlBmTmNXOXQ2Tzd1UHFCUUtHNkppNHZiWEZGUnNSYUFUM0J3OENVangvbjQrQ3dBQUY5ZjN4VlNxWFRVM1M5TlRVMDdBTFJOSUVhSGNuTnpuYm8xSXkwdGJkemJHNDRjT2JLd3U3djdrUFd4d1dDb3E2MnRmU2txS21wdFZWWFYzL1I2L2JBdldMRllIT2JsNVJWZlYxZjNkMmRpQ0FrSnVaVXhacW1wcWZtYnZmTkJRVUhYbWt5bStyYTJ0akUvOTRWQ1liaFNxZHhvTUJoTzkvZjNhM2s4bm9kRUlrbnE2ZWs1cWRWcWk4VmlzVTljWE54bWUzUDFlbjFwYzNQenlDU3lDSUNqdTRDc1A1eWtZNFRrcUhlNTNOdmIrN3pCRnpGRzlSS3FxS2k0eDgvUHJ5UTRPUGg2clZhN2ZvejFoeWtwS2ZtdE0rT0NnNE92OGZmM3ozVjAzcy9QYjdIWmJPN1RhclVUdnV0aDd0eTUzd1FFQk5pdEJENTI3Tmo1bVptWmU1MVpwNmlvNkRjTkRRM1dWLzc4MDlMU1B1UHhlT0xnNE9DcmdvT0RoMzJPOS9mM2Q1V1VsTndkRUJCd0NRRGs1dWJhL1ozWW1qeHZhV241dHF1cjYyQktTc3A3VXFrMHJieTgvRkVBdEw4SUlZUVFRcVlWSlpHSnl6aU9ZMXVQc20vQjRWWW5wNGdZaHh3QVgweGxYR2N6amdNRGR1OEVzUE9wN2NzaSt2bm0zd0RzRmdDenBqazBaL21Bd1FmQVlOS0ZEYVpBR0t4ZEhpeU1BOERCWUJZQmk3OW5LblYyTjhEcEFkWUhvQThjK3NEUUI2QVg0UHFjeUtHTTYvUnBoMFZqZHYzcVY3K0NRcUhBdW5YcmNQUE5ON3VVUkhibFdoT3BZbjNwcFpmdzBrc3ZPVFYyWkdJNE9IajBuZkZOVFUwdXgrQUthM3NQMncwSDgvUHpBUUFaR1JtVFh2L2t5Wk51Vzh0V1VGQVFJaUlpaGg0N1Nnb0RnRnd1eDV0dnZqbnMyTktsU3gwZS96bGpQTzVDTUpTdnk5bFZOOTJ4MkdNMEdxdXN5WmxaczJiOUtTSWk0djVkdTNiNXdxYWlXSzFXYytIaDRmY21KaWIrVmExV3l6R1lPRlVxbFNxbFVybHhaR1hrL1BuejdWWWEyZ29ORGIwNU5EVDBaa2ZucTZ1clh5b3ZMeCt2N1lBSU5pOGNjaHpIWjR4WkFIaU9HTmMvK0FZQTBHZzBmNWZMNVZkR1IwZi9YMGRIeDljbWs2bHA5dXpaN3p1NlNGSlMwbXYyamhzTWhvWGQzZDF1VFNJZlBuelkrWDVBNCtqcDZhbnk5UFNNRVFxRlF4ditOalkyZmlhVlNsTTlQRHg4K0h4K29zM1kwcUNnb0JzWVk1Ym01dVlQeGxvM1BEejhEZ0FJRFEzOWxkRm9QQ09YeTdNQlpBTkFkM2YzeWU3dTdrTXltU3pSeDhkblFYZDM5OUdvcUtqL0c3bUdYcSt2YW1scEdaWUlMeW9xdXFPenMzT1BTQ1NLTy8vODgwZFZGNWVVbE54YVYxZjNOZ0JJcGRMVUJRc1duTEFYWDBwS3l0YXhQcmNBSURjMzEyRmx1VnF0RnNOT1JYMUVSTVIxQUxqYTJ0cC9qSlhzajRtSldSY1RFN051NVBIMjl2YnY4dlB6bDR3OFhsZFhaL2Z6YXlTeFdCdzNSaEtaOC9IeFdkVFoyYmtMazlnN29xYW01aytOalkzdjhYZzhhVkpTMHF2MTlmV3ZkM1IwREVzYzI3NDRFUmtaK1VCOGZQeUwxdThCRW9ra1pPSENoUTAyd3dQbno1Ly9qVkFvbE9mbDVTM3g5UFFNVGtwS2VxTzR1UGlPcnE2dXd3RGc1ZVdWbUphVzlrRkxTOHNYcDA2ZHVqOHlNdkkrdVZ4K2VWRlIwYTlOSmxPcm5UQzc4L1B6TDAxTFMzczNLaXJxSWFQUjJGUmJXL3NpQUI5N3owa2dFSWdBK05vNTFRVjMvTUpFQ0NHRUVBSktJcE1KWWp4czU1alRTV1NBWVRrb2lld1c2eTc2dGhiQUh4bkQ1azI3c2hjQ3VBVU0xMlBtOUxOMEJ3NkFEOEIrL0dOcDJKOUE3dmw3cUtHaFlmeEJnNUtUazNIcHBaZmlndzgrd0preloxeStWbDJkNjdrMXVkeXBkb2hPYTIyMTkzY3E4TTQ3NzREUDV3ODdOcFZKemY3K2Z0eHp6ejI0NElJTGNNTU5Od3dkTzNEZ0FQaDhQczQ5OTl4SnJkL1QwNFBpNG9HN25ETXpNeWNkcjYyUkZkS09rc0svSkZ2ek1vVU5YYmdlSE1aTXlzMFV2cjYraXpvN093L0Jma3NLbCs3eWFHMXQvVnlqMFRoVjBUclNuRGx6SFA1TWxFcWxxY0hCd2RjM05UVjlzSGp4NGxPZW5wNmpicS9QemMwMTJENCtjK2JNMDZkUG54NlcxRHQxNnRSZGZuNSt4VkZSVWV2ejgvT1gyR3NSRUJvYWVtTktTc3E3Qnc4ZUROWHBkSTBUZVM2dTZ1bnBLYlY1R0NDVHlWenFYek5pUGpJeU1yNzI4dkpLR0RuT1d2VnBwVmFyK1FxRjRqYU80M2lMRmkyeVcvNS85T2pSYzdxNnV2SVNFeE9IUHE0Q2djRFg5bkYxZGZWTDNkM2RoMEpEUSs4RUFHOXY3M1BzOVZodWJXMzlhbVFTMmQzc1ZmaUdob2JlNk92cnU4amVPWVZDOFNzZkg1L3pIYTJuVUNoV3Q3YTJmbTR5bVNxS2lvcGM3bjFzTXBtbTdCVkltVXkyVUNnVUJ2RDVmSytSQ2V6T3pzNWpIUjBkWHp1elRsdGIyNjdCLzhxVGtwSmU3ZXJxT21pdEtQYno4MXZzWWxnZUN4Y3UvSTdINDRuejh2S3lkRHJkQ1FDUVNxVnp3OExDVmpjMU5YME13Q0lVQ2tNN096djNIajkrL0VZQTNXVmxaWTk3ZW5yRyt2ajRMQjZqN1VoZllXSGhyOExEdy9kcE5KcXRBQUp5YzNOYjdBME1Dd3U3T3l3czdPNlJ4OVZxZFNBQSt6LzhDU0dFRUVKY1JFbGtNaUg5L1ZBTCtXQnc4Zzl1RHJoY3hSaFB4WEYwSzU2YkRGUW43em9BNElEcWkrVVBjR0w5VlF6c09nQVhZV0RqR1RJT3JkYlIzYnpEaWNWaTNIUFBQU2dwS2NIbm4zOCtvV3ZwOWE1M2Mzbm5uWGZnNGVIY2g3Szl2UjBBNE9mbk42eTYxNnEzdHhlWFhYYVp5ekU4ODh3ejJMbHpwOVBqYlpQUDFvcm5JMGVPb0tTa0JNdVhMd2N3VUgzYzF0YUdmLzd6bjVnM2J4NW16WnFGbzBlUG9ydTdHd0tCQVBmZmYvK29kVys3N1RhNzF3c0lDTUJ6enowMzdOamh3NGRoTmc4VXFmMzYxNysyT3k4bEpRVi8rY3VFMm9XU0VScTZ2UzhCUXlDZjhWNmQ3bGljNENPVHllYWRPWFBtS1hjc3B0UHB6clMydHY1djhLRThJeU5qVzJOajR3ZjE5ZlZ2V2NmRXhNUTg1dVhsRlY5VlZmV3dUcWR6bEdEakxWNjh1TEs0dVBndVlHRGp0NUNRa0J2Nyt2cmFTa3RMNytQeitVTWI1Q2tVaWx2OC9QeXlpb3FLaHFwUUhWVVlHd3dHVFVGQndZck96czY4d1VNZUVvbkUzM2FNUUNDd3ZsZ1hLSkVNMzRmdnAwZ3F4OFRFL0RZMk52WkpWK2FvMVdvaGJLcXVEeHc0a0FnQUVva2tUU1FTS2F4OXFIMTlmUzh3R28zVlJxT3hHZ0NDZzROdmtFZ2tTZlgxOVcvVjF0Yit5VG8vTVRIeFRZRkE0SGZ5NU1tcmVucDZxcXpITlJyTjF0TFMwbUhKU3Bza25sOVlXTmpxNXVibWZ4Y1dGbDQvTXNiczdPeHV4cGpyZllaY1pLL0MxOWZYZDU2dnIrOGllK2RrTXRrY1IwbGtiMi92K1RLWkxMMnlzdkl4QUxCcDFUQnA5aEtjRG1KSWQzUXVKQ1RrS2dEdzkvZGY1dS92UDJ3VGdMcTZ1dGVjVFNJN1F5d1dSekhHT2dIQXc4TWpDQUNzTFd3RUFvSHRLN3k5eGNYRk4zVjFkWjBKRFEyOVpPSENoWVcyNitUbTVwcEhQQjdXTWlZb0tHaEZYMTlmNjhqM3RWZ3NEak1ZREhVQUxCcU54dHBLcGZ2RWlSTTNqSXgxOXV6Wjc3ZTF0WDFkWDEvL1R6dFBaZXlkWlFraGhCQkNYRUJKWkRJaDk4N24ybDdQWTBjWjRHekpZR2hJQVRJQTVJMDdrcmhzY09PNmJRQzJxYjY2eEJ0QzQrWGd1SlVBTHNIQXJkREVEb3ZGdWRjMGJydnROb2pGWXJ6eXlpdERiUmhjWlUxcVRvUmVyOGNERHp5QTg4OC9IMWRmZlRWR0pucE1KaE91dSs0NkFNQW5uM3dDSHgrN2Q3dE9pRXdtYzZvaTJscmxiRy9zb1VPSDhNVVhYK0RDQ3k4RU1OQXIrTGJiYnNPZi8veG5QUC84ODlpeVpRdSsvUEpMQUFNVnlmYjZBenZxR1d5dkYvU0JBd043WDRsRW9sRXRSOHhtTTR4R285MUV1N3MxTlRYWnJlaDJkUHpuNk9XdkxoRzFXMHdid1BEdCtxWHFjZHM3VExlUWtKQVZQQjdQdzRucTBIRy8wTnZhMnJicjlmb1NBUEQzOTErYWtwTHlKcC9QbDlYWDF3L2JqS3l2cjY4MU1ERHdvY0RBd0Nzckt5czMxTlRVdkFMQWJEdmYwOU16MnRQVE02cS92NzhkQURRYXpSWnZiKzl6VWxOVHQrWGw1YzNSNi9WRE80RDYrL3RmYURhYkZ6WTFOUTFWZm8vVnBxS3pzM09vVjI5QVFNQUZjK2ZPdGR2b2ZHVHlDM0M4dWRsVWNPWmEwZEhSanpqcUd3ekFZL2JzMmU4S2hjTEF2WHYzeGdNd0pDVWx2Y1p4bktDd3NIQ3hWcXMxenBvMTZ4a0E0UFA1bnJiVnpBS0J3TnRnTUp3ZVdlRnNOcHVOY0ZERkdSc2J1NWJQNTBzcUtpcWVoazFDMndiZllyR00rZ2JsNmVrWktaUEpFb1ZDWWVSNHovZW5wbFFxSHdPQS92NytvY1Nqcy8yckFhQ3FxdXJaaW9xS1IreWRTMHBLbXV5TFRGeFFVTkExbloyZDMrZmw1VjFvYzF5V201dmJiVEtaUnZZVzV5bVZTbFZUVTlPclk3eDQ0OURzMmJOSDNWbmhxSVZOVjFmWHNOOXREeDQ4R09yc2RVYTB4UUF3OFAxZy92ejVCUzB0TFo4WEZSWGREY0I2MTBHdjdkZTlUYXp2YTdYYU1udm5DQ0dFRUVMY2laTElaTUlZc0IzT0o1RUJDNWFEa3NoVFRuWHAxOTBBL2dYZ1g4L3VXeVF6R2owdlpXRFhBRmdHQjczMGZxbWtVaW02dWtidEl6WE0vUG56c1hqeFlyejg4c3RvYTV0NFcxQ1p6UGx1STlkZWV5MEFETFdZS0NvcVFuMTlQZjc1ejMvaTAwOC94WFhYWFlkcnJya0dRdUhBbmtxMnlmQ1JiU2xzajF2WGRjV2FOV3V3WnMyYU1jZllWam0vLy83b1hOYnAwNmNoRUFnUUhoNCtkT3lpaXk3Q3h4OS9qTXJLU3J6MTFsczRjdVFJUER3ODhPR0hIMElxL1hFdktHdXkxZGtOL3JSYUxZNGNPUUlBZVBubGw2RlVLb2VkVjZ2VmVQYlpaeEVRRUdCM2ZtMXRMUTRmUG94cnJybG0wb25tczMxalBjYkFiZHBwZkFuZ01ubU1MWm51ZUp3UkdocDZZMTlmWDd0RUlrbVhTQ1RwQU5EVTFMUWRRTWVJb2VNbXpnb0tDaTRHRUppY25QeW1RcUc0cGIyOWZYZHhjZkZ0akRHUlZDb05zbTZZcDlGb1htOXZiLzlmYkd6czMrTGo0MThLRFEyOXRiUzBkUFhnZkFDQVZDcE5BY0M2dTd1SE5nczdjZUxFSFltSmladjFlcjNPOXJvOEhrL01HRE9ORlZ0WVdOZ3R0dFdTZzV1a0RUbHc0RUNHWHE4L0F3RGg0ZUdyRWhNVHQrN2R1emZCbW9pTGlJaTROU0VoNFlYeDNnZnVOTlpHaFZZZUhoNE8yMTdFeDhjL0k1VktaeGNVRkN6RjRLWngrZm41S3hZc1dIQW9PVG41eTliVzFpOUZJbEZZZDNmM01TOHZMOXRkVGpsUFQ4K290cmEyYjUyTlZTQVFpUHo5L1ZjME5EUzhQM0xqUGlzZWp5ZTBXQ3lqUGs2cHFhbnZPSHNkWndRRUJJenFIK3poNGFGd2RNN1QwOVB1cHNnU2lTUmRMcGN2SDNuY2xmN1ZQVDA5bzM1SWRuWjI3cW1xcXNMZzVvN2o4dlgxdmRESHgyZFVheEIvZi85bFlyRTRwckd4Y2RnUEdZbEVFZ3NBT3AxdTJFWjdQajQrODBOQ1FtNElEdysvNStUSmt6ZFpxOU9kNVdKUDVHRjBPdDJrMmtjWWpjYmErdnI2OXlJakkrK1ZTcVZwaFlXRkt3d0dRODFrMWlTRUVFSUljUWRLSXBNSjR5ejRodkhnOU03Y0hMQWN3TVlwREltTThQRGkvVDBBUGdUd29XcjNFZ0VzdkhQQnVJc0JkaEdBYytCaS84K3pUWEJ3OExoSjVCdHZ2QkVta3dubm5ITU96am5ueDc5ckZRckZVT3VGK3ZwNmZLNXJZalFBQUNBQVNVUkJWUExKMklXTjlqYXZjK1N1dSs0YTl2aWNjODdCVzIrOWhUZmVlQU83ZHUzQ0cyKzhnZi85NzM5WXMyWU5GaTVjT0t3Nm1zZmoyVjJUeitlUFd2ZW53QmpEbVRObkVCRVJNYXdxbU9NNDNIUFBQVEFhamRpL2Z6OFlZN2pnZ2d1R0paQW5ZdWZPblRDWlRGQW9GS01TeU1DUHZhbHROOGV6dFc3ZE90VFgxK1BRb1VONCtPR0hFUmpvVXF2V1lhWnpZejJWT3VzMEdPeS9vdUFPSElkTnUrQUZJQkFjZGxvNGJxRktuVE9mWTVZK2dETXlNQk40bkFVV1p1RjRIQVBqTEl4WkdEaWVoUU1ZT0daaGpHTmdsb0h6Rm1aaGZEQlllQmFPV1JoNDNNQjVqbGs0eGpFR2pvR3pXQUIwcW5KMjVVOGtaSWxFTWpzZ0lHQXBNTHh5MTJnMG5qTlljVHFVWUpQSlpJbU1zUjRBRUlsRVFjQkFuMklBNk92ck01cE1wdnJvNk9qZlJVZEhQd1FNOUtXdHE2dDdIUUNYbTV0cnJxNnVmcjY4dlB3UDFtdm85ZnI2RXlkT1hOM1kySGh0Y25MeWEvUG16VHRjVTFQejEvTHk4blVBdE43ZTNobDZ2ZjQwaHQ5NjNsTmFXbnJ2eU9mQjUvT2xGb3ZGTVBLNHJjakl5TFVTaVNURituaGtFdGxzTnZjQTZCejh2eDRBQkFKQnQ4bGs2Z1NBOGRhZkNzNXNWT2lJWEM2L0lqSXk4c0dxcXFyTmJXMXRRLzEzVENaVCtmSGp4Ni9Oek16OHRxZW41NGZTMHRJMUhoNGVBVEV4TVJzQUNBSDB5V1N5ZUQ2Zkw5WHBkS01xc1IzcDcrODM3ZCsvZjdaRUlsSE9tVFBudnlVbEpXdE5KcFB0Sm5rY0FNNWVFamt2THk5cnJJMzF6R2F6UzdlN09Lb3NIKy9jU0FrSkNYOHltODE2MjlZcHdPaiswMDd5bHNsa0NnQXdtVXdWVFUxTkZjNjhTQUFBWnJPNXFiMjkvWCsyNDN0NmVrb2pJaUx1QmdCdmIrOWh1NlhLWkxJMEFOQnF0U2R0ajNkMWRSMHNLU201TFRVMTlhT01qSXl2cXFxcW5xbW9xRmdId0NLUlNOSzl2YjFuODNnOEtRRDQrUGdzdEZncy9YMTlmVjFtczNua0Mwb3V5ODNON1p2a0V1YXlzckw3REFiRG1ZU0VoT2RUVTFNL1BIcjA2TUxKeGtVSUlZUVFNbG1VUkNZVFZxL0RrVkFaT2dENE9UbGw3dDhQc2ZEVkN6ak5WTVpGN0ZObDdla0hjR0R3YllOcTl4STV6UHhjTUxZTUhCWURtRFc5RWY3MGxFb2x5c3JLeGh6VDJOaUlucDRlaElTRUREc3VGQW9oRUFnUUVoSUNvOUhlL2x5anJ6VVIvZjM5RUFnRUNBd014Q09QUElMbHk1ZmpwWmRld3Brelo5RFQwd05nZUVzSGtXaHF1cGVVbHBhaXFhbHBxQ1dGc3lvcksyRXdHQkFmSHovcVhHWm1KczZjT1FPMVdnMEFRejJUSitPcnI3NENBSFIyZHNKc05vK3F6TFlta1NNajdkOUpmdi85OTJQejVzMDRmdnc0N3J6elR0eC8vLzNJeXNxYWRGdy9QVTQ1NVM4UnNhRi9jOEFoQjJCZ1E5WGIzTUI1anNQQWF4d000RGdBREd4b0x2dnhQTWNCbG9GampPTitQTStzTTlqUTlWVGJsd1dyTHZwMjVLM3I0NHFKaVhrTUFFcEtTbTZ0cTZ0N1d5cVZwaTVZc09BRUFGai90Wm8vZi82QmtmT3RZM1E2WGRIQmd3ZVhSRVpHUHRqYzNQeHBUVTNObzlhcVl3emU3VEdZcEIybHBhWGxrNk5Iais1UFNFaDRRNkZRL0thMnR2WkZvOUdvOWZEd0NPenE2anJpelBNUUNBUnkyM1lEOWh3OGVEQVZBSlJLcFVxcFZJNTY4Vllpa1NnOVBEd0VBT0RoNFJFNitHOGNqOGZ6QlFDUlNPVDhxMTZUMU5IUnNYK3NOZ2kyQWdJQ2N2ejkvWmRqOExObGtHOUtTc3JiN2UzdHV5b3FLdjVvTzE0bWt5VjRlM3VubnpoeFltVnpjN01hZ05iZjMvOGlIbzhuOHZQelc5RFIwYkhYeDhmbkFnQ3dWcDNhRWdxRkFkWVhEK3pRV2l5V1RoOGZuOFVaR1JuL1BYanc0SHdBMW8rN0J3Q01WekZ1aXpIR0J3Q080MXpxZmJSdjM3NllrY2ZpNCtPZkNRb0t1czdldWRqWTJLZERRME4vWlhzc0tDam9LbjkvLzJXVmxaVWJsVXJsSnR0enppWi9nYUZLNUpiUTBOQXJVbEpTM25YaGFZenA0TUdEYVlHQmdTdjYrdnE2ZlgxOUYyT2dUWmNKR0dqdjB0ZlgxMnJkME01V1IwZkgvdno4L015a3BLUlBvcU9qSC9YMjlzN016OCsvUGlRa1pHVk1UTXpqMW5FS2hlSk9oVUp4cDE2dlAxVlNVbklINEZKUDVGRmNhUU16VnJ1UTJ0cmFGL3I2K2pRNm5lNDRBSDVZV05ocVIyTmxNdGxzUjMybjdmWEdKb1FRUWdpWkNFb2lrd2xUWlhIOVc0K3lMOEhoUm1mbm1BVzRIQUQ5TWpzRHFMTDJ0QUw0WVBBTnF0MUxRcmgrYmhFRHR4Z2N0eGhnYzRFcHJHU2NBVEl5TXZETk4yUGY0ZnIwMDAvYlBhNVNxZURuNTRmSEhudk1xV3ZObXpmUDVmZ0tDZ3J3OU5OUDQ2cXJyc0tLRlNzZ2xVcVJrcEtDVjE5OUZYdjM3c1dTSlVzQS9MaHBuNGVIaDhOMkZtTlp2ZHJoMzZVQUJub2FyMSsvSGlLUkNNbkp5UzVWNTU0NE1mQjNmVktTL1R1aTgvSUdPdHdrSnljak9Ublo2WFh0T1g3OE9Db3JLd0VNdkUvS3k4dVJtRGc4LzJHTlorUnhxOHpNVEd6ZHVoVlBQLzAwVHB3NGdULys4WTg0ZWZJa2Z2dmIzMElnRU9EbzBhT2pQdVlqZXh3NzIzcGpLcWx5ZDAxcENsbTFlNG1BYjhZU00zanZnRUVuTW9ubm15UTZnMWpZSnpUb0pHS0JvRi9NK2dVOENQcDVacDZGNC9jSk9RajZlZVkreG9IUDUvRjRGZzVtUHMvQ01RNFdNNC9IQ1Rqd3pUeExQK1BBNS9GNEhPTmc0UTJlSDNoczRSZ0hRRHVSQkxLZm45K2lrSkNRVVp1ZldRMjJRSUJDb2JndE9EajRodno4L0l1NHdZMWdRMEpDYmdvTkRmMk5kVXhmWDU4V1FPdkpreWQvTFJhTFkzMThmSzYyOWlIMzhQRHdCd0NwVkdvM29WTlhWL2VhWHE5dktDZ291TlRUMHpQYXV1SGJZTVh4cU5zSXhrb3dqVHdYRXhQemVFeE16T09OalkzYlRwNDhPZWJQNVl5TWpPMGpqMlZtWnU0ZGE0NjdqWXcvT2pyNllXZm5Sa1ZGL1E3NHNlWEFpUk1ucnRmcjllVUxGeTQ4M05yYStyL3k4dktIQVNBOFBQd0JoVUt4ZXQrK2ZRa1liSEhSM3Q2K2p6SFdKNWZMcis3bzZOZ2JHQmg0bGNsazB0aXJ1RlVvRkRjcUZBcUg3MHVEd1ZCVFZGUjB5NXc1Y3o1UFMwdDd1N0N3OEpyQlUwSUFzRmVKN0FoanpKcDRkbWt6UHFQUldEWHltTmxzMW81eGJ0UUxISEs1L09LV2xwWXYydHJhdmhxWlJIYWxRdHo2WWtCM2Q3ZmErdlVDQUVGQlFkZUZoWVhkVVZKU2NyZlJhRHp0N0hwV3NiR3hHeGxqckxTMDlNN1pzMmQvSUpmTGx3NXVhTWtQQ0FpNHBMMjlmVGNjdEtEUjZYU05lWGw1MlNrcEtmOElEZzYrVmlLUmhKOCtmWHJkNmRPbjF3R1E1K2JtdGxoZldBSUFQeisveFlCclBaRkhjcVdQOUhnYUd4cy9Hdnl2NTFoOXBmMzkvYlA5L2YyejdaMmpKREloaEJCQzNJV1N5R1JTR1BCZkRzNG5rWGtETFMzb2w5a1pTSlcxcHhIQXZ3ZmY4T3krUlRLRFVUd2ZZQmxnYkE1NG1BdUdCSnhGTFRCU1VsTGc1K2VIam81SjM3MDZwb0NBQUlkSjFMRVVGaGFpdTdzYmI3LzlOajc2NkNOY2RkVlZXTGx5SlNRU3lWQUNHUUIwdW9HV3FTTTMzSFBXZVAxNHp6MzNYRVJIUjZPcXFncXZ2ZllhMXE5M3Vvc05qRVlqSkJLSncrZS9jdVZLSkNjbm83L2YzcjVVcm5ubm5ZRldvd0VCQVdocmE4UGh3NGVISll2cjZ1clEydHFLME5CUWhJWTYzdmNvSUNBQXp6Ly9QTjU4ODAxOCtPR0grUHp6ejFGV1ZvWU5HelpBTEJZUGE0WGhxTWN4TUxEWjRHMjMzZWIwOForVHdUc2IxRTk4bTdYS3d1Tys2eFViN2xkbDdka0V3SWdmcXpGbkRKRklGTmJaMmJsdnNJcHhsTGEyTmpVQUJBVUZYVzJ4V0F6dDdlMUQvWEY5Zkh3VzI0Nng4dmYzejNHVStBd0tDcm8yS0Nob1ZCTnkyMlNPblFUZnFKMCtTMHRMaDczQ3czR2N6TnFydUxHeDhZUE96czZkSStkb3Rkb0tlekVCZ01GZ0tDNHRMVjJ0MFdnK0F0QWRGaFoyVjJKaTRpc2N4L0ZMUzB2dmFtMXQzVzQwR3F0bE1sbWk5WGxQcGVycTZwY2FHeHRkL3AxQUpwTXRURTVPSHVvSlkvMTROVFEwdkJjWEYvZEhqdVBFTlRVMUw0YUdodDdXMk5pNHpXUXkyU1l1ZGEydHJkOG9GSW9iR3hvYS91N3Y3NytzdHJaMmk3M3JORFUxZmF6UmFGNjJQVFl5MmQ3YTJ2cUZScU41SlR3OGZFMTRlUGg5R28zbXJ4amMwTlplRW5uZXZIbTdSeDREQUlGQTRBVUEvZjM5ZXVmZUMrNVRVMVB6c3RsczdyUldwZHVheU9hS09wMnVVYWZUTlZvZks1WEtKdzBHdzVuQmxpOHVKMWdGQWtFUVk2eTNxYW5wbzdpNHVNMEtoZUtXMXRiVy93VUdCbDRrRW9sQ201cWEvalhPRXIxRlJVVTNWVlZWUFcrdllubll3TjdlcnZiMjl1L0t5c3J1MFdxMXhjRG9uc2dBL0RNeU1qNDFtVXgyTit4VHE5VkNaNS9iZUswdjVITDVjcjFlcjlIcjlRVWpQeFlCQVFHNWMrZk8zZEhRMFBDdm9xS2lYenQ3VFVJSUlZU1FpYUlrTXBrVW9RbmIrejFod3VBZlRPTmhRTTQvanpQSlRlbWNidnpSWkRvTjlsTldENzRCQUo3YnZreWk0L1hPNXNDYnkzaVlDd3VTd1dFV2dLQnBDM1FTK0h3K3JyamlpcUhrb3l0YVcxdGhNamxYWkhibGxWYzY3RlU4bHB0dnZobloyZGw0OTkxM3NXZlBIbXpidGcyZmYvNDUvdkNIUDJEaHdoL2JJelkxRGZ3ZDYyaXp1UEY4ODgwM295cVliU3RyZVR3ZVZxOWVqY2NmZnh6ZmYvODlDZ3NMa1phVzV0VGExMTkvUGE2OTl0b3hLNlJUVWxJY25uUFdEei84Z0JNblRvREg0Mkg5K3ZWNDhNRUg4ZjMzMytQbW0yOGVHck52M3o0QUE5WEc0K0h4ZUxqampqc1FFeE9ERjE1NEFhZE9uVUp0YlMweU1qS0c5VE4yMU9NWUFNeG1zOTBFdmFQalAwY2JsdTNlcjFMbi9Ja3hkcmZxbzVXYlZhcytkcW1LOHFmUzJOajRVV05qNDg3YzNOd3hON3dTaThVSkJvT2h5cGsxS3lvcUhoblpnaUVzTE96dXBLU2tWdzhkT3BSaVRVQUJRR0ppNG12aDRlRXVOeVhYYURUL3NIMGNFaEt5RWdEMGVuMjVwNmVuWXVUNThlajErbnE5WHY4UEFNTDQrUGcvaDRhRzNseGRYZjE4ZEhUMHczRnhjYy9HeDhlL1ZGTlQ4NWVLaW9yTlBUMDlMcTA5RWYzOS9hM1dDbUNSU0JRMzNuaVR5WFFHZ05uRHd5UGMzdm1xcXFyTmZENWZIQk1Uc3o0a0pHUVZZNnkvc3JKeTNjaHhqWTJOYndRR0JpNmZNMmZPVnh6SDhldnE2dXcrVjZQUldOL1IwYkZ2dkxoS1Mwc2ZrY3ZsbHlzVWlsczFHczBXc1Zqc0NRQm1zM21vdHpSampBT0FvcUtpRzdWYTdUR2hVQmhwV3hFdUZBcjlCdWM0Yk5SdnUyR2pWWFIwOUtnMklCS0pKTTNST1c5djd6a2pqMm0xMmlMZ3g5WW10bHhzWjlFS1lOalhtRmdzRHZmeDhWblEwZEd4Snl3c3pPbXZnZGJXVnJYSlpLb0FnS2FtcG44MU5UWDlGd0JyYUdoNE95WW1acjJucDJkTVJFVEVRNzI5dlUzTnpjMy9jMlpOWi9wZTYzUzZFL241K1V2R0dkWSsxaGczOUVRZU1tdldyR2NFQW9IMzNyMTdSemJ5NTgrYU5ldkYvdjcrenFxcXF2OXoxL1VJSVlRUVFzWkNTV1F5S2JjdjVucGV6Mk03R1hDcGsxTkV4bDdrQVBoOEt1TWlVK01QRjMyckEzQm84RzJJNnF0THZDRXl4WEdNbThVWW13V09td1d3T0FEaEFFSXhlR3Z2VEpTYm00c2RPM2FndnI3ZXBYbC8rOXZmbkJvWEVSRXhxWjY2RVJFUmVPeXh4N0J5NVVwczJiSUY1ZVhsby9vclcyTVBDcHE2WFA2NTU1Nkx0TFEwRkJZVzR0VlhYOFdXTFZ2QWNjNFZxTmx1cU9mSWVCdkxPVG8vYjk0OGJONjhHWjZlbmhDSlJMand3Z3VSa3BLQ3BLUWtGQmNYbzdTMGRLZ2FlZnYyZ1h5TkszMmRjM0p5RUJZV2hyS3lNbVJrWkl3L3dVWndjRERlZSsrOVVjL0QwZkdmTCs0ZkFIc1VmcTNYQWhpdkluQTZ0WTF6M3RQWDEzZGhjM1B6cHhPOVFHQmc0Q1Y5ZlgxdFdxM1dtYzNJQnBwRXUwQ2hVS3d4R28yMUZSVVZENldscFgwV0VCQ1EzZGJXdHN1Vk5TUVNTWHBLU3NyZlJTSlJlRjVlWG82M3QvZHNBRGgyN05qQ2tKQ1F1Nk9pb3RZcUZJcmJLaXNySDlkb05HL0NUb1gwVkxDM3lkeEkrL2Z2anpBWURHUHVxM0Q2OU9rTlVxbDBkbUJnNEpYdDdlM2ZHZ3lHVWEvWU5EVTFmUjRURTNOQ0twWE9ibTF0L2RLVlRmVWMwUDd3d3crWGFyWGFNd0RNRm92RkN4aStRYUZRS0pRQmdGNnZMKzNwNlNrVmlVVERicjhRaThWaGcrY2JIRjBrUGo3K0k1MU9kL3pVcVZPL3N4NkxpNHZiN0dqOFdPY3c4T0wvdUEzOVhXbG5VVmxadWFteXNsSmxlNHpQNS9zQ2dKK2YzeEkvUDc4bHpxNVZVRkN3MUpwRUhxUWJ2TWFyMGRIUmo2U25wMzhtazhuU3k4cktIZ1l3K1Z0WkJvbEVvbG4rL3Y3emJZOUpwZEpNQUFnTkRSMTE1MTFEUThON0k0OGRQSGpROGEwdUl5eGN1TkRoeDFza0VzVkxKSkxrNnVycWwwYWVpNHFLZWtBcWxhWVdGeGZmb2RQcG1nQWdKQ1JrVldSazVDTkhqaHpKeHVER21ZUVFRZ2doN2tSSlpESjVIUDRENW5RU0dZekRjbEFTK2F5aXV2VHJiZ0Q1ZzIvRHo2bFVQQ3c4SUFmWHErQTRMb3h4Q0FQakZPQzRVSERNRjR6ekFXTys0TUVIalBNQm1DOEE4VThWdTFBb3hKbzFhN0Jod3dhWXpTN3RaelF1UHArUGUrNjV4NmtrNm5obXpacUZGMTk4RVJxTkJzSEJ3L2U4S2k0ZUtIaWM2T1o5enJyMTFsdng0SU1Qb3FLaUFydDI3VUpPVG83YjFyWnRFV0hMV3JIcjZMeTFQM05pWWlJZWV1Z2hKQ1FrQUJoSXloWVhGK00vLy9rUEhubmtFUlFVRktDMnRoYmg0ZUdZTTJkVUlkNllFaE1USGZaUWR1VGxsMStHVU9qOGF5ZXVqcDlKVkxucVNwVTZleTg0N2tiTTdDVHltSUtEZzYvbThYaml0cmEyVWYyQ25TR1JTTklEQWdJdXE2MnRmUlZPSkY0bEVrbHFTa3JLTzZkT25WcmQxZFYxYkx6eGNybjhDbjkvL3dzcktpb2ViVzV1L2x5djE1Y25KQ1M4ZXVEQWdRd01KdGpHNHVYbEZSb1pHZmw0V0ZqWVhUMDlQU2VPSGoyNjBHZzBWbHVUeUJhTHBiTzh2UHlCK3ZyNk4xSlRVLytSbUpqNGQ0VkNjZGVSSTBjV0FmaEpLc3hQblRxMXByYTI5dldSeCtWeSthVno1c3o1cnpOcitQajRaUGo3K3k4em04MDkvdjcreStMajQvOWNWbGIyZTlzeFVxazBrTS9ueXdDQXgrTUpNZEQvZjFJL0FHd3J6d1VDZ1FRWW5rUVdpVVJCQU5EYjI5dGliNzVFSXBuTkdPc3ptVXpWanE0aEZBcGxJemM5dE5kdUlpVWw1Uitob2FHM2o5V0tJaVFrNUdhbFV2bDRZV0hoVmRaS1pFZnNKWWRIY3RRSFdLdlZublNsSlVaRVJNUTlDUWtKcnd3bTVPMXBxYXFxK3BOU3FkeG9NcG5xYTJwcS91cnMyazZReWVYeUhFZTloKzF0Rm1pYlJHNW9hUGhHcDlNdDFPbDBqVkZSVWIrUGk0dmJ2SFBuVGc5N2EyVm5aeHNyS2lvZUdlenJiYmNGalVLaHVCWUFXbHRiUDdFOUxoS0pZbU5qWTU5c2IyLy90cjYrL2czcjhkN2UzazV2YisrNWFXbHAveWdzTEJ6VlRvY1FRZ2doWkxJb2lVd21yYytNTHdROE1EamZLL2R5RldNODFlQ21SZVRzcGxLcExBQ2FCOTkrY0dyT1J5czlQUHpiWmF5LzE0TUpoUjc5UEl1UTN5OFFNcjdadzlMUGhEd2VYMmdCTytDdUdHTmpZN0ZtelJxOC9QTEw0dzkyd1gzMzNZZVltQmlYNWpRMU5lSDN2Ly85K0FOdHRMVU5GRmgrL3ZublRtM3F0bmJ0V3BjVHFRQ1FtcHFLQlFzV0lEZzQyT1drNm5qc3RZTUFmcXpRZFhUZTFnVVhYREQwLyt6c2JMenh4aHZZczJjUGZ2M3JYdy9Odit5eXk5d1E3ZmhjN1lFOWtaN1pNd3YzSDRCdFV1MWVJaGpzbHp4akpTVWx2WldVbFBUV2lNTjhwVkw1V0g5L2YxZERROE5uRTFqV0x5MHQ3WDJMeFdMVWFEUmpWWDhPRVFxRmNtOXY3N2tlSGg3QjQ0MFZpOFVSeWNuSmYrL3Q3YTJycXFyNkt3QkxSVVhGdzJscGFaK21wYVZ0RzB3WWpYeS84NzI5dmVkYWx3Z0tDcm9wTEN6c3R4cU41bStuVHAxNkNJRGRmanc2bmU3RTRjT0hGMFpFUkR6ZzRlRVJnTUVFY2tCQVFLNVNxZHgwOHVUSjY4YXJCcDRvb1ZBWUtKUEpSclcxRUlsRW81dU8yeUdSU05MUzA5Ty82ZXZyYXpsMjdOaWl4TVRFZjBSR1J2NmYyV3cyREc2a0JnQyt5Y25KWDRyRjR1aXVycTVEL3Y3K3k1S1RrMTh2TGk1ZURUZFZYUXVGUWw4QXNGZ3NROGw5aVVTU2FyRllUQWFEb2M3ZUhMbGNmbGxYVjljUkFBNWJJUWdFQWorajBkZ0NBTlhWMVg5cWJHd2NWUVhyTEM4dnIyZ3ZMNjlaMDlHRGVTeGVYbDRKNHlUVCtUS1pMQjBBaEVKaGdFS2h1TDYrdm43azE3TlRyRzFIZ29PRGZ4MFdGcmJHMDlNejR2dnZ2dzhadVJHZG5aN0l3K1RrNVBSekhHZTNaOU5ZbSt6Rng4ZS9PUExZc1dQSHpyZTJVQWtLQ2xyWjI5dmIyTkhSWWZ2N2prZDZldm8yczlsc0tDMHR2ZFYyYm50Nys3ZDFkWFd2aFlXRjNhMVFLRzYzVFRBVFFnZ2hoTGdESlpISnBLMDVsMnQ4TFk4ZDVvQUZUazRKVVJ4RkpvQ2pVeGtYK2ZrYTdLczY1cTNuS3JYZFRjZ243THp6emdOakRGdTJiSmwwUlRLZno4ZTk5OTZMQlF1Yy9aTDRrZGxzSHVweDdLcnU3bTUwZDNlUE84NW9IUGNPWm9lZWZQTEpDYy85S1hsNWVXSEZpaFhZdG0wYkhuLzhjVFEwTkVBdWwyUDU4dVZUZnUzMTY5ZWpyczV1bmdqQTJCdnJPWk1zbjVFNGRnZ01VaDdqTWdFY251NXd4bEpYVi9kYWUzdjdkOWJIWFYxZHAyTmlZaDZWU0NRcGxaV1Ztd0JvWFZsUEtwV216SjQ5KzJPSlJKSjQ0c1NKRy9SNi9hamVPSXd4NnpjVkx3QjZZQ0NKQndEajlXQ1dTQ1FoYVdscDN3aUZRbmxCUWNHbEdLdzZibTV1L3F5aG9lRmZvYUdodjBwTFMvdWtzTER3MS9peElsa3dlL2JzYlhLNWZMblpiTmFucGFXOVcxaFllSE5yYSt1WFdxMzJwQk5QeTFKYlcvdUM3UUdPNDBSU3FUUjkzcng1UndvTEN5L3Y2dW9hZGVmSlpDbVZTcFZTcVZTTk44N2FYeGcyN1VBQ0F3TXZUVWxKMldZMm13M0hqeCsveUdBdzFCVVVGRng3N3Jubjdna09Ecjd1OU9uVGZ4YUx4WkswdExRdlpETFpuTk9uVDI4NGMrYk1NNW1abWRzVkNzVnRmRDdmNzhTSkV6ZkRabVBJcUtpbzMwVkZSZjF1NVBYSDQrUGprd2tBSnBOcDZPZFlRRURBMHA2ZW5uellxWGoyOWZXOVFDcVZwcGFWbFkyOGxtMENraE9KUkNGOWZYM053RURsczIzMXN5Mkx4V0pOUkE5OXZ0bTU1bmw5ZlgzdFJxUFJVY1h2ZEpESzVmSXJlbnA2Q21HL1JZVTRMUzN0L2NEQXdCWDE5Zlh2U2FYU3hPVGs1RGREUWtKdTFtZzBmMmx1YmxZRDBGb3NGcFBOKzJDVTJOallwd01DQXBiSlpMSTVBQ0NUeVRJN09qcDIxOVhWVFNqcGV1VElrUlRZRkZMdytmeVFqSXlNYjFwYVdqNnRxcXA2d3Q2YytmUG5sd3krRURBc0FkN1QwMU05R0ZPQ1RDYWJvOUZvdHVMSEZ6ZTgwOVBUMy9QMjlqNzNoeDkrdU1MbWU0MUlMQmJMZVR4ZVlGdGIyNDdRME5CYkV4SVMvdExlM3I1cmhuMThDU0dFRVBJelIwbGs0aTcvZ2ZOSlpEQWVsb09TeUdTR1diUm9FWUtDZ3JCbHl4WTBORGhzVXpnbWhVS0JOV3ZXSURZMmRzTHpuYWttQmdiYVdLeGR1eFo5ZlgyNDk5NTdzV0xGaWdsZDgyeTFhdFVxZlAzMTEwTWZ5MXR1dVFVaWtWTjdnRTVZVjFjWEdoc2J4OXc0NzJ6YVdNL0tXMndvNk5hTCt5MW1MZ3N6UEluYzNkMTl1S21wNlFQcjQ2Q2dvQ3VWU3VVbXZWNWZYbGxaK2F5ejY0aEVvdGlZbUpnSHc4TEM3bVNNbVl1S2ltNXFhbXI2ME41WWc4RlFEZ0RwNmVuYnVycTZEbk1jeDFjb0ZMZWF6ZVllclZaYjV1Z2FFb2trZmM2Y09aK0p4ZUtZOHZMeXRlM3Q3Y05hYlJRVkZhMldTcVZ4UVVGQks4NDc3N3o4NHVMaU96czdPNzlMUzB2N0lDZ282SnF5c3JJSGpFWmo5ZXpac3o5ZXZIaHhjV05qNC90YXJiYTR2NysvRTREWmJEWmJqRVpqMi9Ianh5OFRpOFdaWXJHWXgrUHgrQUQ0SE1kNWNCd243T2pvT0dneW1jcGJXMXUvek0vUFg1S2VudjVWUmtiR25vS0NnaXM2T3p2M09QditHazliVzl0MmpVYnpja3RMeTFmMjN4VVNwY0ZnNkFFZzhQZjN6d1lBaThYU0RVQVNIeCsvT1NJaVlvM0JZRGg5N05peHkwd21rN1cvc3E2NHVQZ3lyVmJiNyt2ck8yZjI3Tm5iUktML1orKyt3OXVzenIrQmY0OGt5MWJrdmJjOEV6dU9IV2NQWmhMRFM4c3FMUVU2Zm96U2tFREtwblJBd1JSS29ZTlJWaElnRkVxaERTMXRJS3hpUnNOSTRwVmhITnR4dkVlOHR5ekpzcDd6L21HTEtvcnRXSTRWajN3LzErVXIxblBPZlo1YmlwTTR0NC91NHhsUlVWRnhUMVZWMWNNQVVGQlFjTW1TSlV2ZUNnc0x1OHpYMXplenFLam9lejA5UFhzQm9LdXI2NHUydHJaakRtMXo3ak5zTUJqdTh2THlpakdaVEJWV3E3WFQwOU16T2k0dTdtZUtvZ3lZVEtiYzRlVFRmWHg4RmxkVVZQeEtwOVBGU0NsVkFRRUJLd0ZBQ0tITW5UdjNNYXZWMmxaYlczdE1RZEZtczNVQlFIaDQrRlcrdnI1bnFsUXFuZEZvSExQMUJBRDA5UFRzajRxS3dxSkZpLzdaMWRYMWhkT3cwT3YxOHdNREE4OC9ldlRvY2UwWlJwS1FrSEIvUWtMQy9lT1pPdzdxQlFzV3ZHcXoyWHB0Tmx1ZnpXWXpTU2tIMVdxMVgyaG82RVU2blM2dXFxcnFJZWNnVDAvUHhNek16SC80K1Boa05qWTJ2blRvMEtFZkEvQ0lpNHU3dzJBdzNKbVJrZkV2S2FYTlpESlY5ZlQwN1BYdzhBaEpUMDkvemFHWXJGR3IxZHIyOXZZY25VNW5BQ0NycXFvZWJtdHJlNitucHljWGdCSVZGWFZ0VkZUVXRjNzM5dlB6V3c0QUk0MzE5UFRzN3UzdExiTS9EZ2dJT0NNbEplVTVLYVh0OE9IRDJSYUxaZFEvM3dNREE2MzJneVdkaFlTRWZBOEFISHUwSnlVbC9USWtKT1JpUlZFc3ljbkp2MDlOVGQzcTRlSGhyMUtwUm1vQjVybGd3WUkvNStmbm53c1hlNjhURVJFUmpZWkZaSm9VQXRnQjRCRVhRaTRHY0orYjBpR2FzT1RrWkR6NjZLUDQ0SU1QOFBiYmI0OXJaeThBK1BuNTRaSkxMc0g1NTU5L1NucmI3dHUzRHc4ODhBQ3MxcUgvSDIvYnRnMTFkWFc0NUpKTEVCc2I2OUphMTF4empUdFNuSEk2blE2eHNiSG82T2dBQVBqNCtMamxQbGFyRlcrOTlSWSsrK3d6SER4NEVOdTNiNGVmbjkrSWMwYzdXRyttdTJQMWJsTjJ6dG9EVUdIUmlXZFBuZUdEMlRvY0x2bW5wcWErcUNpSzhjQ0JBOThCWUJvdDFwSDk3ZTBBME43ZS92NlJJMGR1SDYwWUJBQzF0YlV2QmdVRlhSQWNISHhSU0VqSXR3QmdZR0NncGJTMDlDYU1jaWhZV0ZqWTk5UFMwcmFwVkNwdGVYbjUzVFUxTlg4Y1lWci8zcjE3ejErOGVQR093TURBYzVZc1dmSnhYbDdlS2lubFFHMXQ3ZU8xdGJWUEFrQmVYdDdxaElTRWUyTmlZamFwMVdydjhUeEh1ODgrK3l6Wi9ubDNkM2QrUVVIQnVxVkxsMzZja0pCd2IyRmg0YWV1ckRXV2ZmdjJYVERHc0diVnFsWEhISDdYMTlkWDFOZlhWd2JBTXlBZzRJeTJ0cmEzRGh3NGNEMkFEcWQ1TFFBOFUxTlRuMVdwVlBxdnZ2cnFpcWFtcGpjY3B4UVVGRnlRa3BMeXA3Q3dzTzhOREF4OC9WYVE3dTd1L09ycTZtTyt0M0V1SXF0VUtsMU1UTXd0anRjVVJURWRQbno0WnZ1QloxRlJVZGRKS2ExTlRVMHZHd3lHZTZLam96Y0FRMThEQUlTdnIrK1NrcEtTNitDd0N4b0FUQ1pUUTBORHczTVJFUkhYcTFRcWovYjI5ZzliV2xxT0tXcVBwS0doWVp1L3YvK3kwTkRRSzRLQ2dvNTdYVzAyVzM5N2UvdDd4Y1hGNCtxZFZGOWYvMHhEUThPWXA4bTZjQUNmVGEvWHA5cGJVamd5bTgwMWh3OGZ2dFc1RFlPL3YvK2FSWXNXN1ZTcFZGNFZGUlcvY2lneVc2cXJxMzliWFYzOXg0Q0FnSFdCZ1lHcjVzeVpzMENuMDhYNCtQakVxdFZxdlJEQ1U2VlNDU21sb2lqS1FFTkR3K2F2dnZwcUswWW9ySTdRNXVhRTR5VWxKVGYyOXZhV3hjVEUzQkVkSGYwanZWNmZOakF3MEx4djM3NEx4eW9nbjBoRVJNUVBCd2NIdXpvNk9qNnhYNnVycTNzaEtDam9nb0dCZ2FiaGoyYXoyZHc4T0RqWVlyRllXbTAyVyt2QXdFQ0x5V1JxTzlSMTRBQUFJQUJKUkVGVVRVdEwyeFlSRWZIOXFLaW9EYzd0T1lpSWlJZ21pa1ZrbWhRYmxvclNMZm15RE1DOGNZWmtQcE1yWXpZdEY3TnJPeDdOQ2xxdEZoZGZmREV1dU9BQzdOKy9IM2w1ZVRoeTVBaWFtcHFnS0VQdktsV3IxUWdQRDBkU1VoS1dMbDJLek16TVUxSThOaHFOZVBYVlYvSFBmLzRUVWtwa1ptWWlPam9hSDM3NElYYnMySUVkTzNZZ016TVRGMTk4TWM0NDR3eW8xU08yYVR6R1JOdG5USGRidG16Qi92MzdvVktwb0NnS0huendRZnprSno4NTZiN0lKcE1KUlVWRjJMOS9xTVYzUjBjSG5ucnFmMmM3TlRjM2oxcEVudVZLSU1XQ3FVNWlMQ1AwOHUzYXQyL2ZOOVJxdFlmUmFDd2FLYWE3dTN0WFZWWFZieHl2MWRiV3Z1VHA2Um5SMk5qNHV0Rm9IRSt2OTk0VEZFbVAwOVBUczh0a01sVldWbGIrb3JtNWVheEQ1Ym9MQ3d2UFMwcEsrclhaYkc3czZlbkpyYWlvdUxPL3Y3L1pZYTI4L2Z2M1g0cWh0OXo3NmZWNkwwVlJ0SXFpZUFCUWE3VmFsWlJTTlR3dU1GUmdrMWFyZGRCaXNSeHo2SmZSYUN3cUtDZzRwNit2NzZUKy9hNnBxWG15dTd0N3ZMdld1dzhkT25TOVNxWFNxMVFxMWNEQVFGZFRVOU8vTWZRMmY5UGV2WHZYQXVnZUk5NnliOSsrQ3dISVVkN2VQMUJhV3JxeHBxYm1JYlBaWEE4QWhZV0YzN0JhcmRYT0V6Lzc3TE5raThYU1pYOWNWVlgxWkd0cjY1c3FsV3FPbE5KRENHSHQ2ZWtwaFVOQitQRGh3ei92NnVyNjNHUXkxZFhVMUR6VTNOejhWd0N5czdQeklJQ2VBd2NPWERqS0RteVVsSlRjVkZKU2N0T0pYNkpqV0l1TGkzOWNYRno4WTFlQ2JEYWJ5V2cwRmxzc2xxOTdPUnVOeG1LajBYaG9yQitTMk9mWlcyMmN5TjY5ZSsxTitUMHc5SDhSRllaNlFZOTRnR05YVjlldXVycTZQN1czdDcvYjJkbjUyUWhUQmpvN085L3I3T3g4Ynp6M0g0MHJCd0E2TXhxTlJWYXJ0ZXZ3NGNPMzE5Yld2Z2luSHdnNDYram8rR2lzUXhUMzc5OS91WStQejF3NDlNaTJXQ3hISEY2N01WVlhWOTloTXBrT056UTBqR3UzT1JFUkVkRjRUUGliSlNKbld3cmtvNUM0ZTd6ekJiRHBocVhpV1hmbVJMTlhkczVhZWYrNmowN3BQYVdVTUp2TkVFTEEwOU1UUXB5NnYwTGIyOXV4YytkTzdOaXhBNzI5dlJCQzRMTExMc1A2OWV1aDBXalEyOXVMblR0MzRxMjMza0piV3hzQUlDZ29DSmRlZWlrdXZQQkMrUHI2SHJlbS9kQzY5OTkvLzdoaXMzMXNQSzAxdXJ1N2NmbmxsME9sVXVHRER6NFljKzU1NTUwSEx5OHZ2UDMyMitONjNxN2s0ZWlsbDE3Q2E2KzlCcFZLaGZ2dnZ4K1ZsWlY0K2VXWEFRQkxsaXpCRDM3d0E2U25wMytkLzY5L1BkUzI4bzkvSEdtejV4QkZVZkRUbi80VXhjWEZ4L1ROVnF2VlNFdEx3NnBWcTdCNjlXcEVSbzUrQnRpcDJJbjh3RWZya0ozMThTbi85ejM3dzdYWkVManIvblVmK3dqQnQwOVBFbnRCbDRpSWlJaUlhRXB4SnpKTkdpbndiK0ZDRVZrQnZnT0FSV1NhTVlRUTBPbEdhajNvSG8yTmpjalB6Lys2VFlKOUYzUnFhaXB1dlBGR3BLYW1majNYeDhjSDMvdmU5L0RkNzM0WHUzYnR3cHR2dm9teXNqSnMyN1lOZi8zclg1R1ZsWVhMTHJzTUJvTmh3dmwwZDNlanJhME52cjYrOFBiMmhwZVhGMHdtRTE1NzdUVUFRR2hvNk1rOTRVbWdLQXFlZmZaWjdOZ3h0SEh6bGx0dXdlclZxN0Y2OVdvWURBWTg5ZFJUS0Nnb1FFRkJBY0xDd3JCdzRVSkVSMGZqb29zdWdwK2ZIOHJLeXFEVDZhQlNxYUJTcVFBQWc0T0RHQmdZMmlBWEVoSUNtODBHRHc4UExGbXlCR2VmZlRaV3JWb0ZiMitYT2dUTVNrS0ZDaW1oZitERDh5S0FENDg3WEk0bWhBVmtJaUlpSWlLYUZsaEVwa25UdEFoN0l3clFEQ0JzUFBNRmNPN3plMlRZK3BWaWRyNlhubWdDaW91TDhhOS8vUXNsSlNWb2FmbmZPNE9GRUZpNWNpVXV1K3d5TEY2OGVOUjRqVWFEdFd2WFl1M2F0ZGkvZnovKy92ZS9JejgvSCsrODh3N2VlZWNkTEYyNkZQZmVleS8wZXYyWWVheGV2ZnE0YXkwdExianBwdEhmVlgzMjJXZVA0eGtleTc3VCtHVG1yVml4QWc4OTlCQzZ1N3Z4eUNPUElEOC9IOERRUVhxT3JTdk9PdXNzTEZxMENEdDM3c1RPblR2UjNOeU0vL3puUCtQT05Tc3JDMWRlZVNXV0wxK09sU3RYWXM2Y09jZU0yMncyWEhEQmlUc1dORGMzai9sOGJyMzFWbHgwMFVYanptdTZrRUFGQUVESXVRQllSQ1lpSWlJaUlwcEZXRVNtU1pNdGhMSWxYNzROWUx3OStGU0tCdDhHOEp3YjB5S2FVWUtEZzdGcjF5NUlLYUhSYUpDV2xvWXp6amdENTV4ekRnSURBMTFhS3pNekU1bVptYWlzck1UZi92WTMvUGUvLzBWblorZlhCZVN4V2tRODhNQUR4MTJMajQrSFhxK0h4V0tCeldhRGxCSkNDQVFIQitPY2M4N0IxVmRmN2RxVEJSQVRFK055akxPUWtCQllyVmJjZnZ2dHFLdXJnMWFyeFIxMzNJRjE2OVlkTjlmYjJ4dFhYWFVWcnJycUtqUTBOS0M0dUJpMXRiVTRldlFvT2pzNzBkUFRBNVBKQkt2VmlzSEJvZlBPTkJvTk5Cb04xcTFiaC9qNGVNVEh4NCtZaHhCaVVwN1BUTjNWN0NGRmhSVVNBa295Z0Urbk9oOGlJaUlpSWlLYVBPeUpUSk5xUzc2OEVNQUpUdzYzRThDbk55d1ZhOXlZRXMxU1U5RVQrVlRadVhNblFrSkNrSjZlZnR4dTE1UFIxTlNFcnE0dXBLU2tUTXA2VWc2OTA5NlYzdEN1OWtSMlJWVlZGWDcvKzkvamxsdHVtYlRuT0JOTlZVOWtLU0VlK0dodER5UTJaNS8zOFU5UDlmMkppSWlJaUlqSWZiZ1RtU2FWdGhjZkRmakFDR0RzOThvUGs4QTV6K1RLOEUzTFJaT2JVeU9hTWR6VnlpQThQQnpoNGVHVHR0NUVEaFowOVlBOFY4VEh4K1BaWjlsbWZhb0lBWm1kZ3dvQWM2YzZGeUlpSWlJaUlwcGNxcWxPZ0dhWDY5WUlNd1RlZHlGRWFOVDRqdHNTSWlLaVUwZWdBaW9Xa1ltSWlJaUlpR1liRnBGcDBna0ZPMXdLVUhDRm0xSWhJcUpUU1lvS1NDUnUzLzVkOVZTblFrUkVSRVJFUkpPSFJXU2FkQjRhdkExZ1lOd0JBbWU5V0NnajNaY1JFUkdkRWtKV0F2QTRGTkFaTmRXcEVCRVJFUkVSMGVSaEVaa20zWFdMUkJlQWQxMElFWU1LTG5kWFBrUkVkTXBVQW9CSzJ1S25PaEVpSWlJaUlpS2FQQ3dpazF0SWdiKzVNbCtBTFMySWlHWTZ0VTFkQlFDS1dyQ0lURVJFUkVSRU5JdXdpRXh1SVNUZUJtQWM3M3dKblBIOEhobnR4cFNJaU1qTmJGMytOUUFrcEdRUm1ZaUlpSWlJYUJaaEVabmNZc05TMFErNGRzQ2U0c0dXRmtSRU0xbjJGVzhNQUxJZWtqdVJpWWlJaUlpSVpoTVdrY2x0aE1EckxnVW9iR2xCUkRUakNWRUp3WjNJUkVSRVJFUkVzd21MeU9RMi9sNzRENERPY1FjSXJOcVNMMlBkbHhFUkVibWRna3FBTzVHSmlJaUlpSWhtRXhhUnlXMnVTQk1ERXZpSEt6RVNiR2xCUkRTVENTR3JBRVQrNmQxdmVFNTFMa1JFUkVSRVJEUTVXRVFtdDFJTC9NMlYrUUpzYVVGRU5MT3BLZ0dJRHUyQVlhb3pJU0lpSWlJaW9zbkJJaks1bFY4Ri9ndmdxQXNoSzU3YkorUGNsQTRSRWJtWkhOcUpEQ0VWdHJRZ0lpSWlJaUthSlZoRUpyZTY0Z3BoazhCMlYySlVnOXlOVEVRMFUzbElVUUVBRUtxa0tVNkZpSWlJaUlpSUpnbUx5T1IyQW5qZHhZQnJwWlRDVGVuUTdHRWNzSm1tT2dlaWFXWDR6MFRmVk9id3kzVWZ0UUJvazFEU3B6SVBJaUlpSWlJaW1qd3NJcFBiM2JBRXVRQXFYUWhKM1p5UFplN0toMmFOaWxaajlWVG5RRFN0RFArWnFKaktISVNBQkZBRUNCYVJpWWlJaUlpSVpna1drY250aEJBUzByVUQ5dFFDMTdrckg1b3R4STU5amU5UGRSSkUwOHJRbndueDFsVG5BWWdpQU9sU2d1OHFJU0lpSWlJaW1nVllSS1pUUTdoV1JKYkE5MTc2UkhxNUt4MmFCUWEwZnloc2ZMZTJ1dlBBVkdkQ05DMVVkeDVBWWVPN05Ub3Y4KytuT2hjQkhBVGc4OENuNXhxbU9oY2lJaUlpSWlJNmVTd2kweW14WWFrb0FsRHNRb2lmeFJlWHVpc2Ztdm15di9sZWo1UzQvczNpaDhGQ01wM3VxanNQNE0zaWh3R2I3ZnFmbmZsRjcxVG5JNFVzR3Y0a1k0cFRJU0lpSWlJaW9rbkFJaktkT3RMRkEvWWtXMXJRMkxLemNuSjZMUjNudmJMdnJ0cWRwWStqb2FjRVBHeVBUaGNETmhNYWVrcXdzL1J4dkxMdnJ0bytVMnZXL2VkLzh0RlU1d1VBVUNrSEFWaWdpTlZUblFvUkVSRVJFUkdkUFBZcXBGTm1TNzVNQkhERWhSQkYwU0QyeGt6UjRLNmNhSGJJZnZjYnZ0QU8zQVhJU3dBa0F2Q2U2cHlJVG9FK0FCV0FlQXNEMmo5a2YvTzlucWxPeUZGMnp0ci9BdkRJenZxWWhXUWlJaUlpSXFJWmprVmtPcVcyRk1ndklESHVnb0lBZm5uRFV2RmJkK1pFUkVTVEwvdWp0UTlDNHVjdzZmMnlMMzY3ZjZyeklTSWlJaUlpb29sak93czZwWVNDRjEyWkw0RnJwWlQ4WVFjUjBRd2pwTmdGUUNOMC9TdW1PaGNpSWlJaUlpSTZPU3dpMHlsbG5ZUHRHSG9MOW5qTmZUNFBxOXlWRHhFUnVZZFUyM1lEc0VrcHo1bnFYSWlJaUlpSWlPamtzSWhNcDlTbU5ORW40ZG9CZTRvSzE3b3BIU0lpY3BQc05aLzJBWEkzQkM2ZTZseUlpSWlJaUlqbzVMQ0lUS2VjZ0dzdExRUnc1Wlo4T2NkZCtSQVJrWnNJOFhjQWk3TS9PVGRwcWxNaElpSWlJaUtpaVdNUm1VNjVHNVlnRjhCWExvVDRDb0hMM0pVUEVSRzVoNGNVYndCUVlGTmZNZFc1RUJFUkVSRVIwY1N4aUV5bm5CQkNDdUFGVjJJazJOS0NpR2ltdVNmcm8yWkFmZ3hJRnBHSmlJaUlpSWhtTUJhUmFVb00yUEFxZ0lGeEIwaXMyNUl2WTkyWEVSRVJ1WVhFNndBV1B2aGhWdXBVcDBKRVJFUkVSRVFUd3lJeVRZbWZyQkR0a1BpWEN5RkNBbGU3TFNFaUluSVBqWHdUUUs4TnlrK25PaFVpSWlJaUlpS2FHQmFSYWNxNDJ0SkNBTmRsUzhtdldTS2lHU1I3emFkZGtQZ1RCUDd2d1EvT2o1L3FmSWlJaUlpSWlNaDFMTWpSbEdsY2lvOEJWTHNRa2hCZWlQUGRsQTRSRWJtSlZvakhBWmh0YXR2UHB6b1hJaUlpSWlJaWNoMkx5RFJsc29WUUFHeHpKVVlsY2JPYjBpRWlJamY1WmRaSDdZQjRDcERYWlgrWXhmNzJSRVJFUkVSRU13eUx5RFNsQmhYOEdZQXkzdmtTK01ZTEJUTEpmUmtSRVpGYnFHMlBBYkJBS0p1enM3UDUvY2YwNHcxQWU2Sko0ZUhoMzAxTFMvc3pKdWQ3U1AySkp2ajUrUzFKVGs1K0FvRFBlQmFNalkyOXpkZlhkK1ZZYzBKRFF5OGJYblBDa3BPVG44akt5cEwyeC83Ky91Y0VCUVZsbmN5YVJFUkVSRVRUbVdhcUU2RFQyNmJsb201cnZueGZBdDhjWjRpd0FUY0J1TU9kZVJFUjBlVEtYdk5wVy9hSGF6WkJpSmZGR2YrOUU4RHZUK1g5OVhwOXVvZUhSNkJhclZaTEtUVnF0VnFqVXFrOEZFWHhVS2xVV28xR293WGdwVmFydlZRcWxVNnRWczhaL3ZEUmFEUitKcE9wNnNpUkk4ZTA0d2dLQ2xxcjErc3pKcHBUVDAvUHZxNnVyditlYUo1T3A0dlNhRFRqS3FJQ1FHOXZiNm5qNDR5TWpMOXBOSnFBd3NMQ0N3RElrV0t5c3JKNmEycHFuaXd2TDc5dHJMVzl2YjBYUjBSRVhGTmNYSHo5ZVBNWnlmejU4MS95OXZaT3pjM05QUXVBZGJSNWMrYk1TVFVZRExjMk5qWStZalFhZTArMDd0eTVjeCt2ckt4OG9LZW5aODlvYy96OC9NNHhHQXkzbnVpNXVrRE1uVHYzY1I4Zm40VlZWVlVQVkZaV1BvaFJYbWNpSWlJaW9wbUtSV1NhY29yQWkwS091NGdNU1B6b21XSjUzNlkwMGVmR3RJaUlhSkpsbi9mSks5azU2ODZSQWc5bmYzanVaOW5uZlRwcW9XK3lHUXlHMnlNakk2OGJ6MXhGVVN5S29waHROcHRSVVJTVHpXWXpBaERPODBKQ1FxNklqbzdlTU5HY2FtcHFuclFYa1IxM3RUb3lHbzNGUnFQeFNHaG82S1hqWFRjbko4Y3hWKy9nNE9CTFdscGFkbUM0c09ucjY3c3lJU0hobm9xS2lvZDdlM3QzdTVpMmRQclZtUXBqNzFJZUJJQ2VucDR2SXlNanIwMUtTdnJ0a1NOSDdnTGdGeFlXOWczbnlYNStmaXNCd04vZi8xSnZiKzl1NS9IbTV1WVBBYlM3OGdUY1FPYm01cDYvZVBIaWZ5UWtKRHlnMStzWEZCVVZYUVBBTk1WNUVSRVJFUkZOR2hhUmFjb0ZlbUZucHdrdEFFTEhHZUtuTnVHSEFEYTdNUzBpSW5JSDA1eWJvVE91Z0ZEOTdUZnZuN1hxbmdzK08zb3FibHRaV2Zucm8wZVB2bWl6MmF5RGc0TldsVW8xWUxWYUxVSUlhMUJRMEpyKy92N3l6czdPQWdBV0hGc2c5VWhLU25yd3lKRWpmeGhwWFVWUkxCOS8vTEdYOC9YazVPUW5EQWJEclU0RjNhODVGNDMzN3QyYkNnQStQajZyNXMrZnZ5MC9QMytOeldacnNscXRGclBaWERWU2ZIbDUrVTlyYW1wR3pNc3VMQ3pzWXBWS3BXdHNiUHo2RElLUWtKQUxnNE9ETHlvdkwvL1ZXTEVPQkFBL0FCQkM2SWF2K1RyTnNRSXdKaVVsUFJ3WEYvZXowUmF5dng3MTlmWFBCd2NIZnlzdUx1Nk96czdPOXl3V1MzTjZldnJybzhXbHBxYU8rRysreVdSYTFkUFRNMllST1RvNitpZU9qMzE5ZlJlT2RCMEFwSlNERFEwTkUvbitvcTJ3c1BEOEJRc1d2T3pqNDdNUVE2MUJXRVFtSWlJaW9sbURSV1NhY2xla2lZRXRlZkpsQ1B4MHZERUMrSW1VY29zUWdtOFhKU0thUWJJdmZydi93USt6dm1zVHloNnIybVBYUXgrdHpicDMzY2MxN3I2djJXeHVUVWhJdUwrdHJXMW5TMHZMUHgyR0FoSVRFeCsxV3ExdHUzZnZYZ3FuSGJZcEtTbFBSVWRIYnhnWUdHaXFyYTA5cVQ2Nlk3RzNvQWdKQ2JscVlHQ2dwYXVyNjFPSFlYOGZINTl3NXhpdFZodmk0K09UTXRJNmR0SFIwVGYwOS9lWGRYUjA1Tml2aFlTRVhHSTBHa3VNUnVQK2NhYm5sNVdWMWVsNHdmbHhSMGZIeDRXRmhldnNqdzhmUG55NzQzaElTTWdsQVFFQmF4eXZsWldWYlFnSUNEaGtNQmgrVlZoWWVPNUlCZmVJaUlnZnBxV2wvV1gzN3QwUlJxT3hhYVRrUEQwOUV3TURBMWZaSCt2MStveUlpSWdmQXNEUm8wZGZUVWxKZVdxa3VKR3VLNHBpbVdBUkdRQUd2dnJxcSs4RENBSnczSzVwSWlJaUlxS1pqRVZrbWhac3dJdHFqTCtJRENEdGhVS3NBZkN4dTNJaUlpTDMrTlY1T1NYWkg2MWRBK0NEUVlrOTJUbFovNWVkbFpOendzQ1RZL2IwOUF4YnNHREJYd3NMQzlzZGlyU2RSVVZGMXk1WnN1VGQrZlBuUDNIbzBLR3YyMU5FUjBmZkhCMGR2YUd4c1hHck93dklqZ0lEQTljNTkvT05pb3E2S2pVMTlUbm51UWFENFc2RHdYQzM0elhIUXF5M3QzZHFRRURBdWJXMXRZOWp1RGp1N2UyZDV1M3RuUUVjdnh2YVlERGNhakFZYm5WYVR3ZWd2N1MwOUdaZzZGQzZnSUNBYzhyS3lyN3VKNXlRa1BCekRMZXBzSE4rdmJSYWJiUnpFZGxrTXRYdjI3ZnYwcTZ1cm56N05MMWVIK2c0UjZQUitBMS9HcUxYSDNzT243Mm9IQklTc2lZbEplVjUrL1d3c0xETHdzTENMZ09HaXNqT3hla1Q3UklIUm04djR1cTgrdnI2TGFXbHBSdkhzeFlSRVJFUjBYVEdJakpOQ3pjdEUyVmI4dVJIRUZoMzR0bERGSW1id1NJeUVkR01sTDN1NDhJSFAxNXpwazBSYndES2Y3SnoxajBIdGUzQjdEV2ZqcmpiZEJMWTl1M2JkOVdxVmF0MloyWm0vanMvUC8vTXZyNityd0NnczdQenZmcjYraTNSMGRFYldsdGJkN1MydHI0YkhCeDg4Yng1OHg1dmJXMTkrOUNoUXplTnRxZ1FRaDBWRlhXdDgzVnZiKy81QUREUzJHam16SmtUNGVmbnQ3cTh2UHoya2NZZGk1N083U3lpb3FJMk9oZWFEUWJEblFDZ0tJcGl2eFlaR2JsUlNxbVVscGJlaEtIV0hRQ0ExTlRVbDlyYjJ6OXNhV2w1emVtMlZnQzIrdnI2cHdGQXI5Y24rL241cmJRL0JvRG82T2dOVWtyYmVKK25vNjZ1cmsvc253Y0ZCWjI5YU5HaUQwZWF0MnJWcW9QTzF4eGFZN3hRWDEvL0FqRDB1bFJXVmo1UVdWbVpQWkY4N0p4M1Vqc0tEQXpNQ2c0T3ZoQUFyRlpyUjFWVjFZT2p6VFVhamNmbFRVUkVSRVEwRTdHSVROT0dVT0VKS2NkZlJBWnd5UXVGMHZEanhjTHRiNE1tSXFMSjk2dTFuNVJsZjNMdWNpaXFoeUhsemJDcHJzMythTzJMQUY2OWYrM0hlVUtNZW5qYlJQVjg5ZFZYMzE2NmRHbGVURXpNVFNVbEpWOFhoMHRMUys4Mm04MDFyYTJ0L3dYZ201YVc5bkozZC9lZUF3Y09YQWxnMUFLcEVFS1RtcHI2MG1qalk0MDVDdzRPL3E0UVF0WFoyWmtId0gvNDhvVGFJbmg2ZWlhR2g0ZGY0M1E1SUNvcTZ0cjI5dlozR3hvYXRqam4yZGZYZDZpaG9lSFBZNjJyVnF1OUZFV3hPRjRUUXFnVlJSa2NMY1paVkZUVXRScU5KdGorMkxtdjg1ZGZmcm00djcrL0NnQ2lvNk92U0VsSjJmTFpaNS9OczFnc0xRQVFFeE56M2J4NTh4NGI3LzBtWW95ZDU5NXhjWEYzRFF3TU5HdTEyakFBaXNWaXFXcHVidDdoem55SWlJaUlpS1lhaThnMGJUUXV4cnNSQlRnTVlPNDRRMVNLZ2hzQi9OeU5hUkVSa1J0bHIvblVET0NPN0p5c3B3SGJmWkRpQmdBM1AvRFIydHJzSE9RS3lFSXAwU0NBYnFGRy9YMXJQeWs0bWZ2MTl2YVc3ZDY5Tzkxc05oL3pBOGlzckt6dTZ1cnFSd0VZQWFDd3NQQ2kzdDdlRXB6Z2NMVGhnL1g4bmEvUG5UdjM5N0d4c1Q4WmJnZHhuS3lzck9QV2pZeU1YQThBSzFhcytOSitMU2NuSjhEKytkbG5uMTN2T0Q4K1B2NWVnOEZ3R3dDb1ZLcGplajBrSnljL3BDaUtSYTFXYXh5dS9WS3RWbnZYMU5ROE85WnpHb3NRUXFjb2l0bnBtbHBLYVIzdkdyR3hzWGZwOWZvMCsyUG5JckxOWnVzRjBEWDhlVDhBYURTYUhvdkYwZ1VBaXFLTTU4QTZEMTlmMzh5a3BLVGZCZ1lHanZnRGF1ZFdGR08xdDdDYk4yL2VvemFiemR6ZTN2NStkSFQwcHVycTZ0OGxKU1U5MGR6Y25JUGhyeDBpSWlJaW90bUlSV1NhTnJLRlVMYm15eWNsOE14NFl5U3cvckV2NVFOM3JCWThBWjJJYUFiTHpzcXBCSER0SXg5bTNXcUc3VHNRNGhzQUZrdUl5eUdHR3ZwS0Jjais0UHl3N1AvM254WlgxZzRLQ3NxU1VoN3pQYytjT1hOU25lZnBkTHI0d01EQUMreVBBd01EVnpqUDZlam9lTi8rK1hDQlZnQXdPODl6YU85dzNOaG9PWHA3ZXk4QWdOMjdkMGNBQ0hGdTRiQi8vLzdMN1o4dlg3NTg5OUdqUjE4K2V2VG82OEJRSDJCN2YrVEF3TUR6dzhQRHI2cXNyTXhPU0VqSXRzZG9OQnA5YjI5dllXZG41M3ZqeVdra2FyVmFiN1BaamltV0NpRThNTlQyWWx4Mjc5NjlBQUFTRWhLeUV4SVM3bmNlMSt2MUNWcXRWZ01BV3EwMll2alhKSlZLNVE4QW5wNmVZYU1zN1E4QWtaR1IxeG9NaGp0c05wczVMeTl2aVorZjM1b0ZDeGE4WEZKU2NtTlBUOCtuemtFTEZpejRoNVR5aEx2ZUF3TURMNGlKaWJueDRNR0QzL2J6OHpzWEFHcHFhcDZPam82K2FkNjhlYjhyS3l2Yk5LNFhnSWlJaUlob0JtSVJtYVlWcXc2dmFFejREZjczTnQ0VENmVDJ3UGNBYkhOaldrUkVkSXI4L0x5Y2JnejluYjROQUxMZi9ZWXZ0TlpnQ01WZnBhamtmUzRXa0FFZ0l5UGozMnExV24raWVXRmhZVmVFaFlWZE1kWWNwOTJxbW5IdWlqMGhnOEZ3ci8xem85SFk1SHlJSEFBNEhMaW5CZ0NUeVZScHYrYmo0NU5wbnhjYkczdUx4V0twcjZ5cy9JTmpFYm1rcE9RbW5VNFhmVEo1YXJYYU1LdlYydXA0VGFWU2VialN6dUpFRmk5ZS9JSHp0U1ZMbG53MjJ2ekF3TUQvWnpBWWJnMElDRmczbkk5WFUxUFRxODNOelR0TUpsT2R5V1I2ZmQ2OGVVLzQrZmt0YTJobzJPd1k2K1BqTTArdjE2ZVZsWlhkT1ZaT1hsNWVodlQwOUwrMHRiVzkwOUxTOG05N0VSbUFxYXlzN0piTXpNeTNPam82UG1sdGJmMkg2OCtZaUlpSWlHajZZeEdacHBWTmFhSnZTNEhjQ29tN1R6eDdpQlM0V1VyNWtoQmlzbnRuRWhIUkZNdis1bnM5QUhwT1pvMjllL2VlNWVIaG9SNXBMRDQrL3Y3QXdNQjFLcFZLWjdQWitoVkZHU3dxS3ZxdXpXYnJPTkc2YXJYYVcwcHBDd2tKdWR4NVRLL1hKd0hBU0dQT2dvT0RMd2tNRER5bnQ3YzMxOGZIWi9sbzgzeDhmRklBd0dhejZRQkFvOUVFMnE4NTdzNXRiVzM5UjMxOS9WWTR0VmVJaUlqNElRRDQrNC84YzFwdmIrOFUreHc3czlsYzNkblorYm45OFp3NWMrSTZPenUvZEp3amhQQlVGR1hnUk0velJFd20wNkhTMHRMMTlmWDEyd0gwUkVWRmJVaEpTWGxHQ0tFdUxTM2QwTmJXOW9IWmJLN3g4ZkZKOGZQek85TWVGeFFVdE03UHoyOTFZMlBqUzlIUjBSdnE2K3MzT3gyc1oyMXFhdnBMVkZUVURUVTFOYjgwR28zTjlvR1ltSmg3QndjSHUrdnE2c2I2WWJSZlptYm0yd0J3K1BEaEc1d0gyOXJhM2o1NjlPZ3JDeFlzZUxtZ29LQzJwNmNuOTJSZkN5SWlJaUtpNllaRlpKcDJCbTE0V3FQQ25SamVhVFVPbVZzTGNBYUF6MDg0azRpSVRqdjkvZjM3UnJvZUh4Ly9xK0RnNEl1S2k0dC9tSmFXOW1wRFE4T0xRVUZCNXlVa0pOeVhuNTkvQVlDK3NkYlZhRFFCSGg0ZWdRc1hMbnhqdERsampka05EQXkwZEhkMzd5a3JLN3QxK2ZMbGUwZWJ0MkxGaWhMSHh3a0pDZmNsSkNUYzV6eXZvYUhoTHhqaE1NQzB0TFMvakpWSFVGRFEvd3NLQ3ZwL2p0ZGFXbHIrN2xCRUR0QnF0VkZHby9HUTQ1emh3L1pPdW9qYzM5L2YyTi9mL3dJQWo3bHo1LzR4SWlMaW1wcWFtai9FeGNYOUxDa3A2ZEc1YytjK1dWdGIrOFNSSTBkKzI5dmIrNEk5cnI2Ky91bnk4dkw3QVppaW82TTNqTFIyVFUzTkU5SFIwVGNaRElaZkh6cDBhQU1BK1BqNHJJcUlpUGgrVlZYVkF4anV3VHdDL2RLbFMzZnE5ZnEwZmZ2MmZhTy92Ly9vU0pPS2k0czMrZnI2TGwyMGFOSDcrL2Z2eitydTdpNDh1VmVEaUlpSWlHaDZZUkdacHAxTnkwWGRsano1RHdoY09kNFlDZHdNRnBHSmlHaDhQRk5UVTUrS2lvcGFmK1RJa1Y4Y1BYcjByMmxwYWE4cWl0SmZXRmg0NmNxVkszZXZXTEhpdndjUEhyek1aRExWanJxSXAyZGtSMGZIeDRXRmhjZjllNVdTa3ZKUWRIVDBocHljbkpDUllyT3lzcjV1Q2RIVDA3TW5MeTl2bFgxWHNiT0dob2JOVXNvQkFLS3hzZkhGOFBEd0t4WXNXUEQzM2J0M1p4cU54Z1BBMEc3bTJOallPNFpEamlzZ0EyTWZISmVWbFNWcmFtcWVMQzh2djIyME9jSEJ3V2NNNTV2dmVGMmxVbmxKS1MyanhibENyOWN2VEV0TGU5N1Qwek02UHo5L25hK3Ziem9BRkJRVXJBb1BEOTlvTUJqdWlveU0vRkZsWmVVOTlmWDEyd0FvWS8wZTJabk41cXE2dXJxblltTmpiMnRxYXZwSFIwZEhmbnA2K2lzbWs2bThzckx5ZDZPRStTOWJ0dXdkUHorLzFZY1BINzZ0bzZQalAyUGNvbS9mdm4wWEwxKytmTS9peFlzLzNiOS8vNVVuMDN1YWlJaUlpR2k2VVUxMUFrUWpFbmpjdGVuNHpwWjhHZXV1ZElpSWFIYlE2L1VMVjZ4WXNTY3FLdXJINWVYbGQxVlhWei9pT0c2eFdBN3YzNy8vZkM4dkw4T0tGU3NPUkVWRmJjVEk3NHp4ME9sMENTYVRxUXhBbS9PSHpXYXpINmgzM05qd2gwdTBXbTFvYW1ycTVyQ3dzQ3REUTBPdkhCZ1lhRFVhalVYMjhiYTJ0cmNLQ3d2UGRYVmRWNFNFaEZ3aXBSeHNhMnR6N0Uvc0lZVHdVQlJsWEFjSWptYk9uRGtSS1NrcFQ2OWN1VElmZ0NZdkwyK1Z2VUFPQUlxaWRKV1hsOSsyWjgrZXhSYUxwVG9sSmVYNTRWM2IydkhlNC9EaHcvZjM5L2NmeWNqSTJMNXMyYkozdmJ5OG9vcUxpMytJRVE0LzlQVDBURnkxYXRWdVB6Ky8xVlZWVmIrcHJhMTk4a1RybTgzbXlvS0Nndk1WUlJsWXZIanh6dVRrNUVjQmVJMDNQeUlpSWlLaTZZdzdrV2xhMnJCVTdOMlNKM2REWU5VNFE5UVErQ21HZGlRVEVSRWRRNi9YaDhYRXhQd3FLaXBxNCtEZ29QSGd3WVBmYVdscCtkZEljN3U3dXd2MjdObXpjdEdpUlcrbXBxWStaekFZN3F5dnIzK3F0cmIyTlF3WGdBTUNBcGFyVkNwdGIyL3Yvc25PTlNzcjY3Z2UvOVhWMVk5NGVIZ0VwYWVudnc0QVZWVlZEd05RSnZ2ZVkvQU9Dd3Y3YmtkSHg0Y0F1aDJ2QTRETlpqdm1nTUhnNE9DTEhCL3JkTG9FcC9YVXZyNWo2SHF6QUFBZ0FFbEVRVlMraSt6RG9hR2hWMGRGUmQxWVgxLy9kRmxaMmQwQVJ0elpiRFFhaS9idTNic3FKaWJtTnExV0d3VEFsVFlhdlljUEg3NHJNek56aDUrZjM4cXFxcW9IdTd1Nzg1MG5CUVVGWmFXbnA3K2gwV2o4S3lzcmYxMVpXWG4vZUc5Z05CcjNGeFFVbkoyWm1mbXV3V0M0T3lBZzRKemMzTnlWTHVSSVJFUkVSRFF0c1loTTA1WlE0UWtweDExRUJpVFdQNU1yZjdOcHVXaHlZMXBFUkRURHpKczM3NW1vcUtqclZDcVZyck96ODlQaTR1SWZtYzNtcXJGaUxCYkxrVDE3OWl4UFRFeTgxMkF3M0RWMzd0d25rNUtTZnYvRkYxK2tXeXlXdzZHaG9WY0FRR3RyNjBlVG5lL2V2WHRUSFI3YUR4VU1rbElPeWlFRHNiR3h0M3Q1ZVVXM3RyYnVhR2xwK1FTajkvU2RGSEZ4Y1pzMEdvMS9RMFBEVnNmcmdZR0J5d0RBYXJXMk9sNjNIMFEzQ2sxNmV2cGZnNE9ETDdiWmJQMFpHUmwvT1hqdzREVnRiVzN2OVBYMWZUV09kSlM2dXJySFhId0ttdGpZMkpzU0V4TWZIaHdjN0ZZVXhSd1hGM2VQVnFzTnJxbXBlZEN4MTdIUmFLeFFGR1dncEtSa1kwTkR3eFlYNzRPK3ZyNURuMy8rK2JMTXpNeVhhbXBxSG5VMW5vaUlpSWhvT21JUm1hYXR4aDY4R2VHRFdnRGpiVlBocVJHNEE4RGRia3lMaUlobUdKVks1VEV3TU5CU1VWRng3OUdqUjE5MUlkUmNVVkZ4YjJOajQrYm82T2c3QndjSE95d1d5MkVBUVpHUmtkZjE5UFRzdFZnc0ZlTllSd3gvS0FEZzYrdHIzNWw2ekM3YTN0N2Vsdkx5OHAvMjl2YVdBb0JPcDR1S2lJajRRVWhJeUtYQndjRVhTU2tIS2lvcTdxbXVybjQ2SmlabWZXeHM3S2FJaUlockFFaVR5VlJ0TkJvUG1jM202dExTMHJzQjlMdndQTWZrNWVXVkVCOGZmMjlmWDE5UlMwdkxqdVRrNUNjMEdvMG5BQmtTRXZKdEFMS3pzL05UeDVndnZ2Z2l4dkd4d1dDNDEzN29YVVpHeHQ5Q1EwTy9jL2p3NGR2TVpuTk5lbnI2RzJlZWVlYWhwcWFtMS92NitnNE5EZzUyQWJEWmJEYkZiRGEzSHpodzRFS2RUcmRFcDlPcFZDcVZHb0JhQ0tFVlFuaDBkbmJ1dGxnczljTjVSZ0NBbEhMUTRkWWU0ZUhoMzR1UGovK0ZYcTlQNmU3dTNsMVVWUFFEbFVwbFRrbEplU1VxS3VyR2lJaUk2NXFhbWw0L2V2VG9pNTJkblYrYXplYXFYYnQySlFIb1BZbVhyWFgvL3YwWG5YZ2FFUkVSRWRITXdDSXlUVnZaYThUZzFuejVsQVIrUCs0Z2dadWUzaXNmL2NrSzBlN0cxSWlJYUFZcEtTbTVHWUNFYTYwUHZtWXltZXJMeTh0dnR6OU9UazcrbVZxdDlxbXBxWGxpbkV2TVdiZHVYYmVVY3NCbXMxazlQRHg4QWFDenM5UDVRTmlPbXBxYVB6amM1MCtob2FIZjd1M3RQVkJSVVhGUFRVM05OZ0NkQUZCWFYvZDRYVjNkNDc2K3ZpdURnNE12Q0FnSU9OdlB6MjlWYjIvdkFVeGlBUmtBd3NQRHY2dFNxZWFVbFpWdEFpQzl2THhpdzhMQ0xnTUFtODNXVzE1ZS9yTyt2cjVpeHhpVHlWVHYrSGh3Y0xEUC9ybVVjcUMydHZaeGU1L2h2THk4MVFrSkNmZkd4TVJzVXF2VjNxN2s5dGxubnlXSGhJU3NXYmh3NFR2MmExMWRYUVVBRUJNVGMxTjhmUHg5V3EwMnpHcTF0cGVXbHQ1Y1gxLy9MSWFMK1lXRmhlZEZSRVQ4WDJKaTRtOGlJeU92aTR5TXZLNjN0M2YvM3IxNzE4RE5PN3VKaUlpSWlHYWFVVS9wSnBvT1h0b24vUWRzcUFlZ2R5SHN3UTFMeFgzdXlvbUlpR2Fmek16TW5VMU5UVzgwTlRXOWZLSzVYbDVlY1hQbnp2M2p3WU1ITDhkUWNmbzR3Y0hCRi9uNys1OTU1TWlSbndOQVltTGlnMXF0Tmt3SW9aRlNEblowZEh6UzNOejgrbGozbVROblRvU2lLRnF6MlZ6andsTVJqamxsWldYSjZ1cnFQeDQ1Y3VTdXNZS3lzckprVFUzTmsrWGw1YmVOTUt3S0N3dTd1TG01ZVlmVGRUVUFtd3U1QVJoNlh2MzkvYzA0dnFlekFPQ24xK3U5RkVYUktvcmlBVUN0MVdwVlVrb1YvcmVqV3dLUVZxdDEwR0t4SE5icjllR1JrWkYzU0NtVnZyNitncWFtcGpjQVFLZlRSV2RrWk94b2JXM2RVVmxaK1NTTzdlWHN5RE02T3ZxYWdJQ0FkWldWbGJjWWpjYm1FejBISHgrZkZBOFBqN2lPam83M1hYMytSRVJFUkVRekVZdklOTzF0S1pCUFFlSW5Mb1IwQXpCc1dDcEcrODhpRVJIUjZVS0RvV0x0cVR5RWo0aUlpSWlJWmhuVlZDZEFkQ0pTaFQ5aGxKMWVvL0FUd0UzdXlvZUlpR2dHR1FRTHlFUkVSRVJFZEpLNEU1bG1oQzE1OGkwSVhPeENTSnZPQTNGWEx4Ukd0eVZGUkVSRVJFUkVSRVIwR3VCT1pKb1pCSDduWWtTd2FRQTN1Q1VYSWlJaUlpSWlJaUtpMHdoM0l0T01zVGxmZmlTQXRTNkVITlgySXVHNk5jTHN0cVNJaUlpSWlJaUlpSWhtT2U1RXBwbERoUWRjaklpdytPQmFkNlJDUkVSRVJFUkVSRVIwdXVCT1pKcFJKckFidVFaQThvYWx3dXF1bklpSWlJaUlpSWlJaUdZejdrU21tY1gxM2NnR0lmQUR0K1JDUkVSRVJFUkVSRVIwR21BUm1XYVVqWXZGTGdsODdFcU1sUGpsOXUxUzdhNmNpSWlJaUlpSWlJaUlaak1Xa1dubWNYMDNjbkpISWk1M1N5NUVSRVJFUkVSRVJFU3pISXZJTk9OTVpEZXlrUGdWZHlNVEVSRVJFUkVSRVJHNWprVmttcGxjMzQyYzFoV1A3N3NsRnlJaUlpSWlJaUlpb2xsTVRIVUNSQk8xSlY5K0RHQ05DeUUxRmovTXV5VlpXTnlWRXhFUkVSRVJFUkVSMFd6RG5jZzBZd25GNWQzSUJxOXViSFJMTWtSRVJFUkVSRVJFUkxNVWR5TFRqRGFCM2NodEdqTVNyajlUOUxvckp5SWlJaUlpSWlJaW90bUVPNUZwUnB2QWJ1VGdRVS9jNlpaa2lJaUlpSWlJaUlpSVppSHVSS1laYndLN2tmc1VEeVRldUZDMHVDc25JaUlpSWlJaUlpS2kyWUk3a1duR204QnVaRytWRmZlNEpSa2lJaUlpSWlJaUlxSlpoanVSYVZhWXdHNWtxMXBnL28rWGlDUHV5b21JaUlpSWlJaUlpR2cyNEU1a21oV2tDdGt1aG5qWUpIN3ZqbHlJaUlpSWlJaUlpSWhtRXhhUmFWYll1RmpzQXZDT2kySGZlcjVBcm5WSFBrUkVSRVJFUkVSRVJMTUZpOGcwYTBnVjdnYWd1QktqU0R5eGZidFV1eWtsSWlJaUlpSWlJaUtpR1k5RlpKbzFOaTRXaHlEeGdvdGg2WjJKdU40dENSRVJFUkVSRVJFUkVjMENMQ0xUckRJb2NUOEFvMHRCRWc5dHlaZCs3c21JaUlpSWlJaUlpSWhvWm1NUm1XYVZUY3RGRTRUTEIrYUZTT0JldHlSRVJFUkVSRVJFUkVRMHc3R0lUTE9PVG9NL0FEanFTb3dBYnQyOFR5YTdLU1VpSWlJaUlpSWlJcUlaaTBWa21uV3VYaWlNQU81ek1jeERaY016VWtyaGpweUlpSWlJaUlpSWlJaG1LaGFSYVZZS3FNUkxBTDV5SlVZQzV6MmZqeXZkbEJJUkVSRVJFUkVSRWRHTXhGMlhOR3R0eVpkckFIenNZbGdUZ0pRTlMwVzNHMUlpSWlJaUlpSWlJaUthY2JnVG1XYXREVXZGSjVENHU0dGg0UkI0eUMwSkVSRVJFUkVSRVJFUnpVQXNJdE9zcHJMaExnRDlMZ1ZKYk5wY0tKZTZKeU1pSWlJaUlpSWlJcUtaaFVWa210WFdyeFQxQUI1ME1Vd0lCWnUzYjVkcWQrUkVSRVJFUkVSRVJFUTBrN0NJVExPZXhRK1BBeWgzTVd4SlJ3SnVja2MrUkVSRVJFUkVSRVJFTXdrUDFxUFR3dVlDZVlHUWVNL0ZNS09peG9JYkY0bHFkK1JFUkVSRVJFUkVSRVEwRTNBbk1wMFdOaTRSN3d0Z2g0dGhldFVnWHBCUzhvY3RSRVJFUkVSRVJFUjAybUlSbVU0Yk5qVnVnNnVIN0FtczIxcUk5ZTdKaUlpSWlJaUlpSWlJYVBwakVabE9HOE50S2U1ek9WRGlqeThVU3NPa0owUkVSRVJFUkVSRVJEUURzSWhNcDVXanZYZ1NRS0dMWWQ2S2d1Zloxb0tJaUlpSWlJaUlpRTVITElyUmFXZEx2bHdNSUJlQTJwVTRLZkhqamN2RWkrN0ppb2lJaUlpSWlJaUlhSHJpVG1RNjdXeFlLZ29sOExpcmNVTGdzUzM1TXRZZE9SRVJFUkVSRVJFUkVVMVhMQ0xUYVVrQTl3T29jakhNRndLdmJOOHVYZHJCVEVSRVJFUkVSRVJFTkpPeGlFeW5wUTFMUmIrVTJPQnlvTVE1WFFtNDJ3MHBFUkVSRVJFUkVSRVJUVXZzaVV5bnRhMzU4bVVKWE8xaTJLQWljY2FOeTBTdVc1SWlJaUlpSWlJaUlpS2FScmdUbVU1cmcxcmNCcURSeFRDTlN1QzFGeitYUHU3SWlZaUlpSWlJaUlpSWFEcGhFWmxPYXpkbGlFNGg4S01KaENZT2V1R3BTVStJaUlpSWlJaUlpSWhvbW1FUm1VNTdOeXdSSHdCNGJnS2gxMnpOazFkTmRqNUVSRVJFUkVSRVJFVFRDWXZJUkFCMEh2Z3BnQXBYNDZUQTVtZnpaSUliVWlJaUlpSWlJaUlpSXBvV1dFUW1BbkQxUW1GVUpLNEJvTGdZNnFjV2VITkx2cHpqanJ5SWlJaUlpSWlJaUlpbUdvdklSTU51WENhK0VNRHZKeEM2RU1DelVrb3gyVGtSRVJFUkVSRVJFUkZOTlJhUmlSeVkvWEEvZ0tJSmhGNnpOUjgzVEhZK1JFUkVSRVJFUkVSRVU0MDdKNG1jYk0yVmFWS0ZQQUE2RjBNSEZJbXpibHdtY3QyUkZ4RVJFUkVSRVJFUjBWVGdUbVFpSnpjc0Y4VlNZTk1FUXJVcWdYOXN5WmZCazU0VUVSRVJFUkVSRVJIUkZHRVJtV2dFR3hianp4RDR5d1JDWXlEd2V2WW5ValBwU1JFUkVSRVJFUkVSRVUwQkZwR0pSaUNFa0lOZXVBbEFtY3ZCRWxtUlBuaHM4ck1pSWlJaUlpSWlJaUk2OVZoRUpockZwalRScHhLNEFvRFoxVmdKM0x3NVg5N3NoclNJaUlpSWlJaUlpSWhPS1JhUmljYXdmb2s0Q0lGYkp4SXJnQ2MyNThsdlRuWk9SRVJFUkVSRVJFUkVwNUtZNmdTSXBqc3BwZGhhaU5jZ2NkVUV3dnRVQW1lc1h5SU9UbnBpUkVSRVJFUkVSRVJFcHdCM0loT2R3SEIvNVBVQWlpWVE3cTFJN0h3bVY0WlBkbDVFUkVSRVJFUkVSRVNuQW92SVJPT3dLVTMwMlNTK0JhQnpBdUV4R2pYZTJwSXY1MHgyWGtSRVJFUkVSRVJFUk83R0lqTFJPTjIwVEZSS2lTc0JLQzRIU3l5RHhEKzNGMHZ0NUdkR1JFUkVSRVJFUkVUa1Bpd2lFN2xnNHpMeElZQzdKeFFzY0VHSENYL1p2bDJxSnpjcklpSWlJaUlpSWlJaTkyRVJtY2hGTnl6Qll3QmVtMGlzQUs3b1NNQnpVa29lYWtsRVJFUkVSRVJFUkRNQ2k4aEVMaEpDU0FEckFleWJVRHl3Zm1zaEhwbmNySWlJaUlpSWlJaUlpTnlEdXlHSkptaEx2b3dGc0JkQStBU1grTVdHcFlMRlpDSWlJaUlpSWlJaW10WllSQ1k2Q2MvbHlVVXFnVjBBdkNlMGdNVE5HNWFKcHljM0t5SWlJaUlpSWlJaW9zbkRkaFpFSitIR1pXS2ZFTGdjZ0cxQ0N3Zzh0U1ZQM2o2NVdSRVJFUkVSRVJFUkVVMGVGcEdKVHRJTlM4UUhVbUQ5aEJjUWVHeEx2dno1SktaRVJFUkVSRVJFUkVRMGFWaEVKcG9FRzVlSWx5Q1FmUkpML0haTGdieGZTc2tXTTBSRVJFUkVSRVJFTksyd2lFdzBTVzVZakY5RFlOdUVGNURJM2xLQTM3Q1FURVJFUkNkRHI5Y3ZEQXdNUEgrMGNSOGZueFM5WGgvbTZycUxGaTE2ZC9YcTFhVXVoQVFEOEIvUHhJeU1qSCtIaFlWOTM5V2NIUGdhRElhN1FrTkRMM01seU4vZi81ekV4TVNIUmhrT3ljakkrRnRFUk1RUFhWblR5OHZMQU1EVDZiTEl6TXpjbVpxYStxd3JhOWw1ZTN2UGo0Nk92Z0hIdnA0ZWlZbUpENFdIaDE4eGtUV2RKU1VsUFJJU0V2TE55VmlMaUlpSVpoL05WQ2RBTkZzSUllU1dmTGxSQU9FU21OQTM0QUw0eGZNRjhKUlMzaVdFa0pPZDQyejFwejNTMTFPRHV3QmNDaUFSZ0g2S1V5SWlvb2t4QXFnQXNNTXlpRC9jc2xMMFRIVkMwNXo2N0xQUHJtbHNiUHpMa1NOSGZqRjhUV1JrWkx6bTRlRVJzbXZYcnJrQXVweGlOQ3RXckNpcHI2OS9wclMwOUNldTNFeW4weVhNbVRObjNuam5MMXUyN0MydFZodTJmLy8rYnhtTnhxS3g1b2FHaGw1cU5CcS9hbTV1ZGlXbHIrbjFlbDFjWE56UGhCQ2EzdDdlWEpQSjFEQ2V1SUNBZ0xQaTQrUHZxYWlvdU5kNUxEazUrWmVob2FGWE5qVTF2ZUZLS3N1V0xmdXl2Ny8vY0VGQndhVUE3Ri9EbnNIQndSZjI5ZlY5NWNKYVg0dUtpdG9VRXhOelUxZFgxK2Q5ZlgzMjMxTVpIeDkvVDNOejh4dE5UVTNiUFQwOUV6TXpNMThyS1NtNXRhZW5aNCtyOTRpTGkvdFpkWFcxcHJXMTlkMko1RWhFUkVTekc0dklSSk5vdzFKaGZleExlYm5lQTI5RFlOMUUxcERBSFZzTEViSzlXUDc0aWpReE1OazV6alpiODJRV1ZIZ3hKUWl4ODRLQkFCM2d3ZmRZRUJITlNGWUYrazRUTXNyYWtGSGFqbXUyNXNucmIxZ21jcVk2cjJsTWFMWGFLSTFHRStCd1RaYVZsZDI1ZVBIaTkrYk5tL2RBV1ZuWnJWT1YzT0hEaDI5ZXVIRGh6dVhMbDM5WlZGVDAvYmEydHJkUFpqMXZiKzhGWTQzWDE5ZHZpWXVMKzBWRVJNU1BXMXBhL2puYVBKdk4xbVV5bWVwUGRLL1kyTmhOVnF1MVF3aWhEUXNMdThweDNHS3hOSFYxZFgwNlFxaXhyS3pzNXZUMDlMOHRYNzc4MDl6YzNQTUJ0R0Y0WjdLaUtLYXg3anNLei9EdzhPOE5GNUFQT1Z3ZmxGSU9DaUhVdzQ5VkdvMG1hT25TcGY4dExTM2QyTmpZK0pMaklzN1BZU1RlM3Q3enhwcG5zOW1NSi92N1NFUkVSRE1UaThoRWsreU8xY0wweWdGNWFiOFY3d25nckFrdEl2Ri9uU1pFdjdSUGZ2dTZSY0o1QnhFTjI1b25zK1pvOGVHYWVDRFNaNnF6SVNLaWsrV2hBa0wxUXgrSmdZajlwQW9mYmk2VVdSc1hpNCttT3JlWnBLT2o0LzMyOXZZUG82T2piMnhzYkh5MnQ3ZTNiQ3J5Nk83dUxzak56VDFqeVpJbC8wbFBULzlyWGw1ZVVuaDQrQjF4Y1hFL0cybCtmSHo4UGZIeDhmYzRYOSs5ZTNlRzBXZ3NXcmx5NVppN21lMFNFaEt5RXhJU3NrY2JiMmxwK2Z2Qmd3ZkhLcWg2eko4L2Y1c1F3c1BEd3lNd1BUMzlOZWNKSFIwZE9ZV0ZoWitPc3Y2YlJVVkZWNmFucDcreGNPSEM1dzhjT0hDWlRxZnpBNERCd2NIdThUd0hSNUdSa1QvMDhQQUlxS3VyZTlwNXpHYXo5YWxVS2kwQVdDeVc4aSsrK0dMVjh1WEwzNTAvZi80Mkx5K3Z1TXJLeXZ2dGM5UFQwMTgvMGIyQ2c0TXZDZzRPdm1pMGNiUFpYUFA1NTUremlFeEVSSFFhWWhHWnlBMnVYaWlNZjlvakwvTFU0RDhBVmt4d21UVURObnkrSlY5K2M4TlNVVHVaK2MwR2Y5b2pmYUhDaTJ2amdRZ1drSW1JWnAxSUgyQk5QUEJPT2JiOWFZOU1aMnNMMTFSV1Z2NGlLQ2dvTHo0Ky90R0RCdzkreTJGSUFJQ2lLR08yelFvSkNmbW14V0pwNitucHlSMWptalk4UFB4YncrMGVSbHpQYkRaWDd0Ky8vMHkxV2gzWDE5ZlhBZ0JTU3FXMHRQUjZ4M21wcWFrdnRiYTJ2dDNXMXZhbS9acGVyMThjR3h0N3M4MW02d0dBM056Y1ZTUGRZL255NWJ1UEhqMzZZbDFkM1F0alhiT3pXQ3h0YTlldU5hdFVxcS83Rm1kbFpVa0F5TW5KRWZQbXpmdURyNi92c3RMUzBsdnE2K3VmY294TlNrcDYyR0F3M0YxWFYvZjRHSzhMV2xwYS9uWGd3SUZ2bTgzbVBRQ2cxV3BEQU1CcXRiYU9GVGNDVlZ4YzNFOU5KbE4xYzNQelA1d0hCd2NIZXowOFBQd2NMclhtNXVabUxWdTI3TjJCZ1lGalducms1T1NNZWU1R1ZsYVdySzZ1L3VPUkkwZnVjakZISWlJaU9nMndpRXprSnJlc0ZEMHY3Wk1YRE5qd0VZREZFMXdtRGNDZTUvTGtoVGN1RS9zbU1iMFp6MU9EdTFLQ0VNc0NNaEhSN0JYcEE2UUVJYmFrRFhjQnVHK3E4NWxKdXJ1N0MxcGFXdjZsMFdpOE1kUkt3VEk4WlAvKzN6cEd1Smc3ZCs0emFyVmF0MnZYcm1nQWd5Tk5pb3VMdXowcEtla1JLYVZvYm03K3U5T3dTcWZUUlpsTXBqcWowZGdFb01saFREWTBOUHpaY1hKcWF1cExmWDE5QngydlIwVkZBUURNWm5NUEFEajIrWTJKaWRsVVYxZTNEWUFKQUV3bVU3MXpIK0RoYTN0alltSTIxdFhWL1FWQW4zM3NpeSsreU5CcXRhcnc4UENOQm9QaDFyMTc5NllPcjN0alRFek1MVWVQSG4zRnVZQWNGUlYxYlZ4YzNDOUtTMHZYajlRM09EUTA5RnUrdnI0cm5TNnZCcjQrYkE4Nm5XNXVVbExTSTg2eGR2MzkvZVdOalkwdjJoK0hoNGRmUG1mT25IbU5qWTFiQWRpYzUxdXQxZzYxV3UxOGVHRjNYbDdlR3AxT0YrcnI2N3V5cDZlbkFFTy8zOEdob2FGbmpuWnZBSmd6WjA1U2FHam90MFliYjJscCtmZFk4VVJFUkRSN3NZaE01RWJYTFJKZFQrK1Y1M3VvOFFtQTlBa3VFNkVTK0d4em5yeGk0ekxCZzA3KzU5SjV3Vk9kQWhFUnVkdThZS0NrRFplQVJXU1hIVHg0OEdvTUhWYm95QnNZYW9Nd1dseFFVTkJhblU0WFYxdGIreGhHS1NBRFFIVjE5ZWE0dUxpZkp5WW1QdGpjM1B4UHg3bUppWWtQeHNiRzNsSldWbmFMYzIvZThlcnY3Mjl1YjI5L0gvODduQTdBMEFGd1NVbEpqOWhzdHY0VHJlM3A2Wm1VbEpUMHU0aUlpQi9sNXVaZUFLQWRBQ3dXeTJHTHhZTGc0T0EyQU9qdDdTMEZvSm8zYjk0V3E5WGExdEhSa2VQWUc5alQwek0wT1RuNUQxMWRYWjlicmRZKysxaHpjL1BmN0hNQ0F3TXZpSTZPM2pCV1ByNit2a3Q4ZlgyWGpEYmUzdDcrbmtNUjJUTXhNZkVSNExpZDR4NWVYbDVST3AwdVJnaWg5dkx5aWs1T1RuNUNwOU5GZTNsNVJYdDVlVVY3ZUhpRTIzc2w3OTI3TjZXM3Q3Zk0zOTkvUVVaR3hyL0d5aTgwTlBUUzBORFFTMGNiUDlGdVppSWlJcHE5V0VRbWNyT2ZyQkR0eisrUjV5a2E1QUFZODBDWU1laUZ3TTR0QmZMZW80dnhTTFlReW1UbU9FTWxCdWltT2dVaUluSzM0Yi9yRTZjNGpabkt1WUFNYjIvdllBQ3dXcTN0b3dWRlJFVDhHQUNjZHd1UG9MdW1wdWF4eE1URVgwZEZSVjNmME5Dd3hUN1EyTmo0WEZCUTBMcjU4K2R2Q3dnSU9MZTR1UGhHQVAydUpOL1oyZmxlWjJmbmU0N1hJaU1qcjB0S1N2cHRZMlBqdHZFVXB5MFdTL20rZmZzdVhyeDQ4YnVyVnEzNjc4R0RCOWNaamNibVVhWXIrZm41RjJSbFpmV25wYVc5TXRJRWYzLy9NLzM5L2IvZXpldFlSQzR0TGQxWVdscTZjYVM0dExTMFZ5SWlJdjR2THk5dldYZDNkLzVJYzlhdFd6ZG9zOW0rUGxRNUxpN3VEcDFPRjI5LzdPZm50elFqSStNdFQwL1BjQXkzSmJHTGlJaTR5bXcyMTV2TjV2cWVucDU4czlsY2I3RllHa3dtVTMxdmIyOGRBSFIxZGUzS3lja1o5YnVuckt3c1UwMU56UlBsNWVXL0dHME9FUkVSbmI1WVJDWTZCZGF2Rk0wdmZDblBVYlI0VHdMTEo3aU1nTVJ2SXZLeDhxVjk4bW9ldUFlOWgycXFVeUFpSW5jYi9ydmVlNHJUbURUWlVxcENpK0RuWVlLL29rYUFJaUZQWmNzcXJWWWJDd0JtczdsdXBIRzlYaDhXR2hyNjdlN3U3dDFHby9HRUI5bFZWVlU5RlJzYmUxZENRc0o5RFEwTnI4Q2h2VVJ1YnU2NTZlbnAyOExDd3E2c3JhM2QzTnZidXhzQWhCQnFldzlpUnlNZHJKZVRrK09CNFIzT2taR1JQMHBOVFgyK282UGpvME9IRG8xWXJCMUpWMWZYcDBWRlJaZG5aR1RzeU1qSStIajM3dDNuQWhpcE43R1hQZi9TMHRMMTlmWDFMd0NBajQ5UHlvb1ZLMHB5Y25JQ0FYUUNRNjB0VWxOVHg3M0QydC9mL3d4RlVjemQzZDBIUnBtaUVVS29wWlFEQU9EdDdUMC9JU0hodnU3dTdzLzgvUHpPQW9EdTd1N3FwcWFtN1FNREEvVm1zN2wrWUdDZ0xqZzQrSEtEd1hCYmJtN3VLclBaWEhXQ05CUUE1ckVtU0NsdEo1cERSRVJFcHljV2tZbE9rUit2RmgwdmZpNnpyRjc0dHdEV1RuZ2hnWXNIYk1oL3ZrQitlLzBTY1hBU1V5UWlJcUpKSXFVVUwrUWl6cWJDU2dpc0VNQktBQ2tvZ0M4QW9haUg1cWtFOE53QkdYYmpRdEZ5S3ZMeThmRlpBQUQ5L2YxbEk0MkhoWVZ0VktsVTJ2cjYrbWZIdVdSWFEwUERNM0Z4Y2IrSWlZbTVzYTZ1N2pHSE1YTlJVZEVQOUhwOWh0Rm8vTHA0S3FVY0xDMHRYWitZbVBoUVgxOWZhWE56ODZ2T2k4YkZ4ZDJyMFdqODhiOCt3RUhKeWNtLzYrbnB5UzBzTFB3V0hIbzZ0N1MwN0RBYWphV084VTFOVFgvdDYrdjcrdnVrMXRiV2QwdEtTamJPbnovL2haaVltTXZyNnVxZUd4NFNBSkNSa2ZFUG5VNlh0SGZ2M2t6blhLU1U5aDliajlyYVl5dytQajd6ZERwZFFrZEh4MGNBck43ZTNxbDlmWDMxQUhvZHBua0JnTTFtc3dCQWFtcnE4d0JFYVducCtoVXJWdGlmVzF0NWVmbHRqbXRydGRwb1lLam9QRllSZWFTaS9Vamk0dUx1akl1THUzT3NPY083bVZsb0ppSWlPczJ3aUV4MENsMS9wdWg5NlJONTRZQTN0a1BnNHBOWUtsR1IyTE81UU42d2NZazQ3ajllUkVSRU5EV2UzaXVEdEdwY3Q3VUFHNkZHNG5EUGdSNUk1RUdGYlZEUURxQmJBTjJLQ2wxcW9ISERLU29nQTRDZm45OVpOcHV0dDYrdjcvK3pkK2R4VVpYN0g4QS9ad2FZaldGQWRvWjlFUkJaRkFSM2MydlJyRnVXM2JMRkhkTmZkbHZzdG1pWldlYTFNalZ6TGJWTXl4YkxwU3d4cnlacWdFQW9pSWpJdmd3N016QXpNRFBuOXdjTWwyVmdabGpFOVB0K3ZYeGQ1NXpuUE9jNWh4bnNmdVk1M3lmVHdHNkJ1N3Y3MHNiR3h0S1NrcEp2VGUyenBLUmtvNmVuNTRzK1BqN0xDd29LUGtYN2dKRnRHeUF6RE1QWDZYU3FvcUtpUFJLSlpKeU5qVTEweDdJWkFvSEFJeWdvYUZkTDBLc1BQeXRUVTFQdmFXcHFLbloyZG03MzMxRDZraEp0YXhpWGw1Y2ZaUmpHcWszdDR1UEZ4Y1dmeWVYeURMbGNudWJ2Nzc5MjBLQkJFOFZpY1JUUUhCUmZ2MzdkWU4xdG5VN0hhL2xyajRKVFIwZkh4MXJHZEFnQWI5aXdZYitwVktyQ3hNVEVld0hVdGpUanRZeERCUUJxdGJxa3BLVGtaYmxjYmpEczE2dXZyMDhEQUxGWVBLeWlvdUpZViszUzA5T2Y2bXFmUkNJWjIxTExtVzFvYU1pNmNlUEdHaU9YMUdoa1B5R0VFRUp1UXhRaUUzS1R6WjNJcUxZbnNUTlpZRGNEek81RlZ3S0d4WmZiTDdKakJSWjQ2ZWx3cGxQZFEwSUlJWVRjSERzdnNPNDZMbGFEd2VNc3dHZUFFem9HNzNLQkMwWERjWFVBMWpPUW9EbnNVN2JaWm0xdmJ6K2xxcXJxZC94dmhtOHJUMC9QaFZaV1ZvN1oyZG12QTFDYmVxTDYrdnF5a3BLU0w2UlM2VUpQVDg5RitmbjVtL1Q3N096c3hvbEVvdkRDd3NLOUFPU1dscGIyVFUxTjFRQWdrOGwrY0hOem15Y1dpMGZMNWZKeittTzh2YjNmQk1EbTVlVnRibnVlMnRyYWl5S1J5Q1UwTlBTQXFXUFRVeWdVdytycjYxTmJTbXBZU2FYU0JWVlZWU2NhR3h2TEhSd2M3cjkwNmRMRFhSMHJFQWdHNlhRNkZkck1mamFEcFZRcWpkWHBkT3FDZ29LREFOUVpHUmx6dzhQRGowWkhSLytha0pBd0JZQkNJQkFJQUVDcjFTb0JJQ3NyNnhXVlNwVmp3blZkYldwcXFwTklKS082YTFkU1VtSncwb0ZZTEI0VkdCajRTVzF0N2ZtU2twTGRRVUZCMit2cTZpN1gxOWVudG1rbUNBZ0lXS1ZXcTR2YS9td0pJWVFRY21laEVKbVFBUkFieFRTdFl0bW5YUytpRHNDenZlcU1SYXl5Q1pOM0pMRFBMSXBtemhrL2dCQkNDQ0Y5aFdWWlptY1M1dW9ZYkVEenJObVBBZXhhRk1WY0g2Z3h1Ymk0UEJvUUVMQXhKU1Zsc2tLaHVLTGY3dTd1UHBmTDVZcGtNdGszQmc0VGVIbDV2YXJWYXVXNXVibGJEZXp2Vm1GaDRVZFNxWFNCdDdmM0svbjUrZHZSRWtJN09Eak04UEx5V2w1YlczdENMcGRmRlFxRjNtcTF1Z0FBS2lvcWZsRXFsYmtCQVFIdkpDY25Ud1lBVzF2YjhXNXVidk5LU2twMnFkWHFySTducWErdkw0MkxpMk1BWU1pUUlWODZPenMvbUpTVU5NTFFqRjJSU0JRYUZSWDEzL3I2K296Nit2cjBOcnNhVDU4KzdReEE1K1BqczhMQndlRitBTGpycnJ0cUxDd3NKQUFRRkJTME15Z29hR2ZiL2d5VmhKZ3laUXFySDQ4aFVxbDBIby9IY3lzcEtkbUxsanJNbFpXVmNaY3VYWG95UER6ODRQRGh3MzlNVGs2ZXh1VnlKUUNnMCtrYUFNQ1VBTG1GcnJhMjlxeWRuZDBFTk05bU5qbjhkM1IwZkdUbzBLRjc2K3ZyTXhJVEUrOEhVT1B1N3Y1L1E0WU0rVFF4TVhFOEFJMlRrOVBEQVFFQkh3b0VBdStxcXFyVCtmbjVPMENsTEFnaGhKQTdFb1hJaEF5UVZReWpZMWwyNlk0azVJTEIrK2l3eXJhWi9Ga08vdGlleFA1SExjR3FaUUdNeWY4SGdoQkNDQ0U5czJnT3MrOEFBQ0FBU1VSQlZDV2R0ZDUrRVFjWUJ2Y3p3RThzOEd4c0ZGTXlVT1BoOC9rK3djSEJXK3p0N2U5cmFtcXFiR3BxYWp0ejF0N1gxM2NsQUxpNHVNd3VLU2s1aURZemEzMThmRjdnOFhpdU4yN2NlQmVBMll2M3l1WHl6TXJLeXVQMjl2YjNlWGg0ek5QWEhMYTF0UjJqVnF0TFdrSmVybGdzRGk4cEtkbmZjcGd1T3p2N2pkRFEwSytrVW1sc1pXWGw4ZERRMEFOcXRib3dJeU5qdWJGelptUmtMTE96c3hzZEZoYjJjM0p5OG5pbFVsbWszMmRuWnpjdUxDenN4OGJHUmxsU1V0TEQ2RHlMdU5QTThNek16RVVNdzFoMTNPN241L2N1bjgvM0xDa3ArYktxcXVvM00yNkxuWitmM3pzNm5hN3grdlhycTl2dUtDOHYvKzdhdFd2L0ZncUZ2Z0EwRE1OSUFFQ3IxWnI5WkZsbFplVXhCd2VIYWM3T3p2ZVdsWlg5MUdFM2cvK1ZCTkd6RGc0Ty9vOVVLbjBXQUJJU0VpWURxQU9Bakl5TUJTTkdqRGczZE9qUVBRS0J3RWNpa1l5dXFxbzZtWjZlUHJlbXB1YS81bzZORUVJSUliY1BDcEVKR1VBTXc3QUEvclBqSW51TlpiRVBnTEFYM1hFQXZNcXJ4YlNkRjltbmFORTlRZ2docFA5c1NXZXRMUnB3REF4aUFNeGVHSWtETGYrdTMwd01BSEE0SEN0dmIrL1hmSDE5VjNJNEhFRkpTY2tYNmVucEx3R29hR2xuTVd6WXNLK3NyS3djeThyS0RqazdPejhVRmhaMklDMHQ3VEcwbExWUUtwWFhGQXBGMnZYcjF6L3M2V0J1M0xpeHJyYTI5a0pCUWNIWExadUVOalkySTJReTJYY0FZR2RuTjRyTDVZcHJhMnZQNm84cEt5czc0T3JxK25oUVVOQm10VnBkYkdGaFlaT2NuRHdSTGFHbUVkVi8vZlhYak1qSXlOT1JrWkhuTGwyNjlGQnRiVzJhdDdmM3kzNStmdS9VMTlkbnBLV2wzWWVXR2NER2xKYVdIdXk0VFN3V2orYnorUjRORFExWGJXeHNScVNucHkrQWlUV0JJeUlpOWxoWldUbm01dWErYjJobWNWNWUzbnI5M3kwdExXMEFRS3ZWeWp1Mk02YTZ1dm83bG1VM3VybTV4WFlJa1czR2pCbnpWM1oyOXF0bFpXWGZBT0M0dXJyTzl2ZjNmNC9INDBucjYrdXZpRVNpWUxTNTEzVjFkWWxaV1ZuUEJ3WUdidEZxdGZLTEZ5K09yNjZ1L3NQY01SRkNDQ0hrOXNNeDNvUVEwdDhXUlRLSGRDekdBaWd5MnRpNE1CMkxwTzJKN0JzSDA5bE9zMmtJSVlRUTBqc2ZuV01GK2dDWllmQmdiQlN6ZndBQ1pGaGJXL3NEZ0p1YjJ4eC9mLy8zMUdwMWNVcEt5cFQwOVBSbjhMOEFXUkFlSHY2dHZiMzlQY1hGeFRzdVhicjBjR0ZoNFJZbko2ZVpJU0VobjZNbGlDNHRMZjMyd29VTDRRQ3FlenFlbXBxYTB6azVPYXYxZlF3YU5HZ2N3ekNXMWRYVnAvVGoxT2wwalNVbEpiKzBPWXd0TEN6Y3hqQ01KWi9QOXlvdkwvK3B0clkyMmRSektoU0tqS1NrcEVrQUVCVVZkV0gwNk5FWi92NythOHZMeTMrOGNPSEN1SWFHaHVLZVhvOVlMQTZLaUlqNHRxR2g0WHBxYXVva1MwdkxRY0hCd1Z0TU9kYmYzMyt0ZzRQREEzVjFkU25aMmRsdkdXdHZaV1hsREFDTmpZMW0zMytGUWlFckxTMDlhRzl2ZjU5WUxCN2RadnhEQlFLQk40L0hjM1YzZDE4NGF0U285SkNRa0M5WWxtV1RrNVB2TFM0dS90eFFmd1VGQlFlenM3TmY0M0s1NG9DQWdQVVNpU1RTM0RFUlFnZ2g1UFpESVRJaHQ0aG5SekFwRmh4RWcwVlNIM1JuQ1FacnFwVkkyNUhJVHVtRC9nZ2hoQkRTUW1pRnRXQXdsbUh3NEtKSTV0ZUJHb2V2cis4N0FNQ3lyRFkzTjNkZGZIeDhhR1ZsNVVuOWZtdHI2NUNZbUpqempvNk8vNURKWkQ5a1pHUXNCWURNek16bkt5b3FqcnE2dWo0ZEVCRHdIeE5QNThEajhhUXN5NXE4UUtDOXZmMTlBRkJlWHY1ZlBwL3Y0K3pzL0ZSNWVmbjNBQ3BibWdqOC9QeldoSWVILzZoU3FRcnE2dW9TWFZ4Y1prZEhSMSt3dDdlZlpNbzVoRUtocTRPRHc3MHN5K29ZaHJFVUNvVUJMTXZxR2hzYks0VkNvWitwWSsyQTQrN3V2aUF5TXZJQ2g4UGhwYVdsUGRUUTBGQjg2ZEtsT1c1dWJuTkRRMFAzQTdEcDRsakczOS8vUFc5djcxZlZhblZKV2xyYXd6QStjOWxDS3BYT0FZQ0dob1lyUnRvYWxKMmQvYVpPcDFPRmhvYnVBV0FQQUxhMnRpTUJRQzZYSndrRWdpRUNnY0E3TnpkMzNkbXpaNGNZS01zaGRuRnhlWHI0OE9IL0hURml4T0hjM056MzA5TFNIaEVLaFlFalJveElIRFpzMk0vT3pzNy9CT0RZay9FUlFnZ2g1TytQeWxrUWNndVpQNXdwM3A3RVRtQ0F2U3p3U0I5MEdjZ3lPTEU5aWYxV284TkxTNk9aZ2o3b2t4QkNDTGxqN2J6SVR0S3hlQjRNM2gzSUFCa0Fpb3VMdnhDTHhjTXVYNzc4V0cxdGJkc3ZvVzM4L2YxZjgvVDBmSkhENFZqbDUrZHZ5TXJLV282VzBoVUF0S21wcVUrTUdqWHF2SmVYMTh0S3BUSy9zTEJ3YzRmdXJTWk1tRkN1MCtucXRGcXRrc2ZqdVhHNVhKRkNvYmhrNnZnY0hSMm5xOVhxWXJWYW5UTjgrUERmR0laaGJ0eTQ4UTRBZ1ZRcWZjYlgxL2NOSG8vblhsNWVmdVN2di82YUQ2REd6OC92TFM4dnIrWERoZzA3S1pmTGs0dUxpM2RWVmxiKzJORFFvSzgxemJPenM0dXl0YldkYUc5dmY2K3RyZTFvQUV4TlRVMzh0V3ZYWG14b2FMam00K1B6dWxRcVhlRHU3aDZyVnFzTEt5c3I0K3JxNnBJVkNzVmZLcFVxWDZWU1ZWdGJXM3RvTkJxNVdDd2VxdFBwbFByN0pwVktIL2YwOUh4ZUpCSUZ5K1h5NU5UVTFNZlVhblUyQUZSWFYvOXkrZkxsMlNFaElYc25USmd3dGFDZ1lJdE1KanVvVUNneTlKY2NGaGEyMDhuSjZVRzFXbDJTa3BKeXQwcWx5bTE3VDhSaWNXQlFVTkFlbFVwVm90UHBGQUJZaVVReVNpZ1VCdFRWMVNYVjFkVWxtbnAvMjFLcjFkY3pNelAvYjhpUUlidEdqeDRkbjVPVHM5TFYxZlZKblU2bnFxNnVUcWl1cmo1YlVsS3lWcUZReVBUSFdGaFkyQUpBV0ZqWWR3NE9EdE01SEE2L3NiR3hLQzh2YnlNQXlHU3k3MlV5MmVuQmd3ZS9LWlZLNTlyYjI5ODNaTWdReGFsVHA2UXdyZHdJSVlRUVFtNGp2Vm5JaXhEU1QxYXhMTWZsSXBZendMc0F1SDNVYlFNTHJCNGt3SVpaSVl4SnRmeHVaZHVUV0hZUlBWeEpDQ0YzaEIwWGdkZ29ac0QvdS9WZ09tdFZyVVFtZ0ZvN0FXSnVrWDlQQlFDVWJWNWJqeHMzN2dxUHgzTlhLcFhYcjF5NXNyU3Fxc3BnMk0zbjgzM0R3OE8vVDA5UGYwS2hVSFNhQVR0eTVNaEwxdGJXUXdHQVpWbWRRcUZJdTNMbHlpSlRnazRlaitjM2R1ellyTkxTMHE5emMzUGZqNG1KU2NyTnpWMmJrNVB6NFpneFk5SUVBb0czVXFuTXVYNzkrcXVscGFYZmRqalczOS9mZjZXTGk4c1RBRGlYTGwyYUpaZkxFME5EUTM4UWk4VmhETU5ZQW9CQ29VZ3JMeS8vU1NhVGZkV3ljRjhya1Vqa01talFvQ2VjblowZmtrZ2tNZnBqQUtDOHZQeW9vNlBqL2ZyWE1wbnMrK3pzN0dValJveTRiR2xwYWRmWTJGaWFrNVB6WG1GaDRWWUFtbzdYSmhLSndvY01HYkpWSXBHTUtpc3IrL2JTcFV1ekFHRDQ4T0VuQmcwYU5FV2hVRnhLVFUyZG9WS3A4Z3pjR3NHa1NaT3FPUndPVDc5QnE5WFdWMVJVL0h6OSt2WG4yNFRscmFaTW1jSVdGaFp1ejh6TVhHenN2bnQ1ZWIzazcrLy9INFpoT0FCUVZGUzA3Y3FWSzg4YWFoc1ZGWFhXMXRaMmpGYXJWY2hrc3UrTGlvcjIxdFRVbklhQlJRY0IyTGk2dWo3STVYSjVoWVdGdTR5Tmd4QkNDQ0czbndIL2ozRkNTTmUySjdGakFYd05RTnFIM1Y1bFdMeFJISVZEcXhqRzVFZFNielVVSWhOQ3lKM2pWZ21SdHlleEN3RHM1RENZdkRDUytYMmd4OU1WSnllbmh5d3RMWjJLaW9vK0I5QmtwRGtEd0ZnOVp5NmFnMFZ6Nno0NzhuZzhpVnF0enJhMXRaMVFVMVB6QndDZG82UGpOQzZYNjFoYVdycS91L0VKaFVKWGdVQVFVbGxaR1FjQWZuNSthNnlzckp5cnE2dlAxdGJXL3E1VUtrMTl3a3BrYjI4Zkl4S0p3b1JDWVZCbVp1WUtGeGVYNlJ3T3g2S3hzYkdzb3FMaVZ3Qk5MaTR1ajNJNEhPdmk0dUlEQUZUR09yVzF0YjFMbzlHVTZRTjRQcC92NWU3dXZqZzdPL3R0RTQ3bkFPQ2grZjQzZE5jd0pDUmtUMlZsNWFuUzB0SzlwbHlzdGJWMXNJT0R3NE1hamFhcXNMQndEN29vcDJGall6TkNJcEZFRlJRVWZBR2czcFMrQ1NHRUVITG5HdkQvR0NlRWRPL3paTmF4VVljdkdlQ2VQdTQ2bFdIeDFzSW9IQm1JeFlCNmkwSmtRZ2k1Yzl3S0lmTDJKTllTUUJZWUZDOGFqckYveDM4N0NTR0VFRUlJNlNtcWlVeklMVzdlY0taOEZjdE9jMDNDYTJDd0duMjNJR1lFeStDbkhVbEkycEhJdnJrd0NzZnAveEMzcDFRcWtaeWNqTXVYTHlNM054Y3ltUXhLcFJKY0xoZlcxdFp3ZFhWRlFFQUFJaUlpRUJRVUJHYmdKOGtSUWdqcEp3eUwrMWdHM2l5d2pQNjlKSVFRUWdnaGR4cEtQQWo1RzltUndFNWdPZGdQd0szUE8yZHhudVZnZGVsdy9QWjNLSFBSbnpPUjYrdnJjZWpRSWZ6MjIyOW9iRFN0M0tXenN6Tm16WnFGMGFOSFU1aE1DQ0Y5N0JhWmlYd1F3RjBsY3JpdG1zaDBxcE5MQ0NHRUVFTEk3WXlTRGtMK1pqNU5ZKzI0amRnQTRKbCtPc1ZWc1BqRVFvMjk4OGN5OG40NlI2LzFSNGpNc2l4T25qeUpBd2NPb0w2K1o2VUJmWHg4c0hqeFluaDVlZlh0NEFnaDVBNDIwQ0h5cGd1c0RjOENNZ2JZc1NpS1dUWlE0eUNFRUVJSUlXU2c5TlZqOFlTUW0yUkpHRk1kRzhYTUFYQS9nT0orT0VVZ0dHelc4RkcwUFluZHVDMkZEZWlIYzl4eU5Cb05kdXpZZ1YyN2R2VTRRQWFBR3pkdVlPWEtsVWhJU09qRDBSRkNDQmxJVmx4TUJNQmpnVU1EUFJaQ0NDR0VFRUlHQW9YSWhQeE54VVl4eDZ5NENBR0wzZjEwQ2pHQVpZd1dXZHN2c2o5dnU4ZysvTkU1VnRCUDV4cFFHbzBHYTlldXhhbFRwL3FrdjhiR1JuejAwVWY0N2JmZitxUS9RZ2doQTRzQnBnSlFXY2x4ZnFESFFnZ2hoQkJDeUVDZ0VKbVF2N0c1dzVpYTJCSE1QSWJGTkFCRi9YWWlGdmN4TEw0WFdhRnMrMFgyaTIySjdMU1dWZXIvOWxpV3hjNmRPNUdlbnQ3bmZlL2V2UnVwcWFsOTNpOGhoSkNiak1FVU1EZzdkeUtqR3VpaEVFSUlJWVFRTWhBb1JDYmtOckJvQlBPTFdvTWhZTEVlUUZNL25rb01Gazh4REk0QktOMld4TzdZZVpHZHRPb1VhOUdQNSt4WHYvMzJHMDZmUHQwdmZiTXNpNDBiTjZLc3JLeGYraWVFRU5ML3RpU3dIZ0FDd2VMa1FJK0ZFRUlJSVlTUWdmSzNEWDRJSWUwdEc4blVBWGhsV3dxN2s5SGhBN0I0b0o5UE9ZZ0JGdXBZTEhRVm8yNTdJbnNhRE9JWUhVNHVISUVNaG1IWWZqNS9yOG5sY256OTlkZEcyOW5ZMkNBa0pNVGd2cnk4UEJRWGQxMmFXcWxVWXYvKy9YamhoUmQ2Tk1hTWpBd2NPblFJMDZkUFIwUkVoTkgySzFhc0FBQ3NXclVLRmhaOTh5dWVaVm1jTzNjT1dxMFdWbFpXR0RseVpKLzBheTZ0Vm90ZHUzWUJBR0pqWTd0c0Z4OGZENVZLaGNtVEo1dmNkMjF0TGY3NDR3K0lSQ0pNbkRpeDEyT3RxS2lBZzRORHIvdnBxTGEyRmxxdEZvTUdEZXJ6dm0rRiszYXpGUlFVZ0dWWmVIcDZEdlJRVFBiTU04OUFJcEZnMDZaTlJ0dE9tellOV3EwV3YvNzZxMW5uVUNxVllCZ0dmRDdmcFBaYXJSWUF3T1Z5elRyUDM0VWxnNmtzQUVaSElUSWhoQkJDQ0xselVZaE15RzFtOFREbUdvQUhkeVN5VTFnR0h3TXduSDcyTFJzd21BRmdCc3NCZGx4RTZiWWs5aVFZbkFRSFowc2pjSDBWdytodXdqak1jdWpRSVNpVlNxUHRJaU1qdXd3dDkrL2ZqOE9IRDNkNy9KOS8vb21yVjY4aU1ERFE3REYrKysyM09IdjJMQndkSFUwS2tmLzg4MDhBZ0U3WGQ3ZDd4NDRkK082Nzd3QUFFeVpNR05BUVdUK083a0xrclZ1M29xeXN6S3d3VkNhVFllUEdqWkJLcFpnNGNTSTJiTmdBQUZpNmRDbXNyS3k2UEU2ajBhQ3NyQXk1dWJuSXlzckN0V3ZYa0pXVmhkcmFXdXpZc1FNK1BqNG1qOEVVTDd6d0Fnb0tDbkRpeElrKzdSZTR1ZmZ0Vm5EZ3dBSHMzcjBiZm41KzJMSmxDemljdjhmRFdjWEZ4U2I5M2dLYVB6TTkrVjN3d0FNUGdNL240OGlSSXlhMXYvZmVld0dnWDk2WHR3SWRnM3NZb05vMkY4a0RQUlpDQ0NHRUVFSUdDb1hJaE55bUZvMWc0bGFkWWlQY3hGakVBcXNCMk4vRTA3c3d3R3l3bUEwdDRIb1I5ZHNUMlRTR3dWOHNpMVFPQjMveExIRHA2WENtL2lhT3FSMmxVb200dURpVDJ2cjUrYUdwcVFsejVzeHBuWEZucnFOSGo1b2RJcGVXbGlJK1BoNUNvUkNQUGZaWWo4N2JXNy84OGt0cmNNdmhjSEQ2OUdsRVJFVGcvdnZ2SDVEeDlCZjlERW9PaHdPTlJnT0ZRb0V6Wjg0Z016TVRhOWFzZ2FPakl3Q2dxcW9LKy9idFEzRnhNWXFLaWlDVHlUcUZkRUtoRUVPSERrVkZSVVdmaDhoZG1UcDFxdG5IM0gzMzNWaStmSG12em12cWZldnBHTTB4ZXZSb3ZQMzIyMmExMzd0M0w3S3pzM0g0OEdIODR4Ly9NUG5ZeTVjdjkvanBBbE50MjdZTmZuNSswR2cwa012bHNMT3o2OWZ6bVVvdWwrUGN1WE1ZUG54NHU1L3Y3V3JWS2RhQ0FhWXl3UEZaczVpZS9RTkFDQ0dFRUVMSWJZQkNaRUp1WTZzbU1ob0FuMjY2d083aldlTC93T0lsQUgzL0hMeHhJakFZeFFLandBQTZGbEEyZ2QyZXhPWUF5QWVEUXBaRklRY29CSXRDbGtHaHpoS0ZaVldvYXJtR1BwZVltSWpHeGthVDJnWUdCaUl2TDYvSEFUSUFKQ2NuUTZsVVFpQVFtSHpNMTE5L0RaWmw4ZkRERDBNaWtmVDQzRDExN3R5NTFrZm1uM2ppQ2JpNHVPQ2pqejdDNXMyYllXZG5oekZqeHBqVWp5bmg0VURQWU5UUFFtVlpGaFlXRmxpeFlnWDI3Tm1EL2Z2M1kvLysvWGorK2VjQkFCS0pCS2RPbllKQ29ZQlFLSVNmbng5dTNMZ0JqVWFEZDk5OUYxNWVYbkJ5Y2dMRE1LMTlQL25ra3lhUFkvZnUzYkMwL04rYWxhKzg4Z3Fjbkp6dzhzc3ZkM3VjaDRkSHU5ZU5qWTBvS3l1RHBhVWxYRnhjREI3VEZ5VXhUTDF2QU9EbTV0WnRYektaREJxTkJxNnVydTN1SHdDVWxaVkJwOVBCMWRXMXkrUE52UjR2THk5TW56NGRodzhmeHQ2OWUzSFhYWGZCMXRiV3BHT3RyS3pnN094c1V0dmEybHFvVkNyd2VEeVQrd2ZRV280bVB6OGZzYkd4bURKbEN2Nzk3MytiZkh4L1NVcEt3Z2NmZklCNzdybkg2UHZ5ZHVBbVFqUUwyT2tZL0R6UVl5R0VFRUlJSVdRZ1VZaE15QjJncFY3eWU1K2RaVGMzOGJHRUFWNEcwUGNGVzgzREFQQUQ0QWUyK1FXcjN3cUEwd1M0aW9IdFNhd0dRQU1BWlpzL0RiMDkrZVhMbDAxcUp4QUlJSlZLOGNzdnYvVHFmRnF0RmxldVhNSHc0Y05OYWkrVHlmRHJyNzlDSXBIZzBVY2ZiYmR2M3J4NVJvK1BqWTN0Rk1UcHZmMzIyNTFDeDQ2T0hUdUdUWnMyUWFmVDRlNjc3OGFjT1hQQU1Bd3FLeXV4ZCs5ZXJGbXpCaSs5OUJLbVRKbGkwdlVBTUJpNjNTcUxEdW9ETy8yc1lvWmhNSGZ1WFBqNCtHRFVxRkd0N2JoY0xqWnMyQUFiRzV2VzBITG16Sm1vcTZ0RGRIUzB3YjdOdVVhV2JWOUtQQ1VseGVEUHF1MTdZT3JVcWZqODg4L2I3Zi96enoreFlzVUtSRWRIWTlXcVZTYWYzMXltM2pjQTJMdDNiN2Q5TFZ5NEVMbTV1Zmo4ODg4NzFmT2VQWHMyYW10cmpmWmhycWVlZWdybno1L0h0R25UekNxL01YandZT3pidDgra3R2UG56MGQrZmo0V0wxN2NveG44TXBrTUFDQVdpN3RzWSt5TG1xNzJIenAwQ05iVzFsMGVwMzgvdHYxZGtwemNYTkhCMU45bGYzY3NCL2NDWUswWW1GZFltaEJDQ0NHRWtOc01oY2lFM0VIbWoyWGtBTlo5OFJmN2liSUppd0c4QXNCcGdJZGxqQVVBbTVZL2ZTWTNOOWVrZHY3Ky91QndPQmcwYUJCV3Jsd0pPenM3VkZSVUlDRWhBYWRPblRKcmRuSitmcjdKd2N1WFgzNEpqVWFEMmJOblF5Z1VBZ0RPbnorUG1KZ1lGQlFVR0QyK3NMQ3d5MzNHWm1CLytlV1grT0tMTHdBMGx6eDQrZVdYVzBPa0o1OThFbHF0RnZ2MjdjTzZkZXVRbjUrUHVYUG5kaGxZdDdWMzc5NU9DMi8xZDRrRG9EbkExOWRzTmFhNHVMakxNUjAvZmh4Y0xoZmUzdDQ5R3NleFk4ZTZEQ3JOdlE5dDN3UFYxZFZkN2c4TkRUV3IzN2I2K3I2WnlsQnRZcFpsVGFwWmZPWEtGU3hidHN6a2MrbnQzYnZYNUlCNjNicDFKbitPTXpNemtaK2ZEeHNibXg2LzEvVUxkN3E3dTNmWnBxc3ZoZlR2ZzY3MmQzZFBOUm9ObGl4Wmd2SGp4K1B4eHg5djNYYnUzRGx3dWR3dXZ6UzVuYkFzeSt5NGlJY0JKTXdienBRUDlIZ0lJWVFRUWdnWlNCUWlFM0lIYXFsRi9PSDJKSFlyV013RGc2VUFnZ1o2WERkVGVibHBlY0Rnd1lNQkFERXhNY2pJeUVCMmRqYjgvUHl3WU1FQ2pCOC9IcXRYcjRaR1kxckZEZjJNUW1PeXM3UHg2NisvUWlxVllzYU1HUUNBaXhjdjRzMDMzNFNmbjErM29adytxT291c094S1ZWVVZQdmpnQXlRbUpnSUFaczJhaFFVTEZuUUtpSjk1NWhtSVJDTHMyTEVEQnc0Y3dQWHIxL0d2Zi8yclYvVlIzMy8vZlp3OGVkTGs5bTBET1dPbE1CaUdNVHJ6V3F2Vm9yaTRHRnd1dDh1eUM2WUU1VGVMc1d2T3o4OEhBSVNGaGZYNEhEZjd2bWswR2pBTVl6RFkxR2cwSmdYUlhDNFhJcEhJNEQ2V1pkSFEwUHdRZzFBbzdQSFBzK01zNmU0Y08zWU1RUE5DZFR3ZXIwZm51Mzc5T29EbWhRQi8vUEZIQU0wbE10ck9SdTg0RTEzdm5udnVnVTZuNjNKL1d3a0pDYmh5NVVycjd4ejlrd2RmZlBFRm9xS2lFQkFRZ01URVJOVFYxY0hDd3NKZ1dOL1ZVeEwyOXZaWXYzNjkwVEhjYW5aY3hGUUFJU3hnL2pjVGhCQkNDQ0dFM0dZb1JDYmtEaFlieFRRQStJUmwyUzNia2pDQllmQXNBenlNTytCM2cwcWxNcW1kUkNKQmNYRXhQdjc0NDlaZ0RtZ09VdSs3N3o3Y2UrKzlPSHIwcUVsOUtaVktvMjFZbHNVbm4zd0NsbVd4ZVBIaTFzQnF6NTQ5QUlDeFk4ZWFOYXZUVlBIeDhkaXdZUU5xYTJ0aFpXV0ZaY3VXNFo1Nzd1bXkvU09QUEFLcFZJcjMzMzhmQ1FrSldMQmdBZWJPbllzSEgzeXdSK0djV0N5R2c0UHhDaXNWRlJVQTBLbnQ1czJia1pLUzBxNk5LU0diWGwxZEhXYk9uQW14V0d4UzRIWXJNalRUZGNtU0pRYmI2a1BvbTMzZlpzMmFaWERtZEZ2ZHpkanRhcC8rZWdZUEh0d2F0SFpVVzF1TFJ4NTVCQUN3YjkrK2JzdERtR3JHakJrbS9TN1p0MitmeWVVditIdytqaHc1MHZvNkt5c0x3UDkrUGtCeitSQlRua2d3eDRVTEYzRGt5QkZNbURBQlFITWdQMi9lUEh6NDRZZjQ0SU1QOE9tbm43YUc0aHFOeHVENXV4cVRxZlhuYnlWZi9NV0tsRTM0Q0VCcFF5TjJEZlI0Q0NHRUVFSUlHV2kzZlZCRUNER09ZUmdXd0g4Qi9IZExBdXRpd1dBK0dNUUM2SDRhNHQrWWhZVUZtcHFhakxicktoajc2cXV2TUdiTUdFeVlNTUhrRUxudGdtbGQrZUdISDVDZW5vNlJJMGRpNU1pUmFHcHF3cmx6NTVDWm1RbXBWSXJISG52TXBIT1pxcmk0R0o5OTlobk9uRGtEb1BteDl4VXJWc0RYMTlmb3NhTkdqY0xXclZ2eDdydnZJaXNyQzF1MmJNSHg0OGZ4K09PUFk5eTRjU2FWSDlCYnVuUXBsaTVkMm0yYnhzWkdUSjgrSFVEenJNeTJLaW9xT2dWWTVvUnMrbG1peHNLdVhidDI0WnR2dmpHNHoxREFlYk1YRE9Sd09KQktwVjN1THlvcWFxMWZETnk4KzlhUm9Sbk9oWVdGWUJqRzRQZ0xDZ3BnWVdIUmFXRzlqdGZUSGJWYTNmcjNuczRLN2tySDZ5a3BLWUZHbyttMnpJU2g2K2w0NzZ1cnE1R1hsd2VwVk5yNlJkTFVxVk5oWjJlSGd3Y1A5dDBGb0huR3M0V0ZSYnV5R2ZmY2N3KysvZlpiNU9Ua1lQZnUzVWhJU0lDVmxSVysrZWFiZHJXVTllLzlnVjRnczY5c1QySmRsWTM0SEF4Q1dBWXpYeHpOR1A4R2tCQkNDQ0dFa05zY2hjaUVrSGFXUmpPbEFONDllSkI5djhZUDk3RTZQQVlHRDZDUGF4SVBOQnNiRzFSV1Z2YjRlSTFHZy96OGZBUUhCNXQ4VEhjTFdPbkZ4Y1VCYUg2MC9PNjc3MjYzME5wenp6MW5VaEJ0Q3JsY2puMzc5dUh3NGNQUWFEU3d0TFFFd3pCUXE5VllzMmFOV1gxcE5Cb0VCUVVoTXpNVDE2OWZ4NW8xYStEbTVvWTVjK1pnNHNTSmZUSmVZOTUrKyszV3Z6LzU1Sk1vS3l0ckYyaDk5dGxucUtxcU1uanM4dVhMWVdWbEJZWmhPb1doaHc0ZGdxMnRMZTY2Nnk0d0RBTmJXOXQyd1dCRFEwUHIrOGhZNlllYlFTS1JkRHNqdU9OTTRKdDEzem95Tk1aNzc3MFhqbzZPbmZicHZ6enc4L1BESjU5ODB1MzFkRWNmSW5NNEhMTkx2UmpUY2N6ejVzMURRVUZCbHorTHFWT253dFhWdGRQK2psOUVKQ1FrZ0dWWkRCczJyTXR6ZDdmUXBqNWc3NjdOYzg4OWg0aUlDTnk0Y1FNZUhoN3R5blV3RElNbFM1WkFwVkloUGo0ZUxNdGkvUGp4SnYwdTZ3L2JrdGlUREl1K2Z4UkRqd01HZ0FCQU1BQUJDN3kwT0pMNW9kL09Sd2doaEJCQ3lOOEloY2lFRUlObXpXSzBBSTRDT0xycEdzdXpxc1BkSEJhUHNNQ0RBQ1FEUEx4ZWMzTnpNeWxFNW5LNXNMUzBOUGpJdW9XRmhjbjFrUFhuTkNZc0xBd0ZCUVVRaThXd3RyWkdkWFUxYW10cmNkZGRkeUV5TWhJQVVGcGFpdGRmZjczYmZtSmpZdzJHZDg4Ly96ekN3OE94Wjg4ZUhENThHQUFRRkJTRTVjdVhZK1hLbGEyTGVKbnJpeSsrd09uVHA3RjM3MTRVRkJTZ3VMaTR5OXEwM2NuTXpFUlpXVm5ySS9WOUpUNCt2c3NadHN1WEx3ZkRNT0R6K1ZBcWxXaHNiSVNWbFJXMFdpMzI3OStQbXBvYStQbjV3ZFBURTQ4ODhraHJTUVFBMkxKbFMydjVoTDRzZzZFUElZSG0yYWtkdzhXT3J3M05BRDEzN2h6VWFuV3ZndnkrdW0vR0tCUUthTFZhZ3lVbTlHVmdiR3g2OXoyV1BrVFdMMVQ1ZDZEL1Vpa21KcWJMTnFiTUhPK3VUVU5EQTNKeWNxQlVLbHRyd0xjVkdSbUpHemR1dEk1Rlh6TjVJRERBSlBSbmFmTC9mV2NIaHNGaFRoTys2c2V6RVVJSUlZUVE4cmRDSVRJaHhLaGxBWXdhd0JFQVJ6WmRZM2xXTlpnTUJvOHl3RFFBVGdNOHZCNEpEQXpFcFV1WHVtMWpiMitQRHovOEVIRnhjWjNxbVFvRUF2ajYrcmFyazJ4TVVKRHh0UXVmZmZaWlBQdnNzd0NhSDJXZk4yOGVySzJ0VzdjQlFGTlRrOUhncUxDdzBPQjJmU0EzZi81OHBLYW1Zc2FNR2ExMWpQZnUzV3ZxcFJnMFljSUVqQjgvSHZIeDhjak56VVYwZEhTNy9Rc1hMdXoyK0FzWExtRGx5cFhnOFhnWU1tUklyeGJxNjByYnNMVnRVQXMwenhSWEtwV29yNitIbFpVVkVoTVRVVk5UZzlEUVVJTkJhR05qWTJ1dzF0YzZsam5vaVk4Ly9oalYxZFY5TWh1OEwrK2JJZnJQa2IyOWZhZDlwYVdsWGU0emh6NUVWaWdVM2RaZE5tVGZ2bjF3ZG5idTFmbDc0cDU3N2tGcGFTbWlvcUs2YkdOT0NZbnIxNitEWVpoTzVXcjBYNFIwOVdSRlVsSVNBR0RJa0NFWU1tU0l5ZWZyYTdGUi9idTY1ZTVUTEw5SmhDQWRCN1BCNGdYV0FpYytPOHVPbVQrV2tmZm5lUWtoaEJCQ0NQazdvQkNaRUdLV2xrRDVad0Evc3l6TGJFOUJNTU5pSW5TWUJBWjNBUmcwc0NNMFRXUmtKTDc3N3J0dTIxUldWcUs4dkJ5VEowL0dpUk1uVUZaV0JxQjVkbkpzYkN5c3JLeGFhd2tiNCt6czNHMnRXa00yYmRvRWhVS0I1Y3VYWTlDZy85MVdEdytQWHRjZUZRcUYyTFZyVjQ4V3dlc093ekFZTzNZc3hvNGQyMm1mc2VBN09qb2EzdDdleU0zTnhiWnQyN0J5NWNvK0hac3hZckVZNWVYbHFLMnRoWjJkSFg3NzdUY0FYYys4akl1TGcwS2hhSDM5NDQ4L2dzUGg0SUVISHVqMVdONTk5OTFPMjVSS0pSNTQ0QUVFQkFUZzAwOC83ZlU1K29xNTk4MlF5NWN2QTJqK2NxYWpuSndjQUdoWHE3Y242dXZyQVRRL1FXRHFvbnI2VWhrOW1WVVBBT3ZYcisvUmNYcFRwa3pCdUhIajJwV1kwTXZKeWNHZmYvNkpoSVFFYk5pd3dhVCtGaTllREV0TFMvejg4OC90dHF0VUtvaEVvaTVENUVjZmZSUkRoZ3d4NjhtTHY2TzVFeGtWZ0ZRQXFkc1MyVk1NZzJNYUhqNEZ1dHpUbEFBQUlBQkpSRUZVOE5RQUQ0MFFRZ2doaEpBQlJ5RXlJYVRIV2hia3kyajVzMlVWeTNKY1VoREthREdKWVRDQkJTSUFlQTNzS0Ezejl2YUdqNDhQYnR5NDBXMjczYnQzNDdYWFhzTzc3NzZMNU9Sa05EWTJJalEwRk03T3praExTOFBKa3lkTk90K2tTWlBNQ214Ly9mVlhuRDE3RnRIUjBiajc3cnROUHM0Y2ZSMGdHM1A4K0hGd3VlM0xtYmFkRWNyaGNMQnc0VUs4OGNZYk9IUG1ETkxTMGhBV0ZuYlR4bWRuWndjQXFLbXBRWEZ4TWVMajQrSGs1SVR4NDhkM2FxdlQ2ZkROTjk5QUpCSkJwOU5CcVZSaTc5NjlVQ2dVeU12THc1SWxTenBkYTA5a1pXV0JZUmdFQkFUMHVxLytZczU5NjhxNWMrY0FBS2RPbllLZG5SMFdMMTdjK3Y1TVMwc0RBSlNYbC9kcW5Qb1p6VEV4TVZpMWFwWFI5Z3FGQWc4OTlCQ0FucGZBMEFmcXZhRmZCRkNyMVNJMU5SVkFjN2dkR3hzTHdMUmE2OGI4ODUvL3hDT1BQTkx0ZXpZa0pLVFg1L2s3V1R5QytYbDdJdnN4R0R5Lzh5TDczc0pJNXNwQWo0a1FRZ2doaEpDQlJDRXlJYVRQckdJWUhZQy9XdjVzQUlEZEtheHRveFpER1NDTVpSQUdIY0xBSUJUQXdLek0xSUpoR0R6KytPTjQ3NzMzdW0yWGtaR0IxMTkvSFk4OTloaEdqQmdCSG8rSDR1SmlmUG5sbHpoKy9EaTBXcTNSYzluWjJlSGVlKzgxZVd3M2J0ekE1czJiSVJLSjhNSUxMN1J1VjZsVUtDa3BnWStQajhsOW1hcTdoYmZNMGR1NndOSFIwUWdMQzBOYVdocTJidDJLVHovOTlLYUYzZnB5Q1ZWVlZUaHg0Z1IwT2gxbXpweHBNRmc3Y2VJRWlvdUxNWFBtVEp3NGNRSktwUklmZlBBQlhuMzFWUncrZkJneW1Rd3JWcXhvRFFCN2F1Zk9uVWhOVGNXR0RSdmc1K2ZYYWYrWk0yY1FFaEppc05TRFRxY0RoOFBwMWZsTlljNTlNeVFuSndmcDZla1FDb1dRU3FYNDRZY2ZXdXQrYzdsY1hMaHdBUUR3MDA4L3dkcmFHblBtek9uUk9QUHk4Z0NZVnBzYytOL01aWUZBME9QNzJOVVRBNmFXMDlBSHgyZk9uRUY4ZkR4cWEyc0JOUC8rR2pseUpLWk9uWXFSSTBlYTlmblZhRFR0Mmtza0VtellzTUhnYkdkeng5M1YvcWlvS0t4ZHU5YmtNZDRxTExoWXI5RmhxWmJGQ3dBV0RmUjRDQ0dFRUVJSUdVZ1VJaE5DK3RYY1lVd05nTE10ZndBQXExaVc0M29SN2pvV0hsd09wS3dPVWpDUWdvVTdHRWdCU0FHNEF1RDM1OWpDd3NKYUE4dnVGQlFVNElNUFB1anhlV2JObW1WeW1GaFZWWVdWSzFkQ3JWWWpPRGdZQnc4ZVJFRkJBUW9LQ2lDVHllRHY3NDlQUC8wVTA2Wk5RMU5UazFuajRIQTQrUFhYWHczdU0yVnhycHRsN3R5NWVPR0ZGNUNkblkzZmYvOGRreWRQN3JPK3V3dkJuSnlheTN1bnBxYmk1TW1UR0RSb0VLWlBuOTZwblZLcHhPZWZmdzRMQ3dzOC9QRERyVUdobjU4Zk5tellnSmRmZmhrWExsekE2NisvM3F2M1RYbDVPZjc2NnkvWTI5c2pKQ1NrMCtLT3hjWEZXTHQyTGJoY0x0YXRXOWZwK0lhR0JwUExOaGpURi9ldEs1OTk5aGtBWU5xMGFYanl5U2Z4NnF1djR0eTVjOWl5WlF1R0RoMEtoVUtCNk9ob3lHUXlmUFZWOHpwblBRbVM5Yk40QXdNRFRXcXZMMVhTRnpOOWUrcmpqei9HOGVQSFcxOUxwVklVRlJYQjF0WVdxMWV2YnQxdXp1ZVhaZGwyN2R1V1pESEd3OFBENEhaOWYxM3Q3NC82NWpmRC9PRk04YllrOWlnRFRHZFpsbWw1K29ZUVFnZ2hoSkE3RW9YSWhKQ2JybVhHY243TG42N2JOWWZOZkc0aitFMUNDQ3kxRURUcHdPZXlFTEFjSlBURldQVGxFK3JxNnZxaXUwNmlvNk54MTExM21keit5cFVycmJXWFUxTlRXNE12RG9jRE56YzN4TVRFdEd2ZlZXalRrYWtoMDdGangyQmxaV1h5ZUlIbUJlYk1DUTJOR1RwMEtFYU9IQWxuWjJlVEZpTTBSOXZTSUdmUG5rVkRRMFByYTMzTjNlUEhqNE5sV2N5ZVBkdGcrTDkzNzE1VVZWVmh4b3daclFGcTJ6N1dyMStQTjk1NEE0OC8vbml2WmxILzhzc3ZZRm0yeTFJbzI3WnRnMGFqZ1krUFQ2ZGF0ZzBORFdocWF1cXpFTGt2N3BzaGNYRnhTRWhJZ0ZBb3hLT1BQZ3FSU0lTMWE5Zml0ZGRldzdScDAvRCsrKzhEYUM2MzRPcnFpbi85NjEvNDZxdXZJQmFMTVhQbVRKUEhmK1BHRGVUbjU0TmhHSVNIaDV0MGpGemV2SlphWDkzRG5wQktwYkN3c01EWXNXTXhmZnAwaEllSEd5eHZvLzhpbzZDZ29OdmZDVk9uVGpWWUU5bFVYVDFwb1ArU29iZFBJdHlLT0F4K1lWazh0RDBGWVdoK3lvWVFRZ2doaEpBN0VvWEloSkJiVmt2WTNORHlwNTN0U1gwekljelIwUkV2dmZRU1ZxOWViVkpwQ25ONGUzdGo2ZEtsWmdXSlFVRkI4UGIyaHBlWEY3eTl2ZUhwNlFsUFQwKzR1N3NiZk56YzFOREcxTWZuYnhYdnZQTk9uL1RUMk5pSXExZXZZdkxreWFpcXFzSnp6ejNYdXUrKysrNkRVcWxzZmUzdDdRMmdlYWFtcDZjbnBrMmIxcW0veTVjdjQ0Y2Zmb0JJSk1MVFR6OXQ4SndlSGg2dE01VjdxcW1wQ1VlUEhnVUFnNlZRZnZycEo1dy9meDRjRGdjdnZ2aGlwM0lMK3NYbzlOZGtycjYrYjRaa1ptWmk0OGFOQUpyTHFlZ1hqN1MydHNiSEgzK01Bd2NPb0tpb0NNT0hEMGRvYUNnQVlPM2F0VmkyYkJtMmI5L2VXb3ZaRkljUEh3YlEvUFNCcmEydFNjZm92MWpxVFlqYzI0WDFKaytlakh2dnZkZm9tRm1XeFh2dnZZZno1ODlqL2ZyMVhTNlFSOHpIc3ZnVkFCZ2Q3Z09GeUlRUVFnZ2g1QTVHSVRJaDVJNFhHQmlJbDE5K0daczJiV29YanZXR241OGZYbjc1WmJOcjR0cmIyMlBuenAxOU1vWTczZXJWcTVHWW1BaWhVSWh2dnZtbTAvNmhRNGVDWlZuVTFOVEExdGEyWFNpNWVQSGkxaEQ0K1BIanFLeXN4SDMzM1llTEZ5K0NaVm5NbVRPbjIyQ3ZOd0V5MEx5d1luVjFOU0lpSXVEcDZkbHVuMHdtdzdadDJ3QUFqejc2S1B6OS9Uc2RuNURRUEZIZjFGbTNiZlhIZmRNSHhIb1pHUmxZc1dJRlZDb1Z4b3daZ3djZmZMRGQvc3VYTCtQTEw3K0VoWVVGRmk5ZTNMcmR3OE1EcTFhdHdxdXZ2b3JxNm1xVHJxZW9xQWkvL1BJTEFKZ2NjQVAvQzVGdGJHeE1QcWFqM2k2c1oyb1pDSVpoNE9ycUNyVmFqWlVyVjJMVHBrMG0xMzRtM1l1Tll2SzNKN0daWUhFZmdQY0hlanlFRUVJSUlZUU1GQXFSQ1NFRXdMQmh3L0RPTys5Zy9mcjFyZVVrZW1yY3VIRll0R2dSTEMwdCsyaDB6VFFhRGE1ZHV3WXZMNjgrN2ZkbWVlYVpaL3F0NzlyYVdwdy9meDUvL1BFSHlzdkxBUUIvL1BFSDdPM3RNV25TSkFETkpSN3k4L054NDhZTlhMOStIZGV2WDBkT1RnNThmWDJ4YnQwNnZQMzIyNjM5dFoyVm5wT1RnME9IRHNIUHp3L1RwMC9INWN1WE80V2VmWWxsV1h6Ly9mY0EwSzVrQTQvSHcrT1BQNDREQnc0QUFNYU1HV053UVRXbFV0bGErL3JreVpNSUNRbEJRRUNBd1hQZHJQczJjdVRJZHVkTlMwdURRcUhBNE1HRDhjb3JyN1RibDUyZGpWV3JWa0duMDJIKy9QbWRGcElNRHcvSEo1OThBajgvUDRNaGQxczZuUTRmZnZnaHRGb3R2THk4ekNvdG93K3BKUktKeWNkMDFOdUY5Y3d4ZCs1YzVPZm5JejQrSG0rKytTWTJiZG9Fb1ZEWTUrZTVFN0hBcnd5RC8vdnNMQ3VlUDVhUkQvUjRDQ0dFRUVJSUdRZ1VJaE5DU0F0M2QzZjg1ei8vd2M4Ly80eWZmdnFwMDBKbXhuaDRlT0NKSjU1QVJFUkVyMnJoNmxWVlZTRXJLd3ZwNmVsSVQwL0gxYXRYMGRqWTJCb2kvdDMwTnB6dnpySmx5MUJjWEF5Z3VSekN1SEhqTUduU0pQRDVmT3pldlJ1UFAvNDRLaW9xMmgwemFOQWdoSVNFSUNJaUF1dldyVU5HUmdiNGZENVVLaFYrLy8zMzF1Q3pwcVlHQU9EaTRnSUhCd2VzV2JPbVJ6L2YyTmhZazQ1akdBWWZmZlFSamg0OTJpNTh6Y2pJd0U4Ly9RUUFDQWtKd2V1dnY5NnVqTVY3NzcwSFMwdExiTjI2RlZWVlZRQ2FTMFlzWGJvVU0yYk13Tnk1Yy9INjY2KzNXNUR4WnQyM2p2NzV6My9DdzhNRDRlSGhuWUpPUHA4UGlVU0NFU05HNE5GSEh6VjRqL3o4L0l6ZVJ3RFl0V3NYTGwyNkJLQjVsblRIc2gvZEtTMHRCZEM3RVBsbVloZ0dyN3p5Q3A1OTlsa1VGQlFnSlNVRlk4YU1HZWhoM1JZWTRBU0E1NXQ0R0FlZ1p3V2xDU0dFRUVJSStadWpFSmtRUXRyZzhYaDQ2S0dITUduU0pNVEZ4U0UrUHI0MVpET0V5K1ZpeUpBaG1EQmhBa2FOR2dVdWw5dXI4eDg4ZUJBWkdSbkl5c3BxblJtcVoydHJpeEVqUnNEYTJycFg1eGdveDQ4ZjczUi96Sm1ScVM4MVlpZ0lEQThQaDdlM055WlBub3hSbzBhMXpnSnZhR2pBbFN0WFlHTmpnM0hqeGlFZ0lBQUJBUUh3OS9lSHJhMHRXSmJGSjU5OGdqTm56a0Fpa2VERER6L0VLNis4Z3RPblQrT3BwNTZDaDRjSHlzdkxXOHNGQURDN1JJbGVZV0doeVczdDdPencxRk5QdGI0K2V2UW90bXpaQW8xR2c4REFRS3haczZiVEFvakRoZzNEMXExYjhjc3Z2MEFvRkdMTm1qVTRjdVFJVHAwNmhjT0hEK1AwNmROWXRHaFJ1NFhaYnVaOTY2aXJnTlBkM1IwYk5teUF0YlcxMGRCZG85RjB1ZS9ycjcvR3Q5OStDd0I0NElFSEVCVVYxVzFmSGZ2VkwycHBLQVMvVlFtRlFxeGN1UklORFEwSUN3dHJ0MC8vcFpnNVFUcHBacUhDR1EwZkdvYkJKRkNJVEFnaGhCQkM3bEFVSWhOQ2lBRVNpUVF6Wjg3RXpKa3pVVjFkamJ5OFBNaGtNaWlWU25DNVhJaEVJcmk0dU1EUHo2OVRtTmNiNTgrZngrWExsd0VBenM3T2lJaUlRRmhZR0VKQ1FpQ1ZTanUxNyt2SDRxZFBuOTZuL2ZWRWJXMHRLaW9xWUdOakEydHJhL0Q1ZkNpVlN1emZ2eDhBNE9UazFPbVlGMTk4MFdCZlFxRVEzMzc3cmNIZ1Y2MVdZKzNhdFlpUGp3ZVB4OE03Nzd3REx5OHZ6Snc1RXp0MzdzUUhIM3lBTjk1NEF6azVPWEJ5Y3VweGVLeDM3Tml4THQ4clhmMGNLeXNyc1huelpzVEh4d01BN3I3N2Jqei8vUE9kK3NuS3lzS21UWnR3OWVwVldGcGFZc1dLRlFnTkRVVm9hQ2ltVEptQ2pSczNRaWFUWWYzNjlmajk5OS94d2dzdndOblorWmE5YjRZV3pTc3RMWVZJSklKQUlBQ0h3OEg1OCtjaGw4czcxU3htV1JaYnQyN0ZvVU9IQUFERGh3L0hzODgrMjZtLzNOeGNsSmFXd3NIQkFYWjJkckMydG9hVmxSVmtNaGwyNzk0Tm1Vd0dobUV3Yk5nd28rUHRXRmFrcEtURTRQYU9iYnJiMzFQKy92NW9hR2hBY1hFeGJHeHN3T2Z6b2RWcVd3TjFlM3Y3UGovbjdXNytXRWErSTRuOWt3VW1EZlJZQ0NHRUVFSUlHU2dVSWhOQ2lCRjJkbllHUTYzKzhNZ2pqMkRxMUttSWlJZ3dhV0VzRHc4UGsvb3RLQ2d3cVoyN3U3dlpwUnBZbGpWcmxtMWJvMGVQN3JSTkpwTmh5WklsWFI0emZ2eDRzODVoS01SVUtCUjQ3YlhYa0ptWkNhRlFpTGZlZWd2QndjRUFtbjhHOGZIeHlNakl3T3pac3dFQVk4ZU9OZXVjdmFWU3FYRG8wQ0Y4ODgwM3FLK3ZCNWZMUld4c0xCNTY2S0YyN2RMVDAvSEREei9nanovK0FNdXljSEJ3d0Z0dnZZV2dvS0RXTnRIUjBkaTFheGMrL2ZSVEhEOStIQmN2WHNTQ0JRc3dmLzU4L09NZi8raHlETGZhZlh2MTFWZFJWRlRVYVh0a1pHVHIzOHZLeXJCdTNicldFaFpoWVdGNDY2MjNEQzUwV0ZSVWhGV3JWblY3em1uVHBzSFoyZG5vMkxyNmZIWDN1ZE5vTkNaL0xzMVZYbDZPQlFzV0dOeG42RE5uaktsZlZuWFhMaVltQm12V3JESDczTGNLbGtVY0dMeTU2eHc3YU1Gb3BtcWd4ME1JSVlRUVFzak5SaUV5SVlUY1FzeXRZZnI1NTUrYjFNN1VFR2o3OXUxbXo2eHViR3pzZGdaelY0dUxBV2kzS0p1ZWo0OFBSQ0lSMUdvMXRGb3RXSllGd3pCd2NIREFoQWtUOFBUVFQ1czFQa05FSWhIR2pSdUhpb29LdlBQT08vRDM5Mi9keCtGd3NIcjFhcXhidHc2SmlZbXd0N2R2RFVWN1l1WEtsUURRN1VLTEhkdHMzTGdSY1hGeEFJQ29xQ2c4Kyt5ejhQVDBiSGRNV1ZrWlhuLzlkVFEwTk1EQ3dnSVBQUEFBbm5ubUdZT0xxUWtFQXJ6MDBrc1lNV0lFTm16WUFJVkNBWUZBWVBhMTNNejcxbEZrWkNRWWhvRldxNFZPcDROUUtFUklTRWk3MmJ3cEtTbXRBZkxreVpQeDBrc3ZkWG5mdmIyOUlSUUtvVlFxd2JKc3UzMFNpUVQzMzM5L3U1SWkzZW51UFc2T3ZucXl3TjNkSFZaV1ZtaHNiR3pkWm05dmovSGp4MlBPbkRsbTkyZnFsMVhkY1hSMDdIVWZBNG5Ed1VrZGk3ZDBscGdJNFB1QkhnOGhoQkJDQ0NFM1crOVhmaUtFa0FHd1BZbGxGMFVhYjNlN2lvdUxnMDZuYTFmZnRqdS8vZlliR0licE1xVDYrdXV2QVFDelpzMHl1MmFxVHFmRGtTTkhBQUFQUHZpZ1djZWFRaC93OWNWaWhSMXBOQnFEczFUMUZBb0ZoRUpodC9la29LQUFXcTBXM3Q3ZWZUWXVwVktKdFd2WFl0cTBhZTBXMStzb1BqNGU2ZW5wZU9paGgwd082Y3JMeTVHV2xvYkpreWYzZUh4OWNkLzZ5M2ZmZlFlSlJHSnlJTXV5TE5ScU5kUnFOVFFhRFN3dExTRVdpMDE2di8zeHh4L1FhRFNZT0hGaWI0Y05vUG5ueWVWeXUvMlptNE5sV2VoME9qQU1ZOWJQWXVyVXFlRHorYTJmNjF2QmpvdEFiRlEvL0JJdzBmWWsxaEpBTVJqRXhVWXlqdy9VT0FnaGhCQkNDQmtvRkNJVFF2Nlc3dlFRbVJCQzdpUURIU0lEd0xZa2Rnc0R6TlVJNExRMGhGRU01RmdJSVlRUVFnaTUyV2lKYmtJSUlZUVFRb3hnV2V3SElPQTI0TEdCSGdzaGhCQkNDQ0UzRzRYSWhCQkNDQ0dFR0xFNEN1ZkFJb2xoOE1yQmd5eDNvTWREQ0NHRUVFTEl6VVFoTWlHRUVFSUlJVVl3RE1NeXdEc0FCdGY0WWVaQWo0Y1FRZ2doaEpDYmlVSmtRZ2doaEJCQ1RMQXdDa2NBWEdSWnJOOTBnYlVaNlBIMEZ4Y1hsMGREUWtMMm9BLyt2NEsxdFhXd0tlM0dqaDJiNitucCtTOXp1blp5Y3ZxSGtUWWlCd2VIKzgzb3MxL1oyOXRQY1hkMy96K1JTQlEyMEdQeDhmRjVReXdXanphMFR5QVFlSHA3ZTcvRzQvSDhUT2pLMnNiR1ppU0FUcDhIYTJ0cnA1WjliUTJ5czdNYkM4REtRRjg4QUNKako3U3hzUmtobFVvWHR4MnlzV01jSEJ4bXVMdTdMekxVMXQ3ZWZwS3JxK3RUeHZyb1owSWVqK2NQb0QrZmNuQndkWFdkM2NzK09MYTJ0dU1CV0hmWWJpT1ZTbU1GQW9GbkwvdnZ4TWZINTQweFk4WmtkN0diY1hOem13K0EzOWZuN2NER3k4dnJaU2NucDRkNjJrSEw1NjNqKzl0QkpCSzVtTnRYSDM1K0FRRFcxdFpEQWRnWmFXWnZZMk1UWTg0NENTRzNuNjZYVmllRUVFSUlJWVMwWWhpRzNYbVJuYWRqa2NTM3dFY0FGZ3prZUZ4ZFhaL3NiUjhzeXphV2xwWWViTHZOMnRwNnVLdXI2elBwNmVuemU5TzNsNWZYY245Ly8zY3pNek9YRlJVVmJldXVMWi9QOTdLd3NMQTF0Vyt4V093ZUZoWjJLQzR1cnNzRkY4VmlzVWRFUk1TUjd0cmNMR0t4ZUZSNGVQZ3hEb2RqbFplWDkvRzFhOWRlNks2OXM3UHpZendlejdVdnpwMmZuLzl4MjljU2lTVEt6ODl2amFXbDVRYTVYSDZ1WTNzbko2ZEgvZjM5MzVQTDVRbHF0ZnA2ZDMzYjJOZ01qWTZPUHArU2tqSzFzckl5cnNONUhnNE9EdDRhRnhkbkNVRFQwdmY0c0xDd1EvSHg4UjVLcGJLd1RYT0xtSmlZYzQyTmpiS1VsSlQ3QVdpN09xZWpvK09EUGo0K2J4UVZGVzF6YzNPYjYrZm50K2JLbFN1TEtpb3FqblYxakkrUHozSStuKzlmV0ZqNFdjZDlVcWwwbVlPRHczMXl1VHhab1ZDa2QzZTlBT0R2Ny8rQnQ3ZjNTOGJhZGRUZCs5REJ3V0ZTUkVURWtUYjN4VUlzRnZ1YjBxOWNMaThCVUd1c25iKy8vNnZlM3Q0dnFWU3FxdXJxNmwrTXRYZDJkdjVueDIzMTlmV1hvNktpVHFlbnB6OVpVbEx5bFg2N2k0dkxQY0hCd2RzdVg3NDhTNmxVNXBzeWJsTlpXRmc0Q2dRQ2c0R29XQ3dlRlJ3Y3ZNUEZ4ZVdKNU9Ua0J3RFU4L2w4TDN0Nys0bW05bDlVVkxUSFdCdVJTQ1R3OXZiK044TXdGbks1UEVHcFZCYVpmQUhOQm8wWU1lSlVaV1hsejMvOTlWZHJFRDE2OU9pelFxRXcwSnpmVVgzNStkVjNHUmtaZVVxdFZwZWtwYVhkMDlEUVVHS29VVWhJeUNaWFY5Y25MbDI2OUVSWldka0JFL3JsQUxBV0NBUTJYQzdYaG1FWVd4NlBaMmRwYVdsbmFXazV5TkxTMHNIS3lzckIwdExTeWNyS3l0bkt5c3JsM0xsek1RQ3FUT2liRURKQUtFUW1oQkJDQ0NIRVJBc2ptYlR0U2V5YkxMQjJleEw3UjJ3VXMzZWd4aElTRXZKbGIvdlFhRFMxSFVOa0FHeUgvKzJJZys1bktXc0FJQzh2YjQrcnErdVR3Y0hCVzRWQ1lkQzFhOWRlbkRKbFNwZmhvSyt2NzF1K3ZyNXZkZHgrNWNxVnVVVkZSWHY0Zkw2M2ZwdVZsWlVVQU5wdVU2bFUrWHcrMzdPN05sd3VWMVZmWDEvYXpkajduTFcxOVpEaHc0Y2YwV2cwTlJVVkZiOTVlWG45UzZWU1pSY1VGR3pwNmhndkw2OFgrbXJXWDhjUTJjWEZaUzdMc3JyOC9QeFBETFYzY25KNlJLMVdGMWRXVnA3cXdla3NBTmdDZ0lXRmhRZ0FSQ0tSZlgxOXZSWUF1Rnl1R0FBNEhJNGRBRldiNHlxS2lvcjJCQVVGYlJvOGVQREhXVmxaejVseXN1cnE2dCtVU3VXY2lJaUlvd1VGQlp1dVhyMzZ2SUZtRGpZMk5xUHo4dkkrZ0lGd09qczdlNG1kbmQwVloyZm5meW9VaXBXbVh1aVZLMWVlTmFXZHM3UHp6RUdEQmszcHVKM1A1M3VKeGVJUjVlWGwzM1hjSnhBSVhHSmlZcTZZT0k2NVJVVkZlNHg5cWFSV3E2K3pMS3NORGc3ZWNPUEdEZnV1MnRYWDExK3RxNnRMREEwTjdSUVV4c2ZIZTlUVzFwNXpkSFI4dEtTa1pMOVlMQTRFQUJjWGx5ZDFPcDFTTHBkbmljWGlvTGJIeU9YeWF3QzBVNlpNTWZqN0pEYzM5OFBzN095WFRibldqdVJ5K2JuTGx5OC9PWFRvMEM4akl5T1BYcng0Y2JwWUxCNFJIQnk4MjlRKzlDRnl5MnpjTGhVV0ZtNzM5dloremRYVmRZRk1KdnUrcTNaYXJiYW13eGNra0VxbHN6Z2NqbFZKU1VtdmYyZjN3K2UzTmpNemM4SFFvVU8vallpSU9KT1NrakpKcVZRV3RHM2c0T0R3Z0t1cjZ4TlZWVlcvbDVXVmZXdW9FMWRYMTZkOGZYM2Y1bks1SWk2WGE4M2xjb1dHMnJFc3E5Rm9ORFZOVFUxVlRVMU5sVTFOVFpVTkRRM1pOVFUxZndvRUFwRlNxYVFRbVpCYkdJWEloQkJDQ0NHRW1LRkVqZy9jeEloa2dkMDdMckthUlpITVY4YVA2bnZHWnEvNSt2cSs3ZXZyKzZhSnM5d1lBQklBWUJoRy84aC94eElGVFFEcS9mMzkzL1AyOXY2M0NlTXF2M0Rod3NTWW1KaVRYbDVlenpjME5GejU4ODgvRFphM2lJbUp1VkpZV0xpbHFLaW9VekRTTXRNU1k4ZU92ZEZ4WDl0dGNYRnhkc2JhMU5UVXhDY2xKWTN0YXV4OVRTS1JEQThQRHovTzRYQjRGeTllbkZKWFY1Zkk1WEo1Z1lHQm13R2dxeUE1SVNHaFl4bUlkcUtqbzVQNGZMNzB6Smt6SG1nSjdZMXhkM2RmQUFDdXJxNVBxRlNxR3c0T0RwTUFUQUtBdXJxNnkzVjFkUmZFWW5HUVJDSVpXVmRYbCtqbDVmVml4ejRhR2hweURZV2ViYTQzWXNTSUVZbHR0NDBhTmFwVGFEOXExS2kwdHEvajR1S1l3c0xDelhaMmRxTThQVDMvVDZGUXBCUVhGMzl1N0pxVVNtVlJVbExTcElDQWdBL3I2K3N2R1dyajRlSHhHQUNtb0tCZ1YxZEJKZ0Q0K1BpczhQSHhXZEZ4ZTFWVjFlbms1T1M3T200M05ydGVUeUFRK0JzS2tlM3Q3U2NHQndmdmJ2djU1UEY0ZmhZV0Z0Wk5UVTNxanAvYk1XUEdYRzlzYkN4TlRFd2NZK2c4cG42cEpCUUtBN3RyVzFoWXVLV3VyaTRSQUs1ZXZicTBvS0JndjV1YjIwT0JnWUdibFVwbGVVbEp5WUhCZ3dldnQ3YTJkdXdZZEk4YU5TcTFZMy9uejU5MzFYOXhVMVZWZGJxeXN2S29mbDlBUU1CNlU4YmNuYkt5c2dNTXcxaTV1TGc4REVCWVhsNStPQzR1enRIWWNZR0JnU3M5UER5VzZWK1BIRG5TNFB1bkkxOWYzMVcrdnI2cnV0b3ZrOG0rU1V0TGF6ZUxXeXFWTG1wc2JKVEpaTEtqWFIzWEZwL1A5eGt5Wk1qTzlQVDBKV3ExT2d2bzM4OXZXVm5aVHdDZUNRME4vY3JIeDJkMVJrYkdYUDArYTJ0cnB5RkRodXhVS3BXNXljbkpqNkdMM3pkVlZWWG5CQUxCWHExV3E5QnF0ZkttcHFZNm5VNVhaMmxwNmV6bjU3Zkd3c0xDTmprNWVWeHRiVzJ5S2ZlQUVISnJvaENaRUVJSUlZUVFNNnlheUdpMko3RlBBRGpJc3ZoaWV4SnJYeEtKVDFZeGpHNEFoak5JTEJZN0dkckI0L0djQUtEanpFQzlEby9CUzZaTW1WTGRkbi9IMTFWVlZiOG5KeWRQMXIvT3lzcHFWNUxCMGRIeEFUczd1NDZQa1ZmOStlZWZVNEtEZzljVUZSVjlEa0FyRm9zSG0zSmhiVFFBUUZ4Y25BQUFSQ0pSUUZSVTFIOHRMUzBISlNjbjMxTlZWZlVIbW1kTnEvUnR4R0x4c0tpb3FOKzRYSzUxWEZ5Y0V3QjVTMTgzN1dmazZPajR5TkNoUS9mb2REcHRTa3JLOUxxNnVqOEI0TktsUzA4eERHTVZHQmo0Q1ovUEQ3aDI3ZHB5TkFmMEpoRUlCSjQyTmphUmVYbDU2MkZpZ0F3QVFVRkJPL1YvdDdDd3NHMzdPaTh2YjJOZFhkMEZWMWZYUlVCejNXRWJHNXNSSGZ1b3FLajR1Ynk4L0x1T0pSMkdEUnQyb3VYYS9wR2Ftam9EQU96dDdlL3o4UEJZa3BxYStpQmE3cnRFSWhucDQrUHp4dVhMbCtkb05KcktqdjFmdW5ScGlVUWlHZXZnNEhCM2NYSHg1NFpxV290RUluOEFhTHV2dXJvNkRnRHM3T3pHVmxkWG4yM2IzczNOYldGRlJjVmh0VnFkblo2ZWJuYnRZN1ZhWFdidU1UMFZGUlgxWHdCb2FHaTRldTdjdWJhZlc0bEFJUENwcUtqb01vUnNDWjJ0QURRYTJDMk1pWWs1MWRUVUpFOU9UcjRiaGo4SG5JN2JkVHBkQTRBYWUzdjdxZFhWMWFjQXFDc3JLMy9rY0RpYmVUeGVhRnhjSE9QaDRmR0NqNC9QdjgrY09lTUhvTDY3NjZ1cnEwdHFtUkVPNEg4aHNyVzF0Wk5RS0RSWTQxY2tFdmtCUU5zYTZES1o3RWMvUDc4MVBqNCtiOFRGeFRHbHBhVjdTMHRMMno0VlV0SGRPQUJBcTlVcTI3NU9TRWdZWmFoZGRIVDArWktTa3M4S0NncDJkYmROVDYxV3R6djNvRUdEN3JheHNSbVdrNU96R29aL05oMkp3c1BEZnhDTHhSRU9EZzZqaTRxS3NvQysvZnkydkxUMDhmRnA5MlZnVFUxTnZGcXRMbWo3WllxOXZmMVVLeXNySjVsTTlvMlBqMC9iV3VTNGNlUEdaclQ4RzZKV3E2L241T1M4M1dZM3g5UFQ4emsvUDcvM1ZDcFY3cVZMbDU3c0dDQ0x4ZUpBZjMvL0RYbDVlUnVycXFwK05lSGVFRUlHR0lYSWhCQkNDQ0dFbUNrMmltazZtTTQrVnEzRURnQWIzUzdpb1U4VDJmbExSakE1TjNNY1hsNWU4NHpONXV2cXNmak16TXlGaFlXRitoQ2tJVE16OHprQWNISnllc2pPem03QzFhdFhXeGU2OC9YMWZSVWRBc3VPWlJLc3JLemNPNFRJK2xDcXNzMmovN1pkamNmZDNYMnB1N3Y3MG83Yno1NDk2Nk5TcVhJQnFNUmljV0I0ZVBpeGlvcUtJNjZ1cnM5RVJFUWNxYTJ0alU5UFQ1K3JVcW55QUtoc2JHeEdEaHMyN0VoRlJjWFB6czdPc3laTW1KQlJWRlQwV1haMjltcTBMNkhRWDBTQmdZSC84ZkR3V0tKU3FRcFNVbEptMU5mWC85Vm12em90TGUzaHdNREF6VjVlWHMvYjJkbU55Y2pJbUt0UUtDNjM3YVNyOE4vSnlXazJBTlRXMXA3dnFvMmVYQzdQYlB1NnNMQndlMlptWnJ2WnRsT21UQ2x2K2F1ZFZDcGRLSlBKdnU4NGt4SUFKazJhVk1leWJDTUFaR2Rucnlzcks5c2xGQXJEUTBORHY4N0l5SmdubDh2UHkrWHlmTFNFL2p3ZXp4MW9EcTdROHQ3aGNEZ1dMV00vMmZHUi94WTF5Y25KSXhzYUdvb0JJQ0lpNGtoWDEyWm9YMTFkM2NXRWhJUW8vV3NiRzVzWXNWZ2NucE9UOHpvQWxKU1U3T3VxUDNOMVdOenYvOXU3Ny9DMnl2TnY0UGZSc1BhMExObVNMTXNhOFlpdDJJNHpUQkptb0pSTmFhSFF0R1dYVlVvTGZTbFFDcnpBcjVCU0NyU2xoYmFVbHRJRnY1YmR2bVdVbFVGSWJNZU90K01wRDFtMmJDMXI2N3gvV0FxSzRpR2JVRWEvbit2eWhmVTh6M2wwanFTajRQdmM1MzRXSkpmTDErUTZaMWF0YUlsTUppc21JaEtMeFhWVG1EbWdBQUFnQUVsRVFWUkV4RVNqVVZmbWUrNzMreWNvVlVOV3FWUWU2M0E0bnVucTZ2cTJ5K1g2WThhMG9wcWFtbWQ0UEY1QmMzUHpSVVNVMUdxMTUzRTRITTc0K0hpNk5JR2d1cnI2OTdGWWJMcXpzelA3dUFScXRmcjB2cjYrVzRpSVFxR1E4NTEzM3JGSElwRmVJbUtNUnVNVm82T2pUNlQzTlZQMjUyOGhlWGw1ZFE2SDQrK0xqY25zWCtqdUNvUEJjUEZpYzNnOG5sY1hxbWZzOC9sMnAzOHZMaTYrZG5oNCtBa2lDaEhOSFhObWYwYmJlOFhGeFZjTkR3OC9SVVNCK2VZdExTMjloWWpJNVhJOXV0aStwZkJxYTJ1ZmxjbGtOWU9EZ3c5bjEycytXdWR2aXNCcXRkNmRQVTZwVk01N3A0WldxNzFBcTlWZWtOazJOamIyaDNBNGZFUTlicVZTZVVKWldkbFBoRUpoOGNHREIyOGRHaHI2T1IzKzd3ZmZiRFoveDJLeDNCR1B4NzE1ZVhtZjJZVnFBVDVyRUVRR0FBQUFBRmlCODFjelVTSzYrUEY5N1BNc1M0OXhHV3A5YkIvN0JNdlFMNjZxWTlyL2svdVN5c0E5TEVCcXQ5dnZONWxNMzM3OTlkZnpNdHNsRWtsaFEwTkQ5dUpKVWFmVCtiTlV2MTJoVUd4TVB5WWlNaHFOMzJCWmRzRjZ4dGtrRWtsTlhWM2RpMDZuOHhmOS9mMFAwQWNaZURQekJZQzJidDNLOXZYMTNkWFgxM2ZuUW5OcU5KclRWNjllL2RUazVPUkxnNE9EOXhjVkZYMTkzNzU5RGF0WHIvN0wrdlhyOTd6OTl0dFdnOEh3bGJLeXNvZGNMdGZUZzRPRFA5YnBkT2YzOVBSOHoyNjNQNmpUNmM3djdPeThmR3BxNm8xY2oyTzVOQnJONldWbFpZK0lSQ0tMeCtQNVYyTmo0ellpY3M4ek5OblYxWFZ0TUJoc3R0dnREMjNZc0tGcFpHVGtzYUdob1h2VEMxc3RWUlBYNFhEOGJhbjl5WDZ0RTRsRW1CYkkwclJhclRkeHVWeEpiMi92dlRSL2hqTTNtVXltMzBlMzMrOTNNd3lqSkNLS1JDTER1UVlNbDVJT0lCUE5CVlV6KzJReVdYMDZtSmpkUjBURTVYSVB5L1MwV0N5M0VoSEY0M0ZmdW0yeGtoYlpCZ1lHN3UvdDdmM2VmSDBWRlJXL3lIV2VsZEJvTkNka0I4cXRWdXU5VnF2MTN2VGozdDdlV3dZR0J1NGpJcHFabWRrM1BUMjlvN3E2K21tNVhMNnVwNmZuSnBGSVZGUlZWZlVYSG8rbmFtNXVQcGZENFVSMU90MUZWVlZWVDdwY3JyK09qNC8vVFNnVW1od094MStrVW1sMVcxdmJwZG43b2RQcFR1WHorWEszMjMxb01iNVVBSmswR3MxcEVvbWtRaUtSVkpqTjVsdXl0ODExd1RpUHgvUFd1KysrV3pwZm44VmkrWUZlcjc5a29mNU1TOVZDYm14cy9QeFNpK0taemVhYmJUYmJmWWxFWW5aMGRIVFIrUVFDZ2MxbXMyMHZLaXE2ZE0rZVBhY1MwV0haOVJxTjVpeVZTblU4RVZFd0dGd3FvNTN2Y0RqK21KK2ZmNnJMNWZwclQwL1BFZVVvanVMNVMwUVVXT3o5MmJwMUt6c3hNZkZzUzB2TGw1Ylk3elNPVnFzOXkyQXdYS2xXcXovbmRydWZTOVc2VG1xMTJyTjRQSjZTeStVcTgvTHk4Z3NLQ3M2U1NDU1ZZMk5qdjI1dmI3K1ppR1p5ZkE0QStKZ2hpQXdBQUFBQThDRmN1WmI1K3hPTjdMdnhKTjNPc25ReHc5SjFqNzNQdmswY2VwcER0RnR4a05yT1A1L0pPUUI3dExBc3kyVlpOdWR5QjJsY0xsZVlUQ1lqbVcwTXczQ1R5V1RPY3dXRHdmYXBxYWszclZicnZZV0ZoVjlwYTJ1N1JDYVRWUzRXNUZsb1lUMGlvcDZlbnUvYTdmWWZqWStQLzdtdHJlMVNtVXhtSXlMeWVyMk5PM2Z1WEtkV3F6ZlcxTlQ4U2FQUm5ERTBOUFNUN3U3dUc5T0xmbzJPanY3RzQvRzg1bkE0L2xKUlVmSGt1KysrYTZGbGxJSEloVVFpY1pTVmxmMUlyVmFma2tna2dwMmRuZGVuZ3ZDTEJpeWRUdWV2M0c3M1d3Nkg0M2RHby9GYXZWNS9lWDkvL3ozOS9mMzNFQkZsQnRaRklwRngwNlpOdzgzTnpXZG1salVRQ0FTMkxWdTI5RFExTlowOE5UWDFHdEdodXEzenZwYno0ZkY0QXJWYWZmYlkyTmlmWm1kbm0rWWJ3K0Z3K05tZmkvbWtNMlY5UHQrYjc3MzNYa1g2dlNJaUNvVkNuZSs5OTE0Rmo4ZVR5bVN5Y3IvZjd5YWlLYTFXZTI1NkljVFU2L0t6MVBqTWJHV3V3K0c0UFdPdStUS1pENUZJSkdzMEdzMloyZTBMMWVXZWo5L3ZQNkxreHN6TXpKc0RBd09VNjJKd1NxWHlPSVZDY1ZocEFabE1WczduODR2U3Y2ZXp0dE0xa1ltSXVGd3VsNGhvOSs3ZDFkbFo2a1R6QnNPRHJhMnQ1MFVpa1lmMWV2MjJvYUdoUisxMiszMEtoZUlZSXFLR2hvWW1tcXQ5VGlNakk3L3E2T2k0aW9pUzVlWGxQK1h4ZUtwOSsvWnQ5bnE5KzdLZlI2dlZYaEFLaGZyRDRYRC84Y2NmUDhQajhSUkVjd0ZpaThWeU85SGNhNXA1RVVFbWs1WG51akJnU2loMXQ4RVJZckdZajRob29mNXNIUjBkVjJmWHF4WUtoZWI1NnFWbjArdjFsOWhzdGgrT2pvNCtzVlFBbVlnb0VvbjBORFUxblZsWFYvZEtRMFBEV3kwdExTZGxCSXZ6VnExYTljQ2lFM3hBdkdiTm1qOFhGQlNjNlhhN1gyeHRiZDFHeXlpOWN6VFAzeFNHaUlobDJad3Z1QkJSMG1LeDNDV1ZTaDFFUkZxdDlnc0ZCUVhueE9QeDZWZ3NOc25sY2lYcHovbjA5UFNidTNmdlhoc01Cbytvb1EwQW4yd0lJZ01BQUFBQWZFaVgxakZ1SXJyK04rK3l0eVdFOUZXV29XdUlwY2VTUkRSdG9lQmo3N1A3R0liMnN3eE5NU3pOc0VRekxFc3pYQTQ1cjFqTEhCRzRXYTZ0VzdlR0Z1bGJUaUNBR0lZUkpaUEpjRllibDJYWm5PdjJFbEcwdmIzOWE3RlliTEtrcE9TR3dzTENiZDNkM2JkbjN4S2VLdzZISXg0Y0hOemUwOU56Q3gwWlhKbnhlRHovVENhVEViZmIvYi9adDRBVEVZWEQ0Y0U5ZS9ac2tVZ2tsWFNVQThoRVJGd3VWNnhTcVU1eXU5M1BkWFYxM2JCNTgrYUI4dkx5UjNMZFBoUUs5YlcydG43RlpyUGRNelUxOWVyUjNyK2x4T1B4eUk0ZE82b2xFb21scHFibStZNk9qcHNpa1VoUHhoQ0dpSmdsZ2xBTUVYR1dFenc4ZVBEZzdmMzkvZmNZamNadnFkWHE0OUx0bVZud2FXYXorYnN5bWF6TzUvTTF5ZVh5MnNyS3lpZEdSMGVmbkptWmVYdSt1Y3ZLeXJZbkVvbFpMcGNyeVd4ZlljYTBYQ2FUNllubXNuQmRMbGZ2VXFWRTBoS0poTXZqOGJ5VU9UN3pOY3I4UFYwVG1XaXUzRXptUERxZDdpS0R3WERsZkl2OFpXQzd1N3V2SHhrWnVUY1NpY3oyOXZaK3M2K3Y3L3VCUUdDc3BLVGtNcHZOdG4xZ1lPQ0hMcGZyRVpxcm54enU3T3k4TGh3T1Q5RUhkY01QNC9WNmQrdDB1Z3RWS3RYbmQrM2F0YTZ3c1BBY3U5MitYYWZUZlRrYWpicUppSGc4WHFsTUpqdTBEWS9IbXpkcldDNlhWNmNYaU1zbUZvdHJxNnVyZjdsLy8vNExjZzBZSDAxNnZmN1Npb3FLWDNrOG50ZmIyOXR6S2xWQ05IZFJvYlcxOVlzT2grTjVoOFB4eHE1ZHU0NG5JcmZWYXIxRExCYmJZN0dZajgvbkwxcXVZZjM2OVcvSjVmTDZzYkd4MzdlMXRWMUd5L3lPT2tybmJ5YUdpSWhaWnAzLzF0YldyL1A1ZkdVaWtSanorLzJUUkRRdEZvdDFKcFBwTnIxZWY0WGY3OTkvOE9EQkgweE9UcjZnMFdoT1Z5cVZHMFpHUmg1YnpuTUF3TWNMUVdRQUFBQUFnS1Brc3MyTW40Z2VKYUpIZjlQSTZoTUphbUFaYWlDaVkxaWlyeEpMQ3ZiUUgraEVTWmJvRi90WjNkVnJtSWtQODd5N2R1MWF3K0Z3RHJ1VnY3UzA5RTZsVW5saVUxUFRzWm50UEI1UHMzYnQybmNXbW92TDVVb1NpY1JoQzJReERNT25aU3orbHNMMjlQUjhPeHdPRHc4UER6OUdSRUcvMysvTk5maEdSSlRPVkNVaUNvZkRBYlZhZlFvUkVjdXl6UDc5Kzcra1ZxdFB6UndmQ29YRzAyMWNMcGZUMnRwNlllWVlqOGZ6ejJVZVEwNThQdC91ZDk5OXR6eDltMys2dm5RbXZWNi9UUzZYYjVpdkw1Rkl6TGhjcmorNlhLNC8weElaaUFLQndKajVHdkw1ZkZPdSs4bm44L09sVW1uVkF0MkJaREk1bzFBb050ZlYxVDIvYTlldURmUkJZREdQaUlobDJYbURVTVhGeGQrdXFLaDRvcm01K2ZORUh3U0gwLzFidDI1bGUzcDZ2cHU1cUZybXhZMTBZRFM5V0ZyMi9ES1pyTUZxdGQ3dGNybWVtWjJkN1piTDViVVNpYVJpN2RxMXIzVjBkRnc5T2pyNm04enhXcTMyWExWYWZVcGZYOThkRm92bHJxeTVsdlA1bXlJaWQxRlIwVm1yVjY5K0t0ZnRscEpkUmtDdFZwK3ExV3JQeWF4SG5MMm9vRWdrTW1VRzJoZkJWYXZWNTlYWDE5L1QydHA2Z2NmamVhdTh2UHhCdlY1L1JVZEh4K1dqbzZPLzNiQmhRM01nRUdodWEydTd2TGEyOXFWUUtEVFkxZFYxVlNnVUdzNmViR2hvNktjNm5lN0xGUlVWUDltNWMyZEZOQm9kSXlJU2k4WFc0ZUhoaHpRYXpSbHIxNjU5SlpmalZxdlZwNlRQNFd6SlpISkdLcFhXV2EzV085dmEyaTdPWmI3NVNDU1N5dXp2aGJ5OFBOMFNtK1hiN2ZidFBwOXZUMk5qNHptVThWMDNNVEh4ZkRBWVBPekN3L2o0K05PQlFLQWwvZGp0ZHIvUzBkRnhWV1ZsNWErTGk0dS82UFY2bTh4bTg4MGVqK2V0U0NReVVsUlVkTkVDejhzbElwTEpaSFY5ZlgxM3BoYmZXL0NpMzFFOGZ3c01Cc041Q3owUGg4UGhFaEVKaFVMTFVyVy9QUjdQeStuUFRXWm1zVWdrTXBwTXBoOFlESVlyUXFGUVgzdDcrN2J4OGZGbjA4ZW5VcW1PS3lrcCthNUNvVmpmM3Q1K0RSSGxHdUFHZ0k4UmdzZ0E4R2tWakNWSnd1ZDgzTHNCQUFBZnBkaGNPRzNlQllzKzZTNnJZMGFKNkg5VFAwUkVkQ2ZMY2txYVNSNG1VbEtjVkVSRUh6YUFURVFVREFhN0thc21jandlajhYajhabnN6RXVKUkZLNDJGeDVlWG02V0N4MldCM2YxSzNRSzhyZ0hSNGVmakR6OFVveVZZbUlpb3VMTHpXYnpUZXZaQi9TY3EzUnVoTHBBRExSL0ptMENvV2lYaTZYYjVpdkw4T1NtWDhmcGhhdlhxL2ZwdGZydHkzVUh3cUZodHJhMmk2dXFhbDV3ZUZ3UE5uUzBwSU9OUEdKaU5LWmpCcU41aXk5WHY4MWxVcDFNaEdSUUNEUUR3OFAvelFRQ0F5dWROOFdJaGFMOVRVMU5YK05ScVB1MXRiV2E2MVc2N2VJaU41Ly8vMFRxNnVybjY2c3JQeTFWQ3BkM2QzZGZST2xYaitOUm5PcTIrMStjV3BxNnBYc0lQSnlQbi9wbXNnK24rKzFwcWFtazlQdFdxMzJBb1BCY0hsSFI4ZFY0WEQ0NEFvUGphdlQ2YzV3dVZ6L2tzbGtWVVZGUmR2bVdkUnVXZFJxOWFtclZxMzZrVWdrc295TWpQd3ltVXhHMXE5Zi82NUFJREEwTnplZkdRNkhXd1VDd1NxMzIvMmN4V0s1dyt2MTd1em82UGhtZVhuNXd4czNibXpyNmVuNVRzWmltMm5zME5EUS9kWFYxYytwVktwTjZjYisvdjVIaVdpYUtQZHlGa05EUXc5MmQzY2ZPb2UzYnQxNktGZ2JEb2Y3eDhmSC8xaFlXTGl0dDdmM2Z5S1JTUGRLWGdPVHlmUk5rOGwweElXYUpVdzFOemQvTGhhTGplcDB1c05Lb0tRdTdKQk9wenUwV0ozYjdYNkpZWmk4ZEp2TDVmcm42T2pvYi94K2Y3dmY3OTlsczlsK0dJL0hnMjF0YlpmWjdmYTdLSXRVS3RWYUxKYkh4V0t4allpb3NiSHhqT25wNlg5a2o4dDJ0TTVmaFVKUmtzdjNpRnd1WHllWHk5Y3ROaVpWWjNvNFk1c05ScVB4eXNMQ3dtMCtuMjlQUzB2TEJhbnlPeXpOWFVBVlM2VlM2ZkR3OEM4WmhoR1pUS2JyWkRKWjFZRURCODRPQm9QalMrMFRBSHk4RUVRR2dFK3JnOU1oY21nbFN3OEVBSUJQcittNUlnMHJEZEo4NHR3NWQzdndUT3BuNEdqTks1RklWbVZuSW92RllsTXltUXhsWjE3eWVEek5Zbk9KeFdMejlQVDB6c3cyaG1FRVdZc3k1YXk0dVBnN0hvL245V0F3dUQvZGxwMnBPcC9zTWh5OXZiMy90N2UzOXdFaUlxRlFLQW1IdzRleXBjVmljZkV4eHh6VG1LcUgrbXoyWE92V3JYdVJZWmpQeE44K0M5VkV6bVZibDh2MWpOUHBQS3pNUm5aVyt1VGs1SXRPcC9QblJxUHhXcVBSK0UybjAvbFRJaElRZlJDRXlzL1AvMXhlWGw3QjJOalk3MDBtMDNXOXZiM2ZUZGRqUHNwazFkWFZMK2ZsNVJVMU56ZWZRb2N2VWhocWJXMzlZandlLzduSlpQcTJVQ2dzYVdscDJVWkVvYUdob1VjU2ljUk1YbDVlVWZhRUs3bVFFQXdHeHpNRFhCYUw1ZTVRS05RL01qTHlPQzFSOTNvaEtwWHFsT3JxNnVkbVoyZVB5V3dYQ0FRMnZWNS9ZU0FRT0N3SXl6QU1mNUhGTGJtMXRiVXZLNVhLVFU2bjg5R2VucDRIaUdobTA2Wk4zU0tSeUV4RVZGZFg5LytJaUZpV1RTU1R5ZGw0UEQ1anQ5c2YzTGx6WiszdTNidHJUU2JUamF0V3JmcVpXQ3l1N083dVBteFJONWZMOVdaMWRUWEpaTEw2V0N5V1h0aHRPdDJmYXptTFpETEowaUtsR2dZSEI3Y1hGUlY5eldhemZiK3RyZTFyQzQxYlRHOXY3eTB1bCtzUG1XMThQdCs0ZnYzNlhZdHQ1L1Y2OTBra2tzTHE2dW8vTGZjNUE0RkFiVEFZYlBiNy9idUlpSnhPNTJPQlFLQXhFb2xrLzl2RjBldjFsOWp0OXZ2NGZINCt5N0l4aG1INHVRU1FpWTdlK2V2MWVwdGZlKzIxZ29XZXgyYXpmY2RzTnQvQ3NteHl6NTQ5Vy94Ky8ySUJmVy9xdjRwamp6MjJPeTh2VDB0RWxFZ2tnbncrWDExV1Z2WklaV1hscjdsY3JqaFZXdWFJODA4bWs2MnZyYTNkMDlUVWRFWXdHR3pKN2dlQVQ0N1B4UDlJQWNCL3BlZTdKaEZFQmdENHJPdWFDMWU4OERIdnhpZGVRMFBEL29YNmxybkFsU292TDg4UURBYmJNeHRUaSswdE80Z3NFb2tNWldWbFB4NFpHZmxGUjBmSE5lbDJxOVY2dDlWcXZYdVowODJtZm1TYk5tMXl0YmEyZm5GaVl1THZSRVRKWkZLYSttK0FpQ2F6dHNzWENBU0c5dmIyZVd1eEhtMUdvL0c2K2RvbEVrbjVZdjJUazVNdmZkUzFZTVBoOE9qMDlQUzdTNDNyN096OG5rYWpPVU92MTEvaWREb2ZGWWxFUWlLaVJDSVJJaUxxNnVxNm5vZ1Njcmw4bzhsa091SjQ1bnQvN1hiN2oreDIrNCtXc2J2U3VycTZGMlV5V1UxblorZjFVMU5UYjh3ekp0blIwWEYxTEJhYk1adk4zMXUzYnQwYjc3Ly8vcG1CUUtDTmlHaStJUEl5eTFsTVV0Ym5TU1FTR1JVS3hjYnA2ZWszRFFiRE4zS2RhM0p5OHJYTWJQV1NrcEpydytId29OL3YzNjFXcXc5bCtKYVZsVDFRVUZCd1dtYkdMaEVSbjg5WHhlTnhMODB2Y2ZEZ3dUdDlQbDgzRVhuU2pUdDI3TEFTa1lpSU9FU1UzTHAxYTJCd2NQQ2gxS0tBUXAxT2QzWWtFaGtob3NUUTBOQjJqOGZ6WWpLWm5PODUvRVJFWEM1WG1oRkVQaVRYY2haTENRUUNiUjZQNTE5U3FYUTF6V1hQTHJlRURzVmlzWm5zUlJkWmxzMHA3aEVNQnNmVEZ4a3FLeXVmMHVsMForL2R1M2VkMysvdnloNHJrVWlxNit2cjN3d0dnKzNCWUxBdHN5OGNEZytNajQ4UFpHMmkzcmh4NDV0U3FiUjZkbmEyWi8vKy9lZFZWbFkrTGhhTHkzSTl0cU4xL3RKY0lQK0k5ekZGb05QcExneUZRZ2Q1UEo3YVpyUDlvS21wNmRRRnhtYnllanllTjRSQ29UNGFqWTdGWXJIcFdDdzJFNC9IdllsRXdwZWZuMythUnFNNXZhbXA2YVJZTE9abldkWWZqOGVEb1ZBb21KK2ZYK3R3T0Y2b3FhbDVic2VPSFdXMGd2Y2RBUDR6RUVRR2dFK2xTSndlNkp5aXIxdlZaTkxMbGg0UEFBQ2ZQcU4rb3M0cEd1U0ZhVG1CcC84cWc0T0RENGhFSW5NeW1XUzd1N3NQM2NJdGtVZ2NEUTBOK3c4Y09IRHgrUGo0NzdJMnk5K3dZY1ByMFdoMEtucytqVWF6aVlqSTUvUHR6V3puY0RqQ2hlcmhMa1l1bDI4bUlwcWVubjR6YTc4ZkhoOGYvK1ZpMnk0VS9KYkpaRlVNdzNEQzRmQllkbDllWGw3UmZFSEM1dWJtejJWbmRuNVV5c3ZMZjdxUy91Ym01b0ZjZ3NnMU5UVXZybkRYbGlQUTNOeDhXaUFRNkNlaVJES1pGQk1SSlpQSmRCQnFvWXhZSWpyeS9kMndZVVBINE9EZzl2SHg4ZDltdGkweUJiKyt2djZmU3FWeTA5RFEwSU9wYk1vRjlmYjIzcEpJSklMRnhjWFhDWVZDZVRnY1hpaEF0cXlMS24xOWZYZjE5ZlhkbWRuRzVYS1ZSRVFxbGVwNGxVcDFmSzV6TlRVMW5ad09Ja3VsMHRVYWplYTB2cjYrdXlrams3bXdzUERyV3EzMjdJR0JnZnREb2RCaDJlVlNxWFIxS0JSYTZLNE1iaUtSR0pCSUpIbEV0R2k1R2o2ZkwwNlh0QWtFQW05SkpCSTVFY21KaUZpV25XYVlEeEpGR1liSkl5SlNLcFdiaVlpaTBhanp5Qmx6TDJlUmkrN3U3cThHQWdFM3JURERtOC9uSzBVaWtUR3JiZEhYWkQ3dDdlM1hxMVNxWXh3T3h5dU5qWTNIaGtLaGtYU2ZTcVhhNG5BNG5vdEdveE43OSs3OUF1VVc5UFQ0L2Y3RzhmSHhwd2NHQmg2aUpXb0FLeFNLT3ExVys5WHg4ZkhIVnJBWTVGTG43NEtzVnV2dElwSEkzTm5aK1EyR1lTUmxaV1VQbXMzbTd3ME1ETnkzMUxZSERoeTRNUFdyUksxV2I4bXNRUzhRQ0V3YWplYjA5TVVnaFVKUnorVnlPVVEwUERVMTlYcExTOHRacVlza0NDQURmSUloaUF3QW4wclhiMlI4ajcvUFh2YnZmbnIxaEZJaUJKSUJBRDViUnYxRS8rNG5TakowMlpWemk5WEJBaVltSmw2b3FhbDVrY2ZqNWJXM3QzK1RpS0ptcy9uR1JDSXhPejQrL3Z3OG0weTk5OTU3TmZQTlZWQlFjQmJMc3ZISnljbk1XNlQ1RE1Qd2s4bGtlTDV0RnFOUUtEWVRFZm45L3JlWHUrMUNValZMV1ovUGQ4UnR6M2E3ZlRzUmJjOXVuNTJkN2RxNWMyZk9HYWdmeGtMbEVsYXZYdjFrVVZIUjF6OXNYZWFPam82cmZUN2ZtK25IZkQ3ZmxDNVZjRFFGQW9GRDJlZzhIazlDbEZzUWlvZ29IbzlQWmdlK290R29leG5Cc0pqVDZYemM2L1h1N2VucHVUR1hEZnI3KysvcDcrOS9qQTR2ZVRHditZTEQyYkxMcWFRRkFvRUR5M2tQaTR1THJ5a3JLL3Q1S3FCSFJITUxDTElzbXh3Ykd6dFVmNWpENFFncUtpb2VEUVFDcmIyOXZYZG9OSnFUTTZaUktKWEtMVTZuODdBRkJOTmtNcGs5MTZDdHdXQzQybUF3WEwzWW1QVHhHUXlHeSt4Mis0TWNEa2NValVaZEl5TWpMeFFWRloyMjFIT0l4ZUt5UlVwdkxDb1FDSHlvR3ZFMm0rMkhOcHZ0aHg5bWpwVHAvZnYzbjdsMjdkcTMxcTVkdTdPMXRmVmNyOWZiWWphYmI3SmFyWGNIZzhIMmxwYVd6MU1PbjdlMDVTd1lLQkFJU2t0S1NtNEloOFBkS3dnaXIrajgxZWwwRjVXV2x0N3E5WHAzcFd0akZ4UVVuRzJ6MmY0bm1Vek9EZzBOUGJMWTlpblMrdnI2bDVWSzViRjc5KzQ5Ym1abVpyN3ZmbTVsWmVWVFFxSFExTjNkZmUzSXlNaVRVMU5UcnkvbitBRGc0NEVnTWdCOGFsMjVqbm50OGZmWmsxL3VvZCtVNTVPcFRFT2tFaEZoc1QwQWdFK25XSEt1Qm5MWEpGSG5GQTBsR2JyMHFqb0dmMWd1d2VQeC9LdTF0ZlhjcXFxcXY4cmw4bU1tSnlkZktpb3ErbHBmWDk5ZE5GZDdPVmRTblU3M0pZL0g4eXA5VU9lU2lFaEtkTml0MEVSRXBORm96c2g4TEJLSkxOa1RxdFhxNDJablo3dXlGMHdxS1NuNVZrbEp5YmVXc1c5cHFsUUpBY1prTWwweE5EVDBjR1puVzF2YlY4Zkd4djZ3d0xhSHljL1AzMnF4V080NmNPREFCZG0zdjMrU1JTSVJaMlpRU1NBUXJHakJ3K1hnOC9sS0lxSmtNaGxjYXV5SHdlRnc4dEsvajQrUC8zNThmUHozeTV3aTU0RGVmMG9xb0JxTFJDTHBSUWVGeVdTU2RibGN6NlFYSkp1Wm1mbDNQQjczRVJIYjFOUjBMaEZGRW9uRXRNL25leThlajgvYTdmYmJPQnlPeUdnMFhoR0pSSVlHQndkLzdQUDUza3VWb2lDLzN6K1V1ZkRmUW1wcmExOTF1VnpQakk2T1BwN0x2cnRjcnIreExQdHNNcGtNVGsxTi9aMklQRnF0OXZ4VXQ0b3k2aUxyZExvTHE2cXFubUpaTnNIaGNQSThIczhSTmJMTlp2T05ack01cDRzQ0t6VTRPUGl3eCtONWFiNCtqOGZUdEp5NUFvRkErOTY5ZTArc3JhMTlxYjYrZm5jb0ZCb1FpOFgyaVltSloxdGFXaTRqSXQ5UjJlbDVwTDlQZzhGZy8xSmpsNUxMK1Z0U1VuS1R6V2E3UHh3T0R4ODRjT0JMbEZxa3NyR3g4YnlHaG9hM1Y2MWE5YkJNSm5PMHRiWGRRQXN2ZHF0WnYzNzlQK1J5K2RxZW5wN3ZMaEJBSmlKS05EVTFuVjVUVS9OOFJVWEZiK1Z5K2FhT2pvNXJpV2hGZGZjQjREOEhRV1FBK0ZTN2NoM3oyaU83MmVxT1NicXBZNUxPSWlJcnBmN1lCUUNBVDUwQXpTMmk5MElrVGc5Y3Y1SDV5UDVBLzZ4eHU5MnZkSFIwWEZwVlZmVm5xVlJheGJKc2ttRVlqbHd1MytqeitSb3Boei9PeldienRUd2VUNWxhTE93UXRWcTlqb2dvRm9zZEZxQmJxcXlDU0NRcWxrcWwxU01qSTcvTzdsdkp3bnBFeEhVNEhML2w4WGl5a1pHUlg5dnQ5aDhURVRzME5QU3p4ZVpaQ01Nd0FxbFV1cWErdm41UFMwdkxHVjZ2dDNFbDgzeWFyRFI0cjFBbzFoSVJSU0tSSTBxZ0hDM0Z4Y1hYbUV5bUc0aUlMQmJMWGFsU0R4OTVnUHdqSnRWb05HZjUvZjRXK3VCWXdxMnRyVitndVpxL3BOVnF6Nm1vcVBnZHd6QnNZMlBqeWVuRjJLYW5wM2ZzMmJObm84bGsrbFpKU2NsTkhvL25OUjZQSjdQYjdkdno4L05QYjIxdFBUOFVDZzJsNXB6TmRXSERVQ2cwbE92WVdDem1HaGtaZVRMOTJHUXkzYURSYUU2TFJxUHV1cnE2UHpjMk5uNnh0N2YzRnIvZlArSDMrLy9GNS9OdllCaUdqVWFqVXk2WDY0aGE5dFBUMC85MnU5MkgybGV0V3ZXVHBmWWhMeTlQeGJKc01wZjk3ZXZydTJ0cWF1b2xyOWU3ZDZteERNTndseG9qRm91TE5Cck5xYW52VTc1WUxMYXpMSnVNUnFOVFlySFlPanM3dTZ5Z2RMYU1iRzBGSFg3aGpoUUt4UVlpb2xBb2RDaWorS000ZjJVeVdibmRiditaV3EwK0tSQUlIR2h1Ymo0akhBNlBaQXlaMnJWcjE3SDE5ZlhQRlJVVlhaYWZuMzlxWDEvZm5VNm44eW5LS01raGs4bktIUTdIeTBLaDBKUXFvM1RZQlNBbXMwNEtFWVhENGI3ZHUzYzNyRm16NWltRHdYQzVUQ2FyUG5EZ3dMbXpzN05IbENrQ2dFOE9CSkVCNEZNdkZXVDRRZW9IQUFEZ3Y0WlFLQ3pOejg4L3BiQ3c4TXNxbGVxNGFEUTZPamc0K0xCU3FkeFNVbEp5YzJscDZlMHN5OGFDd1dCbk1CanNqVWFqdzlGbzFCMlB4NmNUaWNSc0lwR0loRUtodm1nME9sRmFXdnI5UUNEUU9qRXg4YnpkYm4rSXgrTUppSWd0S0NqNEFoR3gyWFdOZCt6WVVaejV1S1NrNVB0R28vSFFRbU5xdGZvMElxSkZzdEV5TVRRWFZJc1NFVWtra2pWRVJDekxwZ052aWpWcjFqeFpVRkJ3ZGxkWDE0M0R3OE1QSmhLSjBLcFZxeDQyR28zWHpzek03Q0FpVWlxVnh4QVJ3N0lzUTBRTVp3NHZWZHMxajJFWS9zVEV4Ri9ENGZEQTVPVGt5NDJOamNldldiUG1sYnE2dWplYm1wck9tcG1aZWZPSVBjdVJWcXY5Z2xBb05DM1VMNUZJS29ubUFuR0x6VE0wTlBSUStuZUx4WEtIeFdLNUk3Ti9vZUI5YlczdHEwdnQ0OHpNekk3SnljbkRzalN6Yi8wdktTbTVTU2dVRm9kQ29ZT3hXR3hhSUJBWXpXYnp6Y2xrTWhvS2hmYWtocW1JS0NnV2kwMUVSSWxFNHJEU0JjdGRXSytzck96aDR1TGk2MTB1MXpNZWorZU5pb3FLUndzTEN5OXl1VngvOXZsOCsyT3htRHVSU01RWWhrbTYzZTRYM1c3M2l6S1pySUhINDNGWWx1Vnl1VndleTdKOERvZVRGd3FGQm9QQjRCR2xUakxOOTdwK0NOeXFxcW8vSkJJSmZ5S1JDQ1FTaVJETHNuRXVsNnZRYXJWbmlFUWk4d0lYVE1RVkZSWDNHUXlHYjBRaWtaSEd4c2JUTS9kYkpwT1ZXNjNXSDJzMG10Tm1abVoyTkRZMm5rZEVzeGFMNWZiUzB0TGIxcTlmMzl6WjJYbUp5K1dhcjJUTlVTZVJTTmJZYkxiNysvdjc3NW1jblB4SFhWM2QvOXV5WlV2WCtQajRYMDBtMDFkVHBSTENMTXN5UEI1UGFUS1pMbWNZUnVCMnUvK1FEZ3g2dmQ3R3pNOTNhV25wOTdPelkxZXRXdlVJeTdKSmxtVm4rWHkrU3FmVGZYbDJkclk3bDMxY3BFUUpoK1krc3dFaWlra2tFcTFhclQ0NWtVaGtaOVFLVkNwVnZWS3BQQ0UvUC8vVTlQZkp6TXpNanA2ZW51L016czcybEphVzNtb3dHQzQzR28zZmlFUWl6cW1wcWRkOFBsOWpJQkRZSHc2SGg4TGg4Q2psbUZFYkRBWmJKUkpKNWJwMTYxNmNtcHA2TFIwc0Y0bEVWcTFXKzRYWjJkbXVqQXNGUi9QOEpZVkNVV2N3R0w1ZFZGUjBJY013SEtmVCtWaG5aK2VOUkRSZnR2TFUzcHlWSU9vQUFBZmdTVVJCVkwxN1Q3UmFyVDh3bTgwM2w1ZVgvOHBpc2R3N1BqNys5T2pvNksvRVluRlpSVVhGNzRnbzBkemMvTGxVM1dPaFJxTTVLUnFOVGpBTXc2cFVxcE5pc1ZqMmhlSEEvdjM3ejdQWmJOdk5adk9OYTlldTNmdk9PKy9VMENmd2pnSUFtSU1nTWdBQUFBREFwMHhSVWRFMm04MjJYU0FRRkJFUjYvVjZkN1czdDE4K09qcjZSeUlLRHc0Ty9vaUlwQ3FWYW90S3BWb3ZsVXFySlJLSlBUOC8vd1FlajZmTW5HdmZ2bjJuRlJZV0hzZmhjTVJkWFYzWEVoRXJGQXBOT3AzdVhDS2lSQ0xoNytucHVUa1FDTFJsYnBkZEFpSWVqeDhXa0Nrb0tEaU5pR2g2ZWpxenZ2SkM4azQ4OFVRZnd6Q2NaRElaNVhLNTR0Unh2VU5FZVpzMmJkb25Fb21zZlgxOWR3MFBEejlJUk5UZDNYMzkxTlRVY3dhRDRWcU5Sdk41bG1XVFM5VjdUU1FTd2N6TVphL1h1M2Zmdm4wbjFkZlh2Mkd4V0w3ZjJOajRaZzc3T2krajBYaU5XcTArYWFseFMyVmZaZ2JabkU3bnowZEdScGFkYVcwd0dLNHpHbzNYWnJkN3ZkNjkyUXRrWlFlaE9CeU9xTGk0K1ByTXRtUXlHZXJ1N3Y1bU1CaDBFUkZWVmxZK3FOZnJMeVlpU2lRU3N6TXpNd2N5eHk5MzRVU1daVG1UazVPdnRMYTJYa1JFY2IvZjMxUmFXbnBiU1VuSlRSd09SNWpiVWMvWnQyL2ZhVXNGa1hONVhaZXhNRnhDSXBGVXlHU3lOZGtkNFhCNHNMdTcrMXVqbzZPWnRZd1prOGwwdmRsc3ZqVXZMMDg3T1RuNVNuTno4OFdVQ3B3cEZJcDZrOGwwcTFhclBadGwyZmpBd01BUGUzdDc3NlJVWUxLdnIrK082ZW5wVjZ1cnE1K3BycTUranNQaGJCc2JHM3M2eDMxZHNaS1NrdXNEZ1VCcktrTThzWHYzN2pXbHBhVzM2WFM2Y3dRQ2daNWhHSDcyTnJGWXpETTRPUGdRMGFIRjl3N0xoSDNycmJjMDJkdElwVktIV3EwK2x1WXVMRkVvRk9ycjZPaTQ1a1B1UHVlRUUwNFlTbjJ2SE9KME9uOU9SQ1FTaVV6VjFkVi9rOGxranZSeEJBS0JsdjcrL25zbUppYWU5dnY5WGVsdFdsdGJMNUpJSk45UnE5VVg2WFM2YzR1S2lyNlNQaGVJaUZ3dTE5OVRtZVpMNnVucCtUOThQbCtyVUNnMktSU0tMZWwybG1WalhxLzN2ZmIyOW05a2pqOWE1NjlhclQ2MXJxN3VIMFJFSG8vbnJkN2UzdS81Zkw3ZFMreHU3T0RCZzdjN25jN2ZyMXExNmk2dFZudCtRVUhCdVU2bjg0RjRQQjZLUnFQRGpZMk41MFlpa2ZTQ2tER0h3L0cvSEE1SGtKNWdZR0RnL25ubVRmYjI5dDRVQ29WNlJTSlJDU0dBREFBQUFBQUFBSEJVaVNzcUtuNmgxK3N2RVl2RittVnVLeFNKUkFhcFZGcWhVQ2pxVW0wY25VNTM5anhqbDd6bGU4RW5FUW90eGNYRlJ3UjB5OHZMZjZsU3FUNmYzYTdYNnk4eG1VdzNtRXltRzR4RzQzVUtoYUkrM1ZkWVdQZzFqVVp6NWhKUHlSQ1JnSWprUkpRdmxVcTFFb21rTVBXakl5Sk5xdThJVXFtMGtvZytVY3YwT2h5TzUzUTYzWmRYc20xaFllSDVEb2ZqMmN3MnRWcDlxa3dtTzJKeFFZRkFZS081MXlaTkxwVktWOHZsOG5VeW1ld1l1VnkranJKZUc2VlNlWUxGWXJtcnRMVDAxblRXZUZwVlZkVWZGdmdzMFVManBGS3Bsb2drOHd6amlzVml2VlFxWFMwV2kydmxjdms2dVZ5K1FTYVROYVIvNUhMNUJybGN2bDZoVU5SSkpCSUhwWUtQcVhsWE56UTBIQkNMeGJYcHRvYUdoZ1BGeGNWTEJpVnpIWmVGVDBTaTFMSGtMVFNvcEtUa3hzMmJOdy9wZExxTHN2c0VBb0YxOCtiTmcrWGw1VDhUQ29YbWhlWVFpOFZGVlZWVmZ5SWk1VUpqc3BXV2xuNC9QejkveVFzZFJFUTJtKzIrZEJrRUlpS0pSS0tUU3FXckY5a2tmZTZwaUVpZCtxOTRrZkZMNGFSKzVpV1ZTaXUwV3UwNXVVNW1OQnF2TEMwdHZkMWlzZHhSV2xwNm0wYWpPWjB5UGl0V3EvV2Vpb3FLWHhVV0ZuNWRKQklWTHpKVk5rbCtmdjZKSnBQcGh2THk4bC9TNGVjU0dZM0dLMWV2WHYza011YWIxOUU4ZjRtSWlvdUxyNWJKWkEwcjNSK1JTRlFzRkFwTE01cU8rTGRDcFZKdEtTZ29PRTJqMFp3dWtVaXFWL3BjQUFBQUFBQUFBQUFBLzYyT3lOd0Z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lEUHF2OFBhUlEwTFZNS2luNEFBQUFBU1VWT1JLNUNZSUk9IiwKCSJUaGVtZSIgOiAiIiwKCSJUeXBlIiA6ICJtaW5kIiwKCSJWZXJzaW9uIiA6ICIxNSIKfQo="/>
    </extobj>
    <extobj name="C9F754DE-2CAD-44b6-B708-469DEB6407EB-3">
      <extobjdata type="C9F754DE-2CAD-44b6-B708-469DEB6407EB" data="ewoJIkZpbGVJZCIgOiAiMjU5Mzg1NzI3NzIxIiwKCSJHcm91cElkIiA6ICIxMjU3MzE1ODY5IiwKCSJJbWFnZSIgOiAiaVZCT1J3MEtHZ29BQUFBTlNVaEVVZ0FBQlhBQUFBR3JDQVlBQUFCcE9iOVJBQUFBQ1hCSVdYTUFBQXNUQUFBTEV3RUFtcHdZQUFBZ0FFbEVRVlI0bk96ZGQzeGIxZmsvOE0vVnNJWXRlVy9MOHQ0amlaTzRFTUtxMllWUUNxVE1zbGZLaHRMeDVkZndCVXFoQXlpVWJ5bDdGUkpLMlZBZ1VCSUltWFlTeC9HSTk3WThaY21TckhsL2Y5aHlaVnV5NVF5UzBzLzc5Y3JMdnZlY2UrNVJiRG54YzUvekhJQ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m92NGx3cENkQVJFVFRsYi82cXRabGw5OEZVVndGSUJOQTZKR2VFOUZoWmdIUURFRjRWNlp3L243YnBaZWFqdlNFaUlpSWlJaUlqaFlNNEJJUkhVV1dQYit1QXNCejUrWmtwSjZUazQ2TWlIQ281YklqUFMyaXc4cnFkS0hGT0lyMzlyZmluZjB0SFFDdTNuSFY2ZzFIZWw1RVJFUkVSRVJIQXdad2lZaU9Fc3VlWDFjUm8xUitkditKMzBOWll0eVJuZzdSRVZIWjI0OTd2OXlLUHF1MVl0YzFGMzErcE9kRFJFUkVSRVIwcERHQVMwUjBGQ2gvOVZXdHh5SGYrNWN6VGtwZGtoQjdwS2REZEVSVjl2Ymp4bjkrMlNFSmNSYXpuQUlSRVJFUkVmMjNreHpwQ1JBUkVlQ3l5Kzg2TnllRHdWc2lBR1dKY1RnM0p5UFZaWmZmZGFUblFrUkVSRVJFZEtReGdFdEVkRFFReFZYbjVLUWY2VmtRSFRYT3lVa0hSUEdjSXowUElpSWlJaUtpSTQwQlhDS2lvME5tUmtUNGtaNEQwVkZqOHYyUWVhVG5RVVJFUkVSRWRLUXhnRXRFZEhRSVZjdGxSM29PUkVlTnlmZEQySkdlQnhFUkVSRVIwWkhHQUM0UkVSRVJFUkVSRVJIUlVZb0JYQ0lpSWlJaUlpSWlJcUtqRkFPNFJFUkVSRVJFUkVSRVJFY3BCbkNKaUlpSWlJaUlpSWlJamxJTTRCSVJFUkVSRVJFUkVSRWRwUmpBSlNJaUlpSWlJaUlpSWpwS01ZQkxSRVJFUkVSRVJFUkVkSlJpQUplSWlJaUlpSWlJaUlqb0tNVUFMaEVSRVJFUkVSRVJFZEZSaWdGY0lpSWlJaUlpSWlJaW9xTVVBN2hFUkVSRVJFUkVSRVJFUnlrR2NJbUlpSWlJaUlpSWlJaU9VZ3pnRWhFUkVSRVJFUkVSRVIybFpFZDZBa1JFOU8xd09wM1l2WHMzZHUzYWhlYm1aZ3dQRDhOaXNVQ2hVRUNyMVNJdExRMzUrZmtvTHk5SFpHVGtrWjR1RVJFUkVSRVJFWUVCWENLaTd6eTczWTUvL3ZPZitPQ0REMkEybTJlMTIydzIyR3cyR0F3R2JOdTJEUysvL0RKV3JseUo4ODQ3RC9IeDhVZGd4a1JFUkVSRVJFVGt4UUF1RWRGM1dHTmpJNTU4OGtrWURJYWdyL0Y0UE5pNGNTTzJiTm1DU3k2NUJLZWVlaW9FUVRpTXN5UWlJaUlpSWlLaVFCakFKU0w2anRxNmRTdWVlT0lKdU4zdUE3cmU0WERnaFJkZVFFZEhCNjY2NmlwSXBkSkRQRU1pSWlJaUlpSWltZzgzTVNNaStnNnFxcXJDNDQ4L2ZzREJXMStmZi80NVhuenhSWWlpZUFobVJrUkVSRVJFUkVRTHdRQXVFZEYzak1GZ3dPT1BQMzVJQTY2ZmZmWVpQdi84ODBNMjN1Yk5tMUZaV1RsdnYvWHIxMlBUcGsxd09CeEJqLzNhYTYvaDZhZWZQcGpwSFZWMjd0eUpzYkd4QlYxVFYxZUhQWHYySEtZWkVSRVJFUkVSMGJlSkpSU0lpTDVEUkZIRTAwOC9EYnZkSGxSL3JWYUxTeSs5RkU4OTlkUzhmVjk3N1RVc1hyd1kwZEhSQzVwVGEyc3JyRllyQ2dzTHA4NnRYYnNXOGZIeGVQWFZWNmZPdmYzMjJ6anV1T01RR3hzTEFCZ1lHTUF6enp3RHBWS0p0OTkrTytqN2ZmREJCeGdjSE1UMTExKy9vSGt1bE1GZ1dGQmdlU2E1WEk2RWhJUTUrd3dNRE9DWHYvd2xkRG9kbm52dXVhREhmdkRCQjJFd0dQRFpaNThkOFB6bVk3ZmJZYlZhWWJGWVlMVmFwejYzV0N5SWpvNUdXVm5aWWJzM0VSRVJFUkhSZnhNR2NJbUl2a04yNzk2TjJ0cmFvUHBLSkJMY2NNTU5XTEprU1ZBQlhKdk5obi84NHgrNDl0cHJnNTdQOFBBd2JyNzVac2psY2p6MjJHUFE2L1YrKzIzWXNBRlBQZlVVTm03Y2lNY2Vld3dBME5EUUFBQW9LaXFDVEhady8xeGRkZFZWNk96c1BLQnJkVG9kbm4vKytWbm43N3Z2UGpRMk5oN3duTkxTMHZETU04L00yV2Z6NXMwUVJSRXJWcXhZME5qQmJqcTNkZXRXZlBiWlozQzczWEM3M2ZCNFBBRS9PcDFPMkd5MnFZQ3R5K1VLT0c1eGNURUR1TjhDblU1Mys5RFEwSmRXcTNYWFhQM1MwdEorYmphYnR3OE5EWDF4SVBlSmpvNnVjRGdjRnJQWnZPWEFaaHBZYkd6c21WcXQ5dGptNXVaZkE1aTM1a3RFUk1TSmdpQTRSMFpHdGdEd0FFQkNRc0tGQUZSOWZYMHZIWW81UlVkSFY2aFVxcnlSa1pGTkZvdWwrbENNK1IyajFHZzBlclBaM0JCTTV4Tk9PR0d3bzZQajBkYlcxa2NqSWlLV0dZM0dqY0hlS0RJeThyalEwTkJGWFYxZFR4N2dYT1c1dWJtUDlmZjMvMjFrWkdUekFZNHhSYVZTcFlTR2hpNGFIQno4SUVDWEVKVktGV2V6MlFZQmpBYzdibWhvYUlMSDR3bXgyV3dkM2x2cGRMb2J6R1p6cGRGbzNIU2c4eTBzTEh4cFpHUmtZMDlQeit4L3hBNmNOQ1VsNWFxdXJxNi9BeGhaeUlYcDZlbS9HaHdjL0pmWmJQNW1acHRLcFVxTmo0Ky9wTGUzZDczZGJtOCtaTE05d2lJaUlrNktqWTFkMWRqWWVOdmtLUUhBMUJLcGpJeU10WUlneUpxYm0vOW5ybkVVQ2tWT1JFVEVFb1BCOE1haG1sdFlXRmloSUFodXM5bGM3ejJuMFdqeVltSmlmdFRhMnZvYjMza1NFZEdSeHdBdUVkRjN5UHZ2dng5VXY1Q1FFS3hac3daTGxpeFowUGhmZnZrbExyamdBa1JFUkFUVlB5b3FDdGRlZXkyZWZQSkozSHZ2dlhqeXlTZWgxV3FuOVdsc2JNUmpqejJHc0xBdy9PeG5QNXM2djIvZlBnREE4dVhMRnpUSHVTUWtKRUF1bHdmZFA1aWc3M3Z2dlFlVlNoWDBtQTZIQTJlZGRWWlFmVC81NUJNQXdFa25uUlQwK0FDQ0xwOGhsVXF4YWRPQnhRWVVDZ1dVU2lYVWFqWFVhalhDd3NJUUZoYUcwTkJRSkNZbUh0Q1lGTHpRME5ENG5KeWMzOWZXMWw0UlJBRDNuczdPemo4ZmFBQjM4ZUxGbjFtdDFvWnZ2dmttNzhCbUcxaFVWTlJwT3AzdWx1Ym01dnNRUkFBM0p5Zm45eXFWS24zanhvMEptQWpnQ3RuWjJZODZISTZ1UXhIQTFXZzB4NVNXbG40b2tVaEMydHZiSDJ0c2JMeDlydjd4OGZHckZRckZJZm1HNytqb2VPeFFqT09IUXExV1I0dWlLQk5GVVNhWHkrVWVqeWRFSnBNcEpCS0pRaUtSS0FWQlVFbWwwbENwVktxV3lXUWFxVlNxa2Nsa1dwbE1GdWwwT2dlYm1wcCs2UjJzcUtqb2hlam82Rk4zN3R6NWZZdkZzbnUrbTh2bDhtaUpSS0pNU1VtNU9pOHY3L0hXMXRhSEpvTlY4LzZnaW9tSk9WK3YxOTg2VHdCWEFjRHZzcFA0K1BqemRUcmRUUWNUQlBVVkZSVlZrWitmLzhLR0RSdjhQaVZMU1VtNUlpOHY3K212dnZvcXgyNjNCLzJFTHpNejg4bm82T2pUZCt6WWtURTJOdFlQQU9ucDZiOFlHeHVycmFxcU92RkE1aG9lSHI0a01USHhjby9IWXoyVUFkeTR1TGh6OC9MeS9ob1pHWG5HM3IxN3oxdkFmSlptWm1ZK0lKZkxIL1VYd0kyTGk3c2dLeXZyTjJhemVmdENBN2l4c2JGbnl1WHloSjZlbnI5aE1uQ2VuSng4UlVwS3lvM2J0bTA3RG9CekllTWRqTEN3c01LOHZMeW5hMnBxTGhrZkgyOFBEdzh2MCt2MXQwNEdjSVhGaXhkL1pMRlk2dmJ2MzMvSDVEeXZNNXZOVmZPTkd4OGZmMlpPVHM2alBnSGNFSTFHa3hIc3ZNeG1jeU9tLzR5VkZ4VVZ2UzRJZ256TGxpMUYzamFWU3BXWG1abjVnRXdtaTJoc2JMdzc2QmRPUkVTSEhRTzRSRVRmRVVORFEwRmwzeFlYRitQS0s2OUVVbElTaG9hR0ZsUVN3ZTEyWTh1V0xUampqRE9Ddm1iVnFsV29ycTdHbmoxNzBOcmFpdExTMG1udHp6MzNITnh1Tng1NDRBRWtKU1ZObmYvbW00bmY3NDQ3N3JpZzd6V2YrKysvSDJscGFVSDNQK1dVVStidGM4NDU1eHpFakFLcnI2OUhVMU1UQU9DNjY2NEwyTzlneWlUazVlWGh4aHR2aEV3bWcxd3VuL3JvL2FOVUtoRVNFb0xPems3azUrZERyVlpEcVZSQ3BWSUZuZVZMaDBkMGRQUkZvaWc2ZTN0NzM1dXZyL2d0NzBCNDdMSEgxcXZWNnR4QTdiN0JMMUVVdlovUEc3eFZxVlNwV3EyMnJMdTcreGxNQm1RMEdzMzNGQXBGVW50Nyt5TUhPKyt3c0xDQ0pVdVd2Tzl5dVl5RGc0T2Y2dlg2MjhiSHg1czZPenYvSE9nYXZWNS91MWFyTFQvWWV3T0hMNENyVnFzTGpqMzIySGtEUkFEZzhYaHNicmZiNG5LNXhqd2VqOFhqOFZoc050dTBKMW50N2UzM1JVZEhWeXhkdXZUenlzcks0OGZHeHZiTk02d0lRT3pxNm5vaUpDUWtPaU1qNDlkdXQ5dlUxdGIyOEl4K3MzNHZrVWdrUW9BMkVZQTdPanI2KzRXRmhhOVdWMWRmWkRRYXY1elJSMGhMUzd0TEZFVzNYQzZQUzA1T3ZtR2VlVTR6UER6OG9jMW02MVFvRkpubDVlVWJOMjNhbE9MVHJQVDVmQ3JUTmpZMjlqd0FTRTVPdnJpbHBlVytZTzRUR3h0N2ZseGMzSTg2T3p1ZjhnWnZBZGphMnRwK241T1Q4M0JjWE54NS9mMzkvMWpJM0FFZ0pTWGxUbEVVUFMwdExZOHU5TnE1OVBmM3Z6VTRPUGhoZkh6OEQzdDdlODhlSEJ3TTZzbHhRa0xDbGFJb2VqbzZPdndHNCtQaTRzNjMyKzA5UTBORC8xcmdsS1JaV1ZsL0NBa0ppZW5wNmZrN0pyOGVIby9IcmRGb2xpY2tKRnc4MThPZGlvcUtnLzc1Mk5yYStxQTNnM1pzYkt4SHFWVHFTa3RMMzltMmJkdXh2djEwT3QzdDBkSFJweHNNaGpjQlFLbFVwaXNVaXNTMnRyWUZQMXpUYURRWjVlWGxkY0gyMzdKbFM2TEZZdW56SG1kblp6OFlGaFpXWEY5ZmY3MUdvOG4ybnJmWmJQVkdvM0ZUVEV6TUdUMDlQYTlLSkpKWkQwZk1adk1RZ0lHRnpwbUlpQTRPQTdoRVJFRTRjZTIvWktPcEE1RnlseWZTTFJNalJZOFlLWUVrQW9JWTZ2RkFLVUNpaEFDVkNGRXBBQ29BeW9uUEJTVUF1UUJJUlVBeStWRXFRSkJNZkJRbElpQTlGSFBjdTNkdlVQMSsrY3RmWW54OEhNOCsreXdVQ2dVdXUreXlCZDJudXJwNlFRRmNBTGpqamp2Z2REcjladTdlZDk5OXFLdXJ3NkpGaTZiT3RiUzBvS2VuQjRJZzRKNTc3Z2s0Ym1abUpuNzFxMS9ocXF1dW1qbzNNakt4b3RONzduQm5nejcxMUZOUUtwWHpkNXprZERxRHFzLzcrdXV2QXdCaVkyT2hWQ3JSMjlzTGw4c0ZuVTQzcSsrRkYxNDQ5YnA5K1F0QSt3WjhOUm9Oemp0djdnU3Fqejc2Q0gvNjA1OXcybW1uNGZiYjUweEdwRytQa0p5Y2ZKMUVJbEZVVkZRWVp6YlcxZFhkYURRYTM4YkVVbDBBa0Vva2t0RFEwTkNwb3NzV2kyVVVnRzNtdFNxVktqa3lNdkxVbnA2ZTlRQXMvbTZla1pIeGE1VktsYjV2Mzc0cjRTZUxzcTJ0N1dHNVhCN1VreUZCRUtTVFkzam02eHNYRjdjYUFIcDdlNmVLWit0ME91L1REU0V4TWZIU3VhNGZHeHRyOFpmNUIweGtLNWFXbHY1VElwRW9LaXNySzB3bTB3NnBWS3JJemMxOUFnQUNCWEczYjkvK3ZibnV1WHo1OHAxS3BUSjUwNlpOT2dDQjY0NGNSbGFydGFhcXF1b01tVXltVnF2VjJTTWpJNSs1M1c2NzArbTBLNVhLOEtTa3BHdmEydHArWTdQWnV1SHpkY2pJeUZock5wdTNEd3dNZk9RN250bHNydCsxYTljUGxpNWQrdVhpeFlzL3JhcXFLdk1ORE0zayt3Q2hwYVZscmNWaTJXOHdHR1lWTnErb3FBaVlKVG16eldLeDdLdXRyZjFKY1hIeDM1MU81NGpMNVpyMTlESXhNZkZpalVhekJBRHk4dkwrRkdqc1FLcXFxczZ3Mld5ZElTRWg4cENRa09RWjg1bDY3MnpZc0VFT3dLVlFLREtqb3FJcUdob2E3c2pLeXJxL3Q3ZjNPWnZOMWpYWFBWUXFWV3BCUWNGZng4ZkgyeHNhR243dTI5YlIwZkVublU1M2ZWNWUzdjlaTEpiTkZvdkY0RytNK1FLUUsxZXVES3JVaGNQaE1HemF0R25xWjBSZVhsN0FyR2RSRkowT2g2TS9OamIyakppWW1OUDg5ZW52NzM5M2VIajRzNVNVbEd1QWlhL0grUGg0YTB4TXpNa0FUZ1lBazhsVVl6S1p0bW8wbXJ6dzhQRHZtVXltSFhxOS9vNlpZMW10MXJhQmdZRy8rN3VQVHFlN0xqUTBORy8vL3YyM0FUQjV6L2YyOXI2Um1abDVmMVpXMW4xOWZYMXZBckQ2dTc2dHJlMFB2c2RwYVdsM2pvMk43UjBjSFB6VVgvKzB0TFE3eldiem5xR2hvUTNlY3lNakkxLzdkQm1wcWFtNXZLU2taSjFhcmZaZHRhQktUMC8vV1VkSHh4KzlHZEd4c2JFLzlQNWQrYnRYTUw3NjZxdHN1OTNlRktnOUxpN3UzSktTa21udnQ0U0VoQXYwZXYzZEFKQ1hseGR3MTlkampqbkdiNFo5VzF2Ykg1cWFtdTQ2MERrVEVkR0JZUUNYaVA2cm5MajJYekp6NGtBUzVPNUVRUlNpUkZHTUZFVkVDb0lrRWhBakJRR1Jvb2hJVVJRakJVR0lCQkFKSU5JTVE1akVBN2dsQUR3Q0JBZ1RVUXRSd0VRaTRzVHZUNzQ1aVlMUGtUanJvemp0K0ZCb2JXME5xdCs3Nzc2TER6LzhFR2F6T2VpbC9MNWFXbHFDN3VzYldKMXBjSEJ3VnZ1Sko1Nkl5eSsvZkNySUtJcmluR1VNUWtOREFmZ3ZkWENnTlcrUEJvMk5qZGl5WlF2Q3c4UHg3TFBQUXExV1Q5WHg5VmVQTnprNUdXRmhZVlBIUFQwOWNMdmQwNEs5M2dEd1FxbFVLbmc4SG56MDBVZUlqSXpFRlZkY2NVQ3ZpUTZkdUxpNFZhR2hvZm03ZCs4K0p5UWtKS2Fnb09ENXFxcXEwNXhPWndjQW1NM212cE5QUHJsUElwRW92TmZvOWZyYjlIcTl0d1lqNnVycWJ1enU3djdMekxGVFVsSnUwZXYxUDNPNzNWYUR3YkRPMy8xbE1sbDRZbUxpVHh3T3g0aS9FZ005UFQwdnpEWC82T2pvNzJ1MTJtTUFJRHc4ZkJrQXBLZW56NnIvMk4vZi82eHZZREE1T2ZrYWk4VlM3N01jUGpvaEllSEhBSkNUa3pOdmxtRmZYOTlyTlRVMXN3SzRzYkd4NXhjVkZiM284WGpjdTNidE9zdGtNbTBEZ0wxNzkxNG1DRUpJYm03dWswcWxNbnR5T1hIUVM3RzlHY1B0N2UyL3d4RUszazV5RGc4UC83TzB0UFR0Nk9qb00zYnUzUG1GTjJ0V0lwR2tKQ1FrWENxVlNqVTFOVFZUQVhDdFZyczhJeVBqLzNWMWRmMTFaZ0FYQUV3bTA3YTZ1cnByMVdwMXZzVmlHWm92aUppZW5uNXZlbnI2dmQ3ajR1Smk3TisvLzNiZnJPT3Z2dm9xZStaMW1abVp2MHBLU3JwaVpsdEVSRVRab2tXTFBuTzVYT2JLeXNydmo0K1A5OCs0TkNJN08vdGhpOFZTdDJYTGxrVUFwdTA0bVplWDkyUktTc3FhUUtVUTV2UDExMStuK3h5NkFDQWpJK1BPNGVIaFR6czdPeCtOaW9vNlBpOHY3Nis3ZHUwNmM0NWgxQ1VsSlcvTFpESnRkWFgxT1FETU05ckg5KzNiZDJWWldkbS9DZ3NMMzkyK2Zmdko4Qk9Fckt1cnUzSG11YlMwdEo4cGxVcGRZMlBqM1c2M082aGF2RzYzZTlyWUtTa3BhK2E3SmprNWVkYTlweVkvUHQ0MVBEejhXVjVlM2xTeGQ1bE1GdUY3M043ZS9yakpaTnFhbUpoNEhRQm90ZHBsV3ExMjJjeXhCZ2NIUC9JWHdGV3IxVW1abVptL3NWcXRUUjBkSGY4M285bloyTmo0aStMaTRyL2w1ZVU5VWw5Zi8xTi84NXdaaUp3TTBHNFBGS0JNUzB1N2MzUjBkT3RjQVV5ajBiaHgwNlpOR1pqNGVuMS84clJ0Ky9idDN4c2ZIL2ZXT1VaU1V0SnFBRmk1Y3FYZkFPeUdEUnRVdmc4TGdIOEg3TGR0MjVZZjZQNXppWTZPcmlnb0tIZ0ZBUGJ0MjNlWjd3TXgzM3ZVMWRWZDJkM2QvZUtCM0lPSWlBNFBCbkNKNkR2amd2WHJwZnR0U0pBNlBEcEJnRTZBbU9LQlJDY0kwRUVVVXlCQ1p4WU1pUUFrOEFoVElWZmZBS3czVCtnL2NYbjQ4UEJ3VVAzZWVPUGc5cjhZSFIyRjIrMkdWRHAvNHZCY1FWUzMyejJyZldSa0JGYXJGUjk5TkJFdmVPMjExeEFYRnpldHo2cFZxMkMxV3JGdTNUcEVSVVVCbUo1VmV0RkZGMkZ3Y0hEYU9XK2dlQ0Vic0FYcnBwdHVPcVRqaWFLSUo1OThFcUlvNHBKTExvRmFyWjczbWtjZm5SNjdXcjE2TlVaR1JxWUZldzkwSTdlVFRqb0pRME5EZVBycHAvSGFhNjhoT1RrNXFOSVNkTmpJTWpNekh6UWFqWnNIQndmZmo0Nk9yZ0FBaThYUzRwdUZWVlZWZFlaMDhrMWFVbEx5Ym45Ly85LzcrdnBlQVNacTJnWVlPeXc1T2ZrNnE5WGFaREFZL0dhN0FjRCsvZnZ2VXF2Vm1YcTkvamE3M2Q3YjBkR3hvUElGa1pHUlo2U2xwZDNwZXk0ek0vUCttZjM2Ky92ZkE5QUhUR3hlcGxhcmMzeXo1Ykt6cysrUlNDU0tyVnUzRm8yTmplMnJxS2dRMjlyYUhtNXFhdnI1ekxFQ0NNM056WDFFcDlQZE5ENCszcmxyMTY2ekxSYkxIcDkyZTNWMTlYbTV1YmxQNlBYNld5TWpJMWZVMXRaZU9UWTJWdU03aUVhajhWc2JPQzR1N2hJQUdCMGQzUktvajVmdkprS0hTM056OC9YaDRlSFZ4Y1hGcjIvZXZIa1JnREdiemRiVjF0YjJVR1ptNW9OZFhWM1BUcFloa09YbjV6OXR0VnFiNnV2cjd3dzBuay9nUjlpL2YzL0E5UHlzckt5SFJrZEh0dzRNREV6TE1od2NISnkybVptL0xFS24wems2c3kwK1BuNTFZV0hoaStQajR4MVZWVlduam8rUHQ4KzhycWlvNk1tUWtKRGs2dXJxU3pBamVIc29qSStQdC9rZWg0YUdsaVFtSmw2NWZmdjJwUURRMk5oNDA3Smx5NnJUMHRMdThWTXFBZ0RraXhZdGVsT2owU3hwYUdpNGMwWUc1eFNqMGJpcHFhbnA1OW5aMlk4c1c3YnNuenQyN0RnYndLaHZuNWtQWWlJakk0OVRxVlRwWFYxZFQvc0V5RU1tLzR3dDVIVmFMSlo5ay9WUkQwcFhWOWZUOWZYMTB4N1NWRlJVZUpmZ1J5WW5KMS9iMzkvL1ZuVjE5WTluWG52eXlTZWJSRkgwOXpXVTVPWGx2U3lWU3JWMWRYVm53OC9YMldBd3ZKNlltSGh4U2tyS0dxUFJ1TDJ2cisvbGczMHQ4d24wTU1QM2ZIOS8vN3V0cmEwUGF6U2E1VTFOVGI4WUdocDZ4OXRXV2xyNnlmajRlRWREUThPMUFKemVBSDFVVk5USjhmSHhGOHdNMks5Y3VUTG9Xc3R4Y1hIbkZSVVYvVzFvYU9qVDJOallzd3NMQzE4cExDeDh4Vi9mL1B6OEYvTHo4MmM5ak92djczKzN1cnI2M0dEdlNVUkVodzREdUVUMEgrT0M5ZXVselNha0EySytBREVEQW5TQ2lCVFB4RWRkaThtVEpBT2szc1JYMFpzbjYvMHY4MzllVEhaQmJMWlpxNkVQRzR2Rk1tc3pNbjltMW1mZHRtMGJmdk9iMzhCcXRTSStQaDZQUC83NHJCcTg2OWV2aDlVNmtRZzBzM1NueFdLQjFXcEZTRWdJSWlNakZ6enZRSnVZZVFPYk04c1R6Qlh3Vkt2VkNBME54UnR2dkxIZ0Vnb1hYSEJCd01DczNXN0hva1dMb0ZLcHNHclZxcURIblVraWtSend0VE9kZi83NWFHNXV4amZmZklQWTJOaEROaTR0bkVLaFNITzczWmFXbHBZSDV1cG5OQnA5NjBpS1ZxdTF5WGZKcno5cGFXazN5MlN5aUthbXByc3hkMDFheis3ZHV5OWV2bno1VnprNU9iOTFPcDNkdmIyOXJ3WDdHcHFhbXU3eVpxOFZGQlE4SHhzYis2T05HemVHZTl1VGtwS3VMaWdvZUZZaWtVd0ZaTkxUMDcxQldSY3dVZXBCcDlQOXRMKy8vNjBnYXJET0VoTVRjMVp1YnU2ZlZDcFZ4dkR3OEtkVlZWV1h3bjlOUjA5RFE4TWFpOFd5T3pzNys3SHk4dkpkM2QzZFQzZDBkRHhvdFZwN0FXQytPcFFsSlNYejFpODkwRXpRWUNpVnlqUUFjTGxjYUdscCtYOEtoVUt2VUNqaUJVR0lBWUNCZ1lGM0JVR1F1OTN1WHFWU21aYVNrbktkUnFNcDNiTm56NFZLcFRJV1FDd3dFYlJVS3BVWlVxbDA2b2YvWk1CYm5LdCtiMXBhMmk4c0ZzdStRSDNtQ202SGhJUkUrdlpKVGs3K2FVcEt5aHFyMWRxNGQrL2VLK1Z5dVVvdWwrY0JnTVBoY052dDlzYVVsSlNiRXhJU0x1bnA2Zm1yMFdqY0dHanNZR2cwbWp5WlRKYnUvVnd1bHlmT25MUFpiTzR2TEN4OHZxT2o0MUduMDJsWHE5V0xyVmJycnRyYTJwK1VsSlM4WTdmYnUyYThQNVNscGFYclkySml6dXp1N3Y1TFoyZm5IK2VhUTN0NysrOFVDa1ZpYW1ycTdjY2VlK3lPM2J0M3I1NWo0MEpwZG5iMlkyNjNlNnlqbzJPcUJtOTJkdllqZXIzKzFzUDVmVGFYeVN6Z1FYOXRtWm1aZDBtbDB0Q21wcVlINFQ5VFhlcnhlR1lGWjdPenMzOGJGUlgxL2JhMnRqOEVDb0FEd083ZHU2OVlzV0xGenNMQ3d1YzhIbytsdjcvL3JRTitJVUh3ell5Tmk0dTdMRDA5L1pjQTRMdEt3dVZ5bVhOemMvODYrZm1RN3dNY3VWd2VNenc4L0lYM25EZEFMNVZLbGZIeDhSZDRqNzNmZzc3aitoTVJFZkg5M056Y0p5Zkgxam9janY0OWUvWmNWVkZSTWREWTJIaFhYMS9mclBJTksxZXViTnkvZi84OUJvTmgxczh1bVV5Mm9JY0FSRVIwNkRDQVMwUkhuY0wxNjBQVVJsZTJSeUlwQUpBdkFBVWlrTjlpOHVRS0U3dE5UNWlNelFyZjZ2WThSNitRa0pCdjdWNExDVmg2clZ1M0RzODk5eHppNHVKZ3RWb3hOamFHNjY2N0R1WGw1YmoxMWx1aFVDZ3dQRHlNMTE3NzkrKzVCb01COGZIeFU4Y0RBeFB4bGZqNCtBUEtrZzYwaVZtZzhnVFBQdnZzVk4zZW0yNjZDWTJOc3hOZHpqNzc3QVhQQXdCcWEydW5aYkpLSkJKODhza25VQ3FWdVBMS0t3OW9UQyszMjMxSUE3Z0FjTnR0dDJIMTZ0VUwyZ1NPRGoyNzNkNjBmZnYyNVF1NVJoQUVPZWJmSkV5ajErdnZ0TmxzelYxZFhTOEdNYXhsNzk2OVp5OWJ0cXd5UHovL2Vadk4xbTAwR3I5VXE5V0xZMkppVHBqdlltOHdUeUtSaEdCRzVweFVLbFVBZ05QcGRBQVR5L21qbzZPbjFkbk16czcrc3lBSUljRnVGT1VWR2hwYWtwdWIrN3VvcUtoVDNXNjNwYjYrL3BhdXJxNG5NVTlGbTY2dXJtY0dCZ1kybHBTVXZKU1NrckltS1NucG10YlcxZ2RhVzFzZkFJQ1dscGI3V2xwYTFnS0FTcVZLV2JGaVJlZnUzYnZQSGh3Yy9NQTdoa0toeUZxNWNtWGpybDI3VHZFRzB6TXlNdFptWkdUOGVpR3ZZYUdPTys2NFdmVjF2RUVsWHhrWkdXdDlqMHRMUzkvMFBkNndZWU9RbjUvL2xPL1hZc09HRFNyNGJPTGxqOXZ0SHBOSUpBR1hFZ1N6RWRQTVBtcTFPcnU4dkh5ejd6bVh5elg2NVpkZkpxV2xwZDAxTmpaV1UxdGJlMXVndXNncWxTb0hBT2FxbTl6YjIvdWE3MzBEZlQ0Mk5yYlg3WGFibTVxYS90K2lSWXZlRFEwTnpkMjhlWFB4d01EQVIvWDE5VGNYRkJTOEZCSVNrdFRlM3Y1N3RWcWRVRmhZK0ZaNGVQZ3hQVDA5cjliVjFjMWJwZ0FBOXUvZmY0Zkw1UnJOeU1oWWU4d3h4Mnp2Nk9oNHRMR3g4VGNBcHRYQTF1djFkMmkxMnJLR2hvWTd2UThZam1ZeW1Vd1JGUlcxcXJlMzkvVkFRV21KUkNMM2VEelROdEpLVFUyOVRhL1gzejA4UEx5eHFhbnBGL1BjWm1qUG5qMW5sWldWYlNvdUxsNi9mLy8rdStjTG1oK015Y0NyS2pjMzkvY3BLU25YajQ2T2ZoTWVIbjVzU1VuSnV2NysvcmRyYTJ2WHhNZkhueG9URTNNbU1QRlF6dWZ5R0tsVXFyYlpiTTNCM20vbTZvdWtwS1NyYzNOekgvL1h2LzRWQmdBdWw4dnE4WGdzRm90bDFHS3h2R1F5bWJaaU1wanVjcmtzZGl5OVpBZ0FBQ0FBU1VSQlZMdDlWaDExQVBCNFBGWi9iWGE3ZmRhbVprUkU5TzFnQUplSWpwaVNsMThPbGRtVmVZQ1lMd2llQWtESUIxQUFreWZUSTVGTXJjOW5mRFk0d1dURUhnb0toY0p2Rm1zZ3c4UERlUExKSi9IVlYxOGhLeXNMRHo3NElGYXZYbzJRa0JCa1oyZmpzODgrUTNOek0vNzNmLzhYcjcvK09xeFdLMVFxRld3Mkc3cTZ1bEJTVWpJMVZrZkhSSkxKNGQ2WXpPdWFhNjZaK3Z6eXl5K0h5V1Nhby9mQjhRYWtXMXBhOE1BRHM1TXJlM3NuZmhmM1YxZDRadUE1MkJJWEFMQjU4MmFzWGJ0MmdiT2QyOS8rOXJmL3JFeGRVUlJ3MzMzQ2lUaEJZazdjTDR6YWRaSVVqVUd3eWVVaHNFbFVEa0ZVeWlTUXVqMXlpVWZxRkVLY1VzRXRlaVNpUkNKSUp6OTZwbzVGaVNnUkJJOG9TbVJ1UWZESVJJbm9GaWJQVC9ZVEpJSk1JZ2dlZU15VlYvMjRhaUZUVFVsSnVjYTNocVRYekdXMFBwbDJ3bVFBWk03YXJWbFpXYitVeStYUmt4c0JCVld2MVdhemRlL2R1L2Y4SlV1V2ZGRmFXdnFQclZ1M2ZpOG1KdWFFWU9yUmVnTzRNcGtzM09WeVRjdm9FZ1FoWlBLamZYSnVEM2s4SHJ1M3BtOW9hR2hwWEZ6Y3F2YjI5c2RubGpNSUN3c3I5QmVVODNnOFpvUEI4SzVVS2xWSFJrWitmMkJnNEoyR2hvYmJqanZ1dUxhRmJIQmxzOWxhOXU3ZGUwbFdWdFlEUTBORGdVcFJISFg2Ky92LzBkblpPZS9YeFIrZFRuZDdYRnpjZVFCUVcxdDdzMUtwREkrTGk3dFVyOWZmNnUzanUwR2VMNHZGNG5DNVhFYXBWRHA3Qjh0SmMyV0ZSa1pHSHBlVmxmVzc4UER3Ny9YMzk2OXJhbXE2dzJxMTlzdzEzOHJLeW1NOUhrOG9BRnVnNWVGZWM3WDM5dmErTVdOdVFrbEp5WnROVFUwMyt3UkhvOHZMeXpmczJMRmpGUUJYWTJQano0ODU1cGc5bVptWnYycHVidjZmN3U3dXAwVlJkTVRHeHY2d3ZiMzkwWnljbkdmRHc4T1A2ZXJxK25OOWZmMHRDR0x6UHErV2xwYjdUQ2JUcnNMQ3d1ZjFldjFkWnJONVoxOWYzM3B2ZTFoWVdINW1adWIvdXQxdXF5aUtqdVRrNUJ1OGJScU5waGdBZk0vNThsY1ArOXZnY3Juc216ZHZMZzRORGMxWXRHalJ1M1YxZFhmWjdYYmZuMlVDQU1FM2dLdlQ2ZTdJeWNuNWc5VnFiYXFxcWpvUFBuV3BVMU5UYjdOWUxOVkRRME5mK041bmJHeXNkdWZPblNlWGxaVjltcHViKzRmbzZPaVRHaG9hYnB4dms3a0RFUlVWZFZwK2Z2NmZGUXBGY25WMTlZL1ZhblZhZUhqNHNYdjM3djFSY1hIeFB6UWF6V0t6MmJ6ZDRYRDAyZTMySG8xR003V0RhM1IwZEFrQVdDeVdXWnZ5QlVzUUJMbFVLZzMxSHR0c3RnN2ZXcmErMmI3NStmbi9sNStmUDdOMk1BQWdMeS92aWJ5OHZDZG1ubWNKQlNLaUk0Y0JYQ0w2Vmt3RWErVkxCQUhsZ0xBY3dESTRrQWJCKzd2TGQ3eSt3YmRBcjlkL0svZEpTMHNMS3Z0VkZFVjgrT0dIZU82NTV6QTJOb1pseTViaDNudnZoVXFsQWpDUk1Yei8vZmZqcjMvOUs5NTY2eTJzV2JNR2wxMTJHY0xEdzNIMTFWZmpqMy84SStycjYzSG1tZi9lQTJiLy92MEFnSnljbkhudjM5blppUysrK0FJRkJRVlQ1KzY5OTE2L3dlZTVncVBBdnpkWDg5WFRNMmNNSVNoSlNVbXp6dG50OWpsTE53UlR4OWJwZEFZZFpKZkpaRk9id1Iwb3U5MStRQnVrQldQcE02K2ZLQXJDNXdBT2JVcXhyK2ZXQVNsNU1NTUFJQnpoYWhQTWJ0VkV6cW93Y1dPUEJ4RGdnZFF0bmRqTUVCSUlBRHpDeExRRVFRSkJuQ2pkQXM5RXE4ZTc2YUVBZUFRQmdBaEJtQ2p0NHZGTVBKb3ErYitYNDZ0dnZIem1Ca3dCZFhWMXZUazZPanExWEZpajBSd3pjeE16VVJRbEFDSUFRSzFXcXdBSWdpQkl2ZWNBUUNLUnFDYVBqVXFsTWkwMU5mVjJrOGxVdVpCU0NHcTFPbWxrWk9Ucit2cjZtL1B6OC8rU2xKUjBmbXRyNjIrOHdkbXNyS3pmNnZYNk83WnUzWnJxdXhtWkw0VkNFZWQwT2tkbW5BNEJBSnZOWm8rUGoxOGRGUlYxY25OejgvOWtabVkrQUV3czI5KzdkKzlGQm9OaDF1WmFNVEV4UDRpSmlmbkJ6UE0ybTYzWllEQzhhektadG43OTlkZDUzb3kxK3ZyNm0yZjJUVXBLdWxTcjFaYjdhM083M1VhRHdmQTNnOEh3QnVZSnZpa1VpaFRmcGZaeXVUeDFydjZIazhQaDZKMXJtZmxjNHVQanArcVMydTMyUnJ2ZGpvaUlpQk45K3h4enpERitzejJIaDRjM09oeU9JYmxjSHJXUWUwWkdScTdRNi9XL2pJbUpPWE4wZEhSclpXWGw4U01qSTE4RmM2M05adXYyUFc1cmEvdkR6QTJuZ3QzRVRLUFI1SldYbDlkTjlsUEV4Y1g5cUtHaDRaNFpiUXBNWnBGYkxKYTl2YjI5cjlqdDlxbTZ2RDA5UFM5NE4vWnJiR3k4cXIrLy93ZE9wM08wb3FKaXZxejRhWHA2ZWw2dHJhMjliT1BHalhrSkNRa245ZlgxK1daSXE0dUxpOStVU0NUS3lkYzNLL0FHVEFUcy9KMFBGTUFWWjlZeE9rQnl1VHc2TEN3c1VDM2RNWS9IWXd3UER6OXV5WklsNzI3WnNxVWMvOTdRTFdSeUhuWmc0bUZDYm03dUgydzJXM05WVmRVcEFLYUsvNGVGaGVWbloyZi9mbng4dkgzejVzMEZBS1psaWxvc2x1b2RPM1lzTHlrcGVTOG1KdVlIUTBOREgrZm01djdaMzRRU0V4T3ZUa3hNdkRyUTYwbEpTYmsrSlNYbGV0OXoyN2R2UHlZME5EU3JzTER3RmF2VjJsUlpXYmxpZEhTMFNxL1gzd1VBUTBORFgrellzV05sVVZIUks4M056Yi92Nk9oNFBDa3A2WWJFeE1TTE1mR2ZZREVzTEd3SkFKaE1wbGtQOWlaL3JxT3dzUERaa0pDUTFNYkd4dHVBd0RWdy9kWGlyYXlzWE9uN2M2Qyt2djc2cnE2dTlUUDdWVlJVakRRME5LenA3T3o4bTUraGc5N0lrWWlJRGkwR2NJbm9rTHRnL1hwcHE4bVREMEVzQjRUbG9vaHlPRkFFQWNHbEJOSUJ5Yzgvb0EySkQ5dDl0bTdkaXNjZmZ4eEtwUkpyMXF6QnFsV3JaZ1YrSlJJSmJyamhCc1RFeE9DVFR6N0JxYWVlaW1PUFBYYXFmZCsrNmFVdEd4b2FBQUI1ZWY1TEpyYTJ0c0s3dXM4YmpMM3h4aHZoZGsvOG50elg1emVHTkNWUWNIUmtaR1o4Q2ZqSlQzNHk1MWpCbUZrakdKajQrL1YzM2x2bXdWK2JMMUVVWWJmYmd3N0tscGVYNDUxMzNwbS9veDlqWTJONDQ0MDM4UGJiYndPWUNNci84SWMvUEtENnhJR0lIckVHRXF3VmNIaC9mb2lBVzREZ0VRWEJBM2dtUDhJcFFCZ1hSRGdtMmowZWp5Z1JCY0hqRVVTSjZJSEhBNGxFbEhnbVBub3djVjRRSnZ0Tkhuc0V0d2NlcVNnUjNCNUJLaFZkSG84b0VTUWVDT0xvUW9LM2swYk5adlBVSmtZaElTRXB3UFJsdEJxTkpxK2lvbUxhTjIxV1Z0WkRXVmxaRDNtUGMzTnovNWlibS92SERSczJhUEx6OC85UElwRW85dS9mZndlQ1hQU2dVQ2l5bHkxYnRuVjRlSGpEM3IxN1YxdXQxdG9aQVRZaFBqNSt0Y0ZnZUN0UThCYVlXTW8rUER6OHVlODVxVlRxclFjekhoOGZmNzdKWktwc2JXMTl4QnZBQllESkFPb3N3V3hpNXJ2Y2VMSjh3alRoNGVGTHRWcHR1YjgySC9ObVRnWUtsbjNieHNmSDJ4ME94NUJLcFVyVmFyWEh6bi9GdnhrTWhqY2NEc2VRdjQzQ2ZPM2V2ZnRzQU5CcXRVc3lNakx1cTZ1cnU5RnV0M2ZaN2ZhaDFOVFVHOExEdzh1RHVKMDhQajcrUEoxTzk5T0lpSWpqdkNmRHc4Ty9WMVpXdGluUVJkOVdYVmUxV2gwSkFGS3BkRnJCZVpWS0ZTZVR5Y0s4eHgwZEhROEJzK3JrMWdPQXhXSXhXQ3lXNXhRS1JVNWpZK1BkM3ZhNHVManp3c1BEdjlmWTJIZ1AvTHdIczdLeWZnUEFPbms0T0NONGk2S2lvcitHaG9ZV2pvK1B0eXVWU3YzTXY1UHM3T3pIL05YQXpjcksrbTFhV3RvOWZsNnVFZ0RteTl3UFZsSlMwcVZKU1VrQnkxWFliTGFPZmZ2MlhiRm8wYUwzU2twS1hxeXVydjdSWkpOOGNoNTJBT2pzN0h3cElpTGltT2JtNWx2SHg4ZW5QVFRJeXNwNlJCQUVhVU5Ed3kyWUViejF2YysyYmR1K2w1U1VkRkZQVDg4TENvVWl3N2RkSXBFSXFhbXBkNWpONXQxRFEwT2YreHNqTFMzdFRyUFp2R2RtVFhHbjA5blQyOXU3WFNxVlJuUjFkVDBQd0pxZG5mMm9RcUdJM2JCaGd3U1lDUEJ2MjdadE1RRFJicmRqZEhSMGMycHE2czFhcmJiY1pESnRqWTZPUG4xOGZMelRaNU84bUl5TWpKdWlvNk5QMTJxMTVRQVFIUjE5ZW1kbjU5TWVqMGNCQU51MmJWc0JuMEIyYkd6czZveU1qTFcrdFhpOXpHYnp0UGV4VkNvTjEyZzBmclBuNTJyemVEd2pGb3ZGNEsrTmlJZ09Id1p3aWVpZ2xiNjBQbG5xOEpRTGdyQWNFTXRiVEo2bEFNSWdNcXYyMjZUWDY1R1FrREJ2a1BKZ3JWaXhJcWgreHh4ekRDNisrR0tjZHRwcFU1bW1IMzMwRVNvcksvR3puLzBNaXhaTnJSckUrZWVmajdQUFBoc0toV0lxUXpjaElRRWRIUjNvNmVsQlVsSVNyRllyYW1wcUlBakN0QUJ1ZjM4L1huLzlkV3pmdmgzOS9mK09oVVZHUm1MRmloVll0R2dSM25wcllzK1NkZXZXSVNwcWRpSllzTUhSbVhRNkhaNTVadFpxZGdEQTZhZWZIckQ5Mm11dkRTcVROaGo3OSsvSG1qV3p5eWdPRHc5UHE3SHI1VDMzM252dlRmMWRMNVRMNWNKNzc3MkgxMTU3YmFxc3hJa25ub2hycnJsbVdzM2lRNkh5K29zSEFkeC9TQWY5RDVlY25IeEZmbjcrQzM0Q1YyRVZGUlhtdXJxNks2dXJxMzhJQUJxTlpsbDZldm92TFJaTGJYTno4NjltamhVYkczdDhkSFQwNmIyOXZhOFlqY2FBUVRKZktwVkt0MlRKa285bE1sbDRiMi92S3dBd016c3lJaUxpZUpWS2xWWmRYWDBKQUVWMmR2YjlKcE5wbDhGZ2VOM2JSNkZRWk1sa3NvaVpaUkFtczRNQllMeXBxZWszYnJmYmhQL0FySzlBTlhDLzdYbDgvZlhYYWNCRUptMXhjZkhyODNTZnhtQXd2TkhTMHZMcmxwYVdPZXYwZWwrbngrTnhBWURKWlByU0c3UWNIeDgvS3k0dTd2eEExNGFHaHBZbUpTVmRtcGlZZUZsSVNFZzhBT3pZc2FQTTQvRllBMTBEQUNrcEtiY0dLZ2x3T0lTRWhPUUFRRlJVMUhsV3EzVXF1SitibS91WG1KaVlzK2E2ZHVaNzFXNjM3Mjl2Yi8rOTl6ZzhQUHg3RG9kam9MMjkvWGYrcnMvS3luclk2WFQ2M2FrMEl5UGovMDF1MnZhaXcrRVlTa3RMdTNNaHI4dWYwTkRRQ0FBUVJmR1FiRmhsTUJqZTdPcnFtbGFxcEt5c2JOclBqTUhCd2ZlN3VycituSktTc2lZbEplWG1ycTZ1SnpDNTc0RlBDWVhodlh2M1hqaHovS2lvcU5OaVltSiswTi9mLzliZzRPQ0g4MHhuM0pzUlBUTXpHNEFtTlRYMWp1SGg0UTJUbXpuT2twYVdkdWZvNk9oV1A5Y0NRUGpvNk9nR2pVYVRLcEZJd25RNjNmVkRRME9mYURTYVhOOU8zdmVHd1dENHJLaW95SldRa0hDaHlXVGFIeGtaZVh4M2QvZFVUYVRRME5Ea2pJeU0rOXh1dDlWbXN6V3ExZXJjVFpzMnBRTHdSRWRIVjB5T1ZRbWZnTFZXcXpYNDNtTXUyZG5aandCNHhGOWJWbGJXYnlZZkhNelMxZFgxZEgxOS9iZjIzaU1pb2drTTRCTFJnaTErOWpXOVZKQlVRQlJPRVVVY0I2Y25lYUlDQXF2VkhrbUNJT0RNTTgrY1ZRLzFVQ29xS29KT3B3dTZ2KzltWEVhakVjODg4d3pHeDhkeDJXV1h6YXFScWxBb3BoMHZYYm9VSDN6d0FUWnUzSWlMTHJvSTI3WnRnOHZsUW1GaEljTERwemFzeC9Ed01ENzRZQ0pHRWhzYmk5SFJVVGdjRHF4YnQyNHE0OWRpc1VBUWhLa055UTRWcDlNNVp5bUZRTzFPNS95eHFGTk9PUVU2blM3ZzEvUFNTeStGdytIQUk0ODhNdTFyWXJQWk1EZzRzZGwzZkh4OHdNM3REbVNUTTFFVThjVVhYK0NGRjE2QXdUQ1JmRk5ZV0lqcnI3LytXOHNBcC9rNUhJNnhnWUdCZHdBZ0xDeXNGQUJVS2xWV2YzLy8xL0N6RS95ZVBYc3VzTmxzUVFWdkZRcEZUbGxaMldkS3BWSlhYMTkvdlcrQTBsZHljdkoxWnJONXU5bHMvZ1lBb3FLaVRvMkxpenZQWURDc3grU0dhakV4TWQ4SGdOSFIwV21CSEtsVXFoRkYwUVhBRldoam8wTWhKU1hscC83T2g0YUc1czNWUGpnNCtJRlBodHgvRElQQjhJYkJZSGlqdExUMGJZMUdVL2IxMTE4dmdrL21ubGRrWk9SeGl4Y3YzdERmMy8vMkFvYVhJc0JHZVJhTHBWRXFsYXBWS2xYeXpQSUdFUkVSSnkxZHV2UUxBREFhalYrUGpvNXVpWTJOUFhkMGRIVGUydEFPaDJOb0FmTTdhTEd4c1djNm5jNlJuSnljUDR5TmpkVzQzZTQrQU5pOWUvZXNraDNBUkQzbVpjdVdiVE1ZRE92bUd6c3NMS3pZYXJVR0NyZ3BCVUdRaUtJNEs2Q3RVcWxTMDlQVDd6V1pUTnRxYTJ0dnpNckttbDFBL1FCSXBkSTBBTERiN1FkZkt3akErUGg0VHpBbFBPcnI2MzhlRXhQemc2U2twQ3U3dXJxZVVxbFVTZ0J3dTkxK2c5ZVRsSGw1ZVUrNlhDNWpjM096NzNzMnZLQ2c0RkdEd2ZDM21kbXlnU2dVaWpnQWNEcWRzOTRYd1VoT1R2NWhmbjcrQzc3blltTmp6NDJOaloxV005WW5vRDg4TkRUMHo2U2twQ3ZkYnJkRkVBUjVYMS9mMUVNV2k4WFNXbGRYZDJWM2QvZmZVMU5UcjVtc0wrNlpuS3ZPNlhRT0FaRDQxcUNXU3FWYVlGWmRhbkZteG14alkrUGRRME5ESDQ2TmpVM2JJTENpb2tLY3ZPZUxCL0ozUUVSRWh3OER1RVEwcjBVdnZCMGhkVHRPQk1SVEFKd0NJSHVxS2hxVGJJOHFKNTEwRXQ1Ly8zME1EQXdjbHZFdnZIQlc0a3RBemMzTnVPRUcvd2thMTE1N3JkL3p2aG13eHg5L1BENzQ0QU44L1BISFdMMTZOVDcrK0dNQXdBa25UTi9nUGpFeEVXZWZmVFpPT3Vra0ZCVVY0ZUtMTDhiZzRPQlU4TmJ0ZHNOcXRVS2owUnhRMEhJdWZYMTlBZXZtQnROK0tLU2xwVTBMOHI3Kyt1dFR4eGRkZEJIT09tdk94TENnN2R5NUU4OCsreXlhbXljMngwNUpTY0UxMTF3VGRFWTJIUmt4TVRGbjlmZjN2eHNWRlhWaVJrYkd6ZjR5S1FjR0J2NCsxeGplWUVOY1hOeTVCUVVGTDBxbDByQ2FtcG9yKy9yNlh2TFhYNjFXSjhiSHg1OWZVMU56c2ZkY2UzdjdINHVLaWw1S1NFaTRwSyt2NzJVQVNFeE12TmpwZEE0UERRMU5DK0RLWkRLTnkrV2FNL3N5a0xTMHRIc0NMQW5INXMyYmRiNmJGZ1dxRXpwZisrN2R1OXVDQ2VBdVdyVG8vZm42SEFtTmpZMDNMVjI2ZEhkWldkbmZLeXNyejhEMDdMM2xKU1VsNzQyTmpkWFUxTlQ0LzBFOVExUlUxS21ob2FHWm5aMmRma3RHMkd5MmZjREV3NFNaQVZ5ajBmaXZucDZlNS92Nys5OFpIQng4UHpNejg0SFkyTmh6ZmNzUEJCSVNFaEk5ODV3M085MzNYRnBhMnAyQnNsTDkxUW4xNVYyR3JsS3BrcE9Ta203bzd1NytzMFFpMFpTVWxMeGVYVjM5NHprdTFaYVVsUHpEYXJVMjF0Yld6bDRpNFVPcFZLYXAxZXFjL3Y3K2Z3VG9FZ29BTHBmTFBMUEJack4xMU5iV1htVTJtejhCTUQ3WGZSYkN1N0dXMld6ZU4xL2ZRMnhzOSs3ZFo0Nk5qYlVDY0hzOEhqVUFlRHllZ0FIYzdPenMrOVJxZFZaTlRjMVBacFJyY1VaRVJLeUlpWWs1YStmT25Zdm4yL3dPQURRYVRRRXdzVm5oZ1V5K3U3djd4ZTd1N2hjakl5UFBLQ3NyKzZpbXB1WkMzM0lYQlFVRnI0U0ZoV1g3WHRQUjBmRkVURXpNRDlMVDAzODFOalpXWXpRYU4vbzBtd0lGVXNQQ3dvcHRObHRUY25MeVQveVZhL0d0U3kyS292dnp6eitYQVpCcU5KcHNBQmdlSHY1QUVBVDRlNi9KNWZMRStkNkRack81RVFFZTJoQVIwZUhCQUM0UnpWSzRmbjJJWXRSZExrZ2twMEFVVDRIYnZoeUhjd01oT21Ua2NqbXV1ZVlhUFBUUVEvTjNCdkRoaHgvaXd3L25XMjA0NGRSVFR3MXE4ekN2a0pDUXFjeFFpOFdDNGVGaGhJU0UrRjFpMzlVMWV5UG9SWXNXSVNFaEFiMjl2WGorK2VleGE5Y3VTS1ZTSEgvODhkUDZoWWVINDVaYmJnazRqNEdCQVlpaU9GV1gxVjlBZGE1TnpCWXZYb3liYjU2MWx4RUF6SmtoTzFjR3JiZGt3K0d3YytmT3FjOC8vZlRUZ3c3ZzF0Zlg0OWxubjhXZVBYc0FBRkZSVWJqMDBrdHg1cGxuUWlwbFdldWpXV2hvYUxGV3ExM1czdDcrWTd2ZDNxN1g2Ky9zNmVsNWZyNTZwbjVFRlJZV1BwS1ltSGkxMCtrYzJyVnIxeG5EdzhNQjY0MmtwNmMvWkxQWm1ud3pPUHY2K3RibjV1WStscDZlZms5Zlg5OHJXcTEyYVVSRXhQRmRYVjEveHVRR1VGNHltU3pNNC9GWUZqaEhBQlBac1lFeUhtMDIyN1NzdWtDMVV3c0xDMTlNVEV6OHljSFdWcTJycTd2UlpESjk2VDJXeStXcFM1WXMrZVJneGp3VXJGWnJiM1YxOVFWTGxpejVaTW1TSlI5VVZWV2RCOEFjSHgvLzQ0S0NndWVzVnV2KzdkdTNudzVnM3VYenNiR3hKeGNYRi8vZHUzR2RQNk9qbzlVZWo4ZXUxV3BYREF3TWZBUk1iTVEwTkRTMHFhK3Y3K1hhMnRwWm0wV1ZsNWZYelI1cGZpYVRhVXRkWGQyTjgvVkxTRWhZSFJrWmVXSXdmUUVnTHkvdldRRG82K3Q3Ykd4c3pKYVFrSEIrYm03dTQ5NzJ4TVRFeTV4TzU3QjMrWDVKU2NrTElTRWg4VnUyYkNuRFBJRlZuVTYzQmdBR0JnYmU4dGV1VkNyREFmOEJYQUR3bGpFNWxLS2pvMDhCQUpQSjlNMmhIbnMrWTJOanRkN1BaVEpaS0JBNGdCc1pHYmt5TlRYMXJ2Nysvbjk0SHd6NXNOYlUxRnk2Yk5teWIvTHo4MSt0ckt5c3dEeTFxNzJsTUVaSFI3Y2Z4RXRRRmhZV1B1MXl1WXpqNCtOVFQ5TWpJeVBQU0VwS3VxU3FxdW9NMzg3RHc4T2ZlbXNYZDNaMit0MVV6WitJaUlqalRTYlQxRC80R3paczhGdDhYcS9YWCt1dGZ4NGFHaG9iekh0cnJ2SUpQdmVMaFo4VkhVUkVkUGd3Z0V0RWdDZ0tpMTk0TTEvaThad0NDS2ZBNURrUmdoQ0tRN1A1OEhlRkc4QUlBS01BR0VVSUk0Qm9GQ0dhQlFoMkNJSVRFSjBBbklEZ2hNZmpoQURIeFBtSmN3SThFMjJpOS96RXNTQUlUbzlIWEZqeDFUbVVscGJpM0hQUFBlQ05xZnpKek16RXBaY0czSC9FTDkvZzVjOSs5ak1NRHc5anpabzFPUFBNTTZmMTI3eDVNOWF1WFl1VFR6NTUybmxCRUhEZWVlZmhxYWVld3JwMUUvR1lVMDQ1QmRIUnM1S3U1dVF0WWFEWDZ3RUUzcWdzVU50Y0pTT2NUdWVjNHdWcUQ2YUV3b0VZSFIxRmJXMHRZbU5qa1pPVGc4MmJONk9tcGdaRlJZRTIvdzZzdmIwZEw3endBalp2M2d3QVVLdlZ1T0NDQzNEKytlZERxVlFlNnFuVEFSSkZVUW9BQ29VaVJpNlhUNnVYa1ptWnVkYmhjUFFaRElhM1RTYlQxMGxKU2RlVWxwYXUzN1p0MjBuNDk0WkljMUhwZExvYjB0UFRmeEVTRWhKck5CbzMxZFRVL0dTdTdOUDQrUGlMRXhNVGYySTJtL2VVbHBhK28xQW80dVJ5ZWJ4Q29ZaVhTQ1FxdVZ3ZUdSOGZmMDVxYXVxZG9paTYydHJhL2pCekRLbFVxbkc3M1g2RFZmTVpHeHZiMTl2YisrcUJYSHVvMmUzMkx0ODZsQXFGd2hYTWRkSFIwUlVaR1JuMzFkVFVyUGJOR0Q2VWpFYmpwcjE3OS82b3FLam96V09QUGJiS2JEYnZpbytQdjJCd2NQQ2ozYnQzWHdUQU5OZjFnaUJJQWFDNHVQZ2Zack81c3FtcDZiZitYa3BFUkVTaDNXNXZNeHFOWDhmRXhKemxyY01jRVJGeG9paUtFajlCTndEQmJVeVdtWm41UUhwNityUzZ6bWF6dWNGc05qZk1kNjFHb3ltS2pJdzhzYnU3K3kvejlNc0RnT2JtNWwrcjFlcjhzYkd4ZmdEWXUzZnZoYUlvQ2t1WEx0MElRSWlMaXpzdk5qWjJWVWRIeDZOT3AzTTRMaTd1dkwxNzk1NXJ0OXViNXhwZnE5V1dwNmFtM2pvNk92clY2T2pvVG45OVFrSkM0Z0RBN1hhUCttdGZJQ21BRUFBMkFBcXRWcnRVRk1XWi95QkZ4Y1RFbk9seXVZeERRMFB6bGowNG5PUnllUVFBK0h1Z28xYXJFNHVLaXQ1d09CdzkxZFhWMS9tNzNtUXk3V2hyYTNzNFBUMzlWK25wNmI5b2JXMTlNTkM5RkFwRlRsSlMwdVZtczdscWZIeTg5U0NtUFY1VlZiVXFLeXZyVjB1WEx2M0NaREpWOXZYMXZaYVJrYkcydDdmMytlSGg0V2tQY2RMVDAvOUhxVlRxQVNBdExlM3UwZEhSZjNpL3p3SlJLcFVaV3EyMnJMMjkvUTh5bWN4YlU4cm9yNjl2K1FtTHhkTG41NzBscEtTa1hKdVZsZlhJNE9EZ3h3a0pDVDhlSEJ6OEtESXk4Z1NyMWRxd2YvLytXNE1wZjBGRVJJY2ZBN2hFLzYxRVVTaDdZZDFpd1MzOFNIeHUzZmtBSmxNcnYvTkJXeEVRK2dTSTNTTFFMVUljRWlBWUlZcEdTQVNqSUlwR2owY1lFYVFTb3lCNmpGTFJaUnh6aEJqMzNYU0JCWUp3MlA1eXlwNzF1Nkg2QVZ1OWVqWEd4c2F3WVVOUVpkL21sSnFhaXJ2dnZqdGdMZFg1dlAvKys5aTFheGVTa3BKbWJhcGx0VnJ4MUZOUFFTS1I0TExMTHB0MTdROSs4QU9zWDc4ZWc0T0RrRXFsdU9paWl4WjhmKytTLzl6Y2YrOGhNbGZtckZkblorZTg1UStPaGhJS3Z0NTU1eDI0WEM2c1hMa1N5NWN2eCtiTm0vR1h2L3dGVHp6eHhGUkppZmtZREFhODlOSkwyTEJoQTBSUmhFd213OWxubjQxTExybGtXdTFoT3ZLKy8vM3Z1N3lCdE9YTGwyL3hiVXRJU0xnd0xpN3V2SWFHaHBzQU9HdzJXM2RqWStNOWVYbDVUeXhkdXZUam5UdDMvZ2dCc3FkVUtsVnFZbUxpMVNrcEtkZUZoSVFrT0ozT3dicTZ1aHU2dTd2L2lubitrYkJhclpVT2gyTUFrMHRyeldienJ2SHg4UjZuMDlrTEFFbEpTVGZwOWZwZmFMWGE4dmIyOXQvNUNaUkkxR3AxcnNQaDZKMDU5bjhMUVJBVVlXRmhwVXVYTHQxZVhWMzlnMkRxd1I0SWk4WFNPem82K25WVVZOU3BhclU2eTI2Mzl6WTNOeitBZVlLM0FLRFZhcGNDZ05sc3J0cTNiOThGVVZGUjVhR2hvVG1Sa1pFbkE4Q1NKVXMyeStYeUtBRFl2WHYzS29QQjhHWitmdjVmdEZydE1wUEp0RU9oVUNUWmJMYW13L0c2RGdlVHliVGRaREo1c3pLRmtaR1JiMEpEUXdzbWo4VTllL2I4VUtmVDNaNlRrL093SUFqeXpzN09wd3dHdzd0emphblZhcGN0V3JUb2ZWRVVYWFYxZFRjRjZoY1RFM002QUZnc2x2Mkg0S1ZvS2lvcWhrVlI5QUFRQkVHUWpJeU1mT25iSVRNejh3NkpSS0xzN094OEdqN2xOUTZHWHErL1ZhL1gzN3JRNjhMRHc4c0F3RzYzVDZ0M0hCWVdWbFJjWFB5bVFxRklhbWhvdURNeU1qSmZFQVNWWEM1WEExQkxwVksxUkNKUnkyU3lVSWxFRWlLS29qc2pJK1BYdzhQRG4vZ0xsS3ZWNnFSRml4YTlKNUZJVk0zTnpmY2Q4QXVkWkxWYWQxVlhWNSt2MVdxWEwxNjgrT1BKMnJYaXlNaklOL0NwRjUyZW52N0x6TXpNKzgxbWMxVjNkL2VMZVhsNWZ5b3VMdjV5OSs3ZHA5dHN0bzVBNDZlbXB0N204WGdjQm9QaG8rVGs1SVgveDJoU1RFek1XUmtaR2ZlcFZDcDlmWDM5TFgxOWZTOG5KQ1Q4ZUdCZzRNMjZ1cnBiaTRxSy9scFdWdmJWOFBEd2h0YlcxaitPakl4OGdubXltSW1JNlBCaEFKZm92NGtvQ21VdnZMSGNKMmliTGg2K21PU1I0QVRRRGFCYkFMcEVBVjJDS0hhTEVMbzhncVJMNGtJM01OSmJlZjMxQzA5L25MT0MzZEZIRUFSY2ZmWFZpSXVMdzdwMTYrQjJIMWlac3FWTGwyTE5talZRcVZUemR3N0E3WFlqSWlJQ1BUMDl1T1NTUzdCcTFTcWNjODQ1Q0FrSndiMzMzb3YrL241Y2ZQSEZTRWxKbVhWdFMwc0xUS2FKV0lMSDQwRkhSd2VTa3BJV2RQL3E2bW9BV0ZENWgyQmNkdGxsQ0E4UHg2cFZxL3kyejFWQzRkMTMzOFhvNktGSXB2bzNpOFdDOTk1N0Q0SWc0TFRUVGtONmVqb3lNakxRME5DQVYxOTkxVytBM05lLy92VXZiTm15QlY5OTlSVmNMaGNrRWdsT09lVVVYSDc1NVg3TFh0Q1JZelFhLzFsWldiblM0L0hZM0c3M3VNdmxza2trRXBzb2lwSVZLMVowUlVaR25wQ2NuSHlWMFdqY05CbUVBUUIwZFhVOXFkVnFseVFsSlYxNS9QSEg3MnRwYWZtZnJxNnU1d0c0TlJwTmJrUkV4Rm14c2JIblJFWkdyaFFFUWVKME9vZGFXbHJXdHJTMC9CRkFVQm14WnJPNVlkT21UWEdCMnQxdTkzaEJRY0ZMWTJOak5ZMk5qV3NCUUtmVDNhVFZhci9uZHJ0TkdvMm1SS1ZTcFJrTWh0Y0RqWEd3NHVMaXpsTXFsYW1CMnIyQnVkVFUxTnZtR3NlM2JFQkdSc2F2TXpJeXB0VVhEbFFEZC9IaXhYT3V1QmdjSFB5d3FxcnF4TkxTMG8rV0xGbnk1YTVkdTg0eEdvMWZ6blZOa0NKalltSlcyb2JZV3dBQUlBQkpSRUZVUkVaR1ZzVEd4cDZsVnF1elBCNlByYnU3KzFtbjB6bWcwK2x1TGk4di8yWjhmTHg5YUdqb1U1UEo5STNSYU53MUdUajBYY0llb3RGb2xwck41cW9kTzNhY3J0Rm9rcFlzV2ZJcEFMaGNydEhSMGRGdnhzYkc5bGtzbG4xalkyTjF3OFBEM3dCQVptYm1mYm01dVg5cWFHaTRSU0tScUN3V1M4Q2wzUFBWcHYyMm5Yenl5WFpCRUNTVEQwejhQZzNyN094OGRIUjBkTXVpUll2K25waVllSW5SYVB3NndQZHhhRVpHeHQxcGFXbS9BT0RldTNmditXTmpZelVBa0pTVWRKVktwVXAzT0J3akFNWlZLbFdXVHFmN3FkVnFiZlJkTG44UWpJMk5qZmZJWkRJTkFNSGxjbzIydDdlLzZHME1Dd3NyMHV2MWQ3bmRibXQzZC9jamgrQitFemMxR2pmUDNQRFF1NnpmUzYvWDM2VlVLblUybTYzWjZYU09LQlNLbExTMHRIczhIby9EWnJQNWxqUVFTa3RMMzFXcFZCa0FrSnViT3l1TDMwc1VSYWZMNVRLTmo0OTNLcFZLWFVGQndTdGJ0bXhaREoreUZ0SFIwUlVGQlFVdkt4U0t4TGEydHQ4T0RnNitkN0N2VjZsVXBpVW1KbDZXa3BKeW8wd20wN1MxdGYwaFBEeThyS0NnNExuWTJOaHo5K3paYzJGQlFjRlRTVWxKVjA3V216N1RZckVZNUhKNWVHWm01djNMbHkrdnJLdXJ1NjYvdi85ZEFKRUFSa05EUXdzOUhvOGpORFMwVktmVDNkRGIyN3NPd05SL0pPWjZ6NGlpT1BXZlFJVkNrUjBmSC8vRGxKU1VxeFVLUlVwM2QvZlQyN2R2LzEvTXlPQzEyKzFObFpXVkowOEdlZGVXbFpWOTVIQTQrdnI3Kzk4YUhoNyszR3ExYnA0dlU1aUlpQTR0Qm5DSnZ1dldycFdVNlFxT0ZUeWVING5QcmZzUklPakUvK2lOeDRSZVFLd0hVQStnUVJERVZsRVF1bVJ1VC9lMjd2MERXTHVXbVFHVEJFSEFPZWVjZzlMU1Vyejg4c3ZZdHkvNHZVaGlZMk54d1FVWFlPWEtsVUZuYmdaeTdybm40b3d6enNESEgzK01kZXZXNGNVWFg4UWJiN3lCeE1SRXRMYTJZc1dLRmJqaWlpdG1YZGZYMTRkZi8vclhjRGdjQ0FrSmdjUGh3RU1QUFlTSEgzNFllWG56N204REFMRGI3ZGl6WncvVWFqWHk4L01QNm5VQWdNdmxtcXFYZTlKSkp3R1l1eVJEb0JJS1M1WXNtWFh0WEtVYVJGR0VPRm5TWkdCZ0FBNkhBeTdYOU5YWWp6LytPRXdtRTA0ODhVUmtaR1FBQUc2Ly9YYmNjc3N0ZU9XVlY1Q1ltSWlLaW9wWlk0K05qZUhoaHgvRzFxMWJwODZ0V0xFQ1YxNTU1VlRaQ1RxNldDeVd2aG1iOVV6WnNHR0Q5b1FUVG1oek9wMER0YlcxUDhhTWJLbmEydHByM1c2MzdmK3pkOStCVVpUcEg4Qy9zMzAzeWFaQlFocHB0SURVeEFBcTZpbUh2U3NpZXR3cElIYlBPMUhVdzhPQ1dGQVBmMmRCQk9Sc3dJbWVaejlCa1NJUWtsQUVFcEtRQkVnaHZld20yYzN1elB6K1NEWnVrdDFrazJ3SzhQMzhrOTJaZDk1NWR6UGJubm5tZWFPaW91N1Q2L1dqWTJKaUhvMk9qbDZvVnF1RGdhWWYrdFhWMWRzS0N3dmZQM1hxMUFaNGNXSWtBTDdEaGcxNzJXYXpsZTNidCs5Nk9KVnhDQXNMdXdPQUlNdXlWRjVlL28yYlMvSzlJakl5OHI2Z29LQkxPMnZYbkRYbmxuTUF0NkNnNE0zQ3dzSi9kblVzRVJFUkQwUkdSclk3UlZoVFU1T2FscFoyYVZKUzBvOXhjWEYvUzA5UDM5clZ2Z0VnS0NqbzkyRmhZWC95OS9kUE5CZ01JOUQwSE51cXFxcTJIVDkrL05YQ3dzSU5hQ29QaEp5Y25KY2pJeVB2R0RKa3lLenc4UEM1RVJFUmprbk1aS3ZWZWlvdkwyOUpRVUhCdXdBYUR4dzRjS1VrU2RVQWFrMG1rK25BZ1FOWG1jM21YeHNhR3R5K0lXWmtaTncxYnR5NEw1S1RrMU1rU2JLVWxwWnVjOWZXTVhsWVJ5SWpJeCtPaUlod1BWT21sNWhNcHZ5OWUvY20ydTEydXlBSWRwdk5aaGNFd1M0SWdsMm4wMFVuSmlhMmVneTF0Ylc3MDlMU0VoTVNFajQ5NTV4ejF0WFgxNmM3bDNUUWFyWHhVNlpNU1ZHcjFVRm1zL25Rd1lNSDU5VFgxKzl6ck5mcGROR3hzYkYvYXpPRy9ZY1BINzRESGt3WWxaT1Q4MUpKU2NsN0hiVTVmdno0Sys3V0RSa3k1RThLaFVLYm1abjVrQ2VUZm5tcXBxWW1OVDgvdjlWcnVtMEFWNkZRNktPaW9sb1Z0SmNrcVNFcksrdkJ1cnE2RXFmRmNrNU96bE1oSVNFMzFOWFZaZGhzdHRMR3hzWUttODFXYWJmYnE2MVdhN1ZhcmE0eG04MDFjTW9nSGo1OCtFdlIwZEdQeGNURVBKeWZuLzhTQU1URXhEd3hiTml3RjJSWkZyT3pzeGNlUDM1OGVVOGU1K0RCZzIrT2o0OS8ydGZYZDJ4emh1eUduSnljNTYxV2F4WUFoSVNFM0FSQW1qcDFhcnFQajA5Q1ZWWFYxclMwdEpzQVZBSkFYbDdlODNhN3ZXckVpQkgvR0QxNjlGcXoyWnd3WmNxVVBJVkNvUVdBeXNyS3pXRmhZYk1BQ0NkUG5teFZEc0xkYXlZa0pPVDI1cE1GR0RwMDZHTWpSb3g0cWI2K1BxZTR1SGhkWGw3ZTJ3QXFYRzNuVUY1ZS9uVjVlZm5YUnFOeGNsUlUxUHlRa0pDWmtaR1I5MmRrWk54cE5wdmY3OG56UlVSRVhjTUFMdEVaNk9JbFA2bE1VYVhUQk9BbVdjYU5rS1d3MHl4b2E0ZUFITWpJaElCTUFjaUFyTWlVUlJ4Tld6RFR1Mm1MWjRIbzZHZ3NYcndZV1ZsWjJMNTlPL2J0MjRmeTh2WlhUdXYxZW93ZVBScm5uMzgrSmsrZTdOVUpxclJhTGE2Ly9ucGNkZFZWZVBiWlo3Rjc5MjdrNVRWZE9hMVVLbkg4K0hIRXhNUzB0QzhwS2NHamp6Nktpb29LeE1iRzRybm5uc1BpeFl1Umw1ZUh4eDkvSEU4Ly9UUVNFeE5kN2t0MnF0MjhZOGNPTkRRMDRQTExMNGRXcSszeDR5Z3VMdTVTU1lTdWxGRDQ0WWYyU1hrRkJRVzQ0b29yV2dWclo4K2UzWExiTVRIYmwxOStpWjkrK2dsYXJSWjMzbmxueS9wUm8wYmhsbHR1d2NhTkcvSHl5eStqckt3TXMyYk5hZ25LbDVlWDQvSEhIOGVKRXlmZzcrOFBnOEdBNHVKaTZQWDZMbWM2MDRCaHlzakltRmRiVzN2QVlyRzRLa01nSGoxNjlQN1MwdEpQcXFxcWR1aDB1cml3c0xBNVpXVmwvNjJzclB6NTFLbFRYNlAzSnFZeEh6eDQ4R3BSRkMzT3RVRlBuano1MXNtVEo5OENvRVpUd05sbG9LcTR1SGlkMld4T2M5ZDVaK3NkMHRQVDI1L0o2SUhTMHRJdnFxcXFkampYdS9WVWRYWDFObzFHTThUVnVycTZ1bC9UMHRJdU1wdk4zWjd4c0tHaElYUFFvRUV6NnV2cnMwK2NPUEY2WldYbHorWGw1VnZodWt4Q2RVRkJ3VDhMQ2dyK0NTQW9KQ1RrUXFQUk9OblB6MitDUnFNSktpZ29hS2t0YkRhYm5iTm5aY2ZrWkIwcEt5djdKaVVsNWFMdzhQQmJ5OHJLdm9LTHdGRkJRY0U2VDUvTDNOemMxem9yVStCT2ZYMTlkbVZsNWM4ZU5MVzRLMkhSME5CUXNYLy8vbXZhTHErcnF5dEpUVTI5TkRBd01MbHRQVjZyMVhvc0x5L3ZHYnZkYmk0cUt2b1hnRlpuNG5KemM1L0p6YzM5aDE2dk44aXlyTEpZTEdaMEVtQnJvOHhrTXBWMTNzeTFuSnljUjgxbWM4cXBVNmMyZHJlUHR0TFQwNit3Mld6NWJaZHYzNzU5dU5WcWJjbjZ6TXZMVzFGV1Z2YVpRcUV3eUxLc0ZnVEJWbHRibXdrWDJmOGxKU1hyUzBwSzNOYWVzbHJiVjM3SXpzNSt4bWF6VmVibjU3ZWNlTW5QejE4VkdCZzQ3ZGl4WTgvVzF0YnVicmVSQzZXbHBadk1aclBMWThKc051K3lXcTJGQlFVRnF3b0tDdFlES0d1N0xRRG85ZnA0dFZvZGxKT1Q4M2MwWFQzVzR1VEprMi9XMU5TazZYUzZzUHI2K3VKang0NDlwVmFyQjl0c3R2TGp4NCt2QWRCZ3NWaU9PVjRqZFhWMUdjWEZ4YXZkdldhVVN1V1BXcTAyQkFCT25EanhXazFOemVhT3lyTGs1dVkrVTExZHZiL3Q4dHJhMmoySER4L2VBMERoNit1YllEYWJQYzhLSUNJaXJ6aTlRanBFMUtGSjcyMGNKa0M4QzFEOENaREQrbnM4SGhBQi9BcklCd0JrQ0xLUUNZVWlVN1pYNVhhcnpNRnBMUEc5OVhMcTNGdjdiSCsxdGJXb3FLaEFRME1ETkJvTi9QejhFQklTMHVOc1czZEVVY1RPblR2eDZhZWZJaU1qQTBxbEVoZGZmREZTVTFOUlUxTURRUkJ3elRYWDRNRUhIMFJtWmlhZWZ2cHBWRlZWSVNvcUNxKysraW9DQXdOUlZsYUdSeDk5RkVWRlJWQW9GSmd6Wnc1bXpab0ZoVUtCbXBvYStQcjY0dVRKazdqbm5udGdNQmp3K2VlZjQ1NTc3c0d4WThmdzZxdXZZdHk0Y1FEUXJnNXZaODQ3N3p3ODgwelhTK0oxVkVMQkUxZGVlU1cwV2kwMEdnMjBXbTJyMnhxTkJvY09IWUxCWU1DdHQ5NktsU3RYUXBabExGeTRFRE5tekdqVmp5ekxXTFpzR1g3NjZTY0FRRUpDQXViUG40K0lpQWc4OHNnaktDb3FRbVJrSkY1NjZTVm90Vm84OHNnak9IbnlKSVlNR1lKYmJya0ZreWRQOXZqWWtHVVpvaWkyWkFncmxVcjQrUGgwNi9FRFFOTHFEVWliTjR2ZlZZaUlpSWlJNkt6R0gwVkVwN21wR3pmcXJTYnBSa0hHUEFBWDkvZDRPcEVOR1NrUXNGY2h5WHNsMlhkLzJvSnJQSmtKL1l6WDF3SGN2bUEybTdGLy8zN3MzYnNYTzNic2FLbGxtNVNVaFBuejV5TXVMZzcxOWZWWXYzNDlObTNhaE1XTEY2TzR1QmlyVnEyQ3pXWkRURXdNbGkxYmhrR0RCclgwV1ZaV2hpZWZmQkw1K2ZrQWdHSERobUhGaWhXNDhjWWJXMlhjSkNVbDRhS0xMc0tycjc2S3NXUEg0clhYWG10WjkvdmYveDRxbFFwaFlSMmY0N0RaYkRoMTZsUkxBTGVyZ2QvdTJMQmhBNEtDZ2p4cVcxWldoblhyMXVINzc1c210TDcyMm12eDRJTVB1bXhydDl1eGZQbHliTm15QlFBd2NlSkV4TVRFNFBQUFA4Zmd3WVB4eGh0dnREelBsWldWZVBYVlY1R1M4bHZKUVVFUW9OUHBJQWdDRkFvRmdOL0tPa2lTQkZFVUlZb2lKS2wxQlpOSEhua0VWMTU1WmRlZUJDY000QklSRVJFUkViR0VBdEZwNjl4M04wNlFsZks4eGxycGRnRUk2Ty94dENPakVBTDJ5b0s4Vnlrb1Vpd1dlOXF2OTkxZTFkL0RvcjZUbnA2TzU1NTdEa0JUQ1lVWk0yYmcybXV2eGNpUkkxdmFHQXdHM0hYWFhianBwcHRRVzF1TDU1OS9IamFiRFRObXpNQkREejNVcnV6QjRNR0RzV0xGQ3J6eXlpdllzV01IcGt5WkFvMUdnNmlvS09UbDVVR2xVbUhFaUJGNDRJRUgwTkRRQUg5L2Y5eC9mL3NaNk1MQ3dqck5qRDE1OG1TcjhnY0xGeTdzeWRQaGthNWtxdzRlUEJoLytNTWZrSktTZ2dzdnZORGw0M1JRcVZSWXRHZ1J4bzBiaDUwN2QrTHZmLzg3eXN2TDhmMzMzK1A1NTU5dkZTUVBDZ3JDMHFWTGNmRGdRZnowMDAvSXljbEJXVmtackZZclJGR0V6V2FESkVtdFNsVUFUYVV3MUdvMUZBb0ZGQW9GREFaRFM1MWdJaUlpSWlJaTZqNW10UkNkUmlhcy9UeEFhYmZlQm1BZUJFenE3L0U0c1FQWUk4akN6NENjSWlya3Zmdm0zdWExeVMvT0JtZGlCcTRvaXZqblAvK0o4ZVBISXprNUdRYURvZE50dG0zYmhycTZPbHh4eFJVZXRUM3Z2UE9nVXJrL0YxbFZWZFZTSjlhaHBxWUdTcVVTdnI2K0hmWXZTUkpNSmhQVWFyVkhZKzh2cGFXbENBa0o2ZGEyQlFVRmlJeU05UEtJdkljWnVFUkVSRVJFUkF6Z0VwMFdFdGQ4TWhtaWNCK0FXeUJBMzkvamFYWUF3QlpCRnJab0ZicnRPK2RlMTI2U0NmTGNtUmpBSmVvcEJuQ0ppSWlJaUloWVFvRm80RnF5UkpFVU5mSnFXY1pDU01JRkErQjB5ekZCd0JZSndoWlpFSDdhZDlmTWJzOXlURVJFUkVSRVJFUkVubUVBbDJpQXVYanRXbDJ0WlBpRElNdC9sV1dNN0h5TFhpSUlwWUMwUlpBVm0wWFl0K3liZC92eGZoc0xFUkVSRVJFUkVkRlppZ0Zjb2dGaTZuc2JnMnl5ZEs5SnhJTUM1TkIrR2tZZUlHeVNCT0d6ZlNlUDdNR1NKVkxubXhBUkVSRVJFUkVSVVc5aEFKZW9ueVd2MmhnclFucWtFZEpjQ09pUG1aS09RQkEyS1VUaHM3M3piemtBUVpBNzM0U0lpSWlJaUlpSWlQb0NBN2hFL1dUU3FvL0hDUkNlRWdYcFpnQ0tQdDU5R2lCc2dpaCtuclpnZG1iTDBydjdlQlJFUkVSRVJFUkVSTlFoQm5DSit0aUV0UjhOVjBxS1p5QUxzNEErblpwc3B5emdVMWtXUDJjOVd5SWlJaUlpSWlLaTB3TUR1RVI5WlBLcUR5TkZoV3F4TEdJdUFHVWY3YlpJa0lYMzdTcjcrL3Z2dkQyN2ovWkpSRVJFUkVSRVJFUmV3Z0F1VVM5TFhQbnhJQ2dWVDlpQit5RkQyd2U3dEVFUXZoQWdyNG4xVS96djN6Tm5pbjJ3VHlJaUlpSWlJaUlpNmdVTTRCTDFrc2tmZm1nVUc1Ui9rUVhoTHdEOGVuMkhNbjZGZ05VUXBZL1NGc3d1QjREVVh0OHBFUkVSRVJFUkVSSDFKZ1p3aWJ4czZzYU4rc1lhK1Q2N1JYb0NnaERjeTd1ckJ2Q3hMQ3ZXcE0rN0pSMkNJUGZ5L29pSWlJaUlpSWlJcUE4eGdFdmtSWlBlWFg5MVk2MzBCZ1RFOXZMOFpGbXlqRmUxL29vUGRzMmMyUUFBbU4rYnV5TWlJaUlpSWlJaW92N0FBQzZSRnlTdjJoZ3JDZElLR2JpbU4vY2p5L0xQRUJTdnBoZGtmSTBsUzZUZTNCY1JFUkVSRVJFUkVmVS9CbkNKZXVEaXRXdDFKbEgvbUFqcENRQzZYdHFOS0FQL2xnWDUxWDN6Ym1OWld5SWlJaUlpSWlLaXN3Z0R1RVRkbExSNi9SVW1FZjhISUw2WGRtR1dJYXlTWVYreGI5N3R4M3RwSDBSRVJFUkVSRVJFTklBeGdFdlVSUlBXZmhLakZJWFhaUm5YOTlJdVRza0NYcE1VMmxYNzc3eWh1cGYyUVFOUFhiM043bU5RODIyWkNBRHFiWFlBTVBmM09JaUlpSWlJaVBvYkl3VkVIcnA0eVU4cVUyVHBRdGpseFJDZzc0VmRWQW9RWHBKRnd6L1RGMXhUM3d2OTA4QjJMTGU2WnR3NWc0UDdleHhFQTBKdWRRMEFIT3Z2Y1JBUkVSRVJFZlUzQm5DSlBKQzQ4dU5SdGFxU2Z3a3l6b1hnOWU3TkFGNkRxSGd0ZGNITUdxLzNUcWNIUWZqaXYxbDVET0FTTmZ0dlZoNGdDUC90NzNFUUVSRVJFUkgxTndad2lUcXlaSWxpVXRTb2h5QmptU0I3ZlpJeUt3VDhVeElVTCsyN2EyYVpsL3VtMDR4S2ExdituNnpjUDE0V04zUm9ZbGhJZncrSHFGK2xGWmZpaTZONXgzWFF2ZExmWXlFaUlpSWlJdXB2M3M4bEpEcERKSy9hR0d1SHVGWVFoSXU4M0xVZHN2eWVYYU44L3NBZlp4WjZ1Vzg2aloyN1pzUDBRVHJkRDg5ZFBBVU00dExaS3EyNEZJdTM3c2FwK3ZycCsrYmR0cVcveDBORVJFUkVSTlRmR01BbGFrdVdoVWxyTnM0VFpQazFBTDVlN3YxamlIZzZiY0VzMW5Va2w4NWRzMkU2Z05YWGo0Z2JldTJJV01RRitJTVRtOUdacnQ1bVIyNTFEZjZibFlmL1pPV2VzRXZTWFF6ZUVoRVJFUkVSTldFQWw4akorSFViSTlRMitUMFo4dVZlN3ZxQUFPSCsxSG0zN3ZSeXYzUUdtdnpoaDBhN1ZmMG9aUGxhQVBIdy9va0Vvb0hHRE9BWUJPRy9LcTF0K1o0NzdxanQ3d0VSRVJFUkVSRU5GQXpnRWpXYnRQcVRHd1JaV0FNZ3dJdmQxZ2pBMzN3TFF0L1p1dVIzZGkvMlMwUkVSRVJFUkVSRVp3RUdjT21zbDdoeXBSb3EvMldROFZkdjlpc0lXTnZZMkxqbzRMMXpTcjNaTHhFUkVSRVJFUkVSblQwWXdLV3pXdUxLRDhLZ1ZHOEFNTTJMM2U2WEJNVjkrK2JPM09YRlBvbUlpSWlJaUlpSTZDeWs2TzhCRVBXWGM5ZHN2QWhLOVQ1NEwzaGJEZUQrT0tNaWljRmJJaUlpSWlJaUlpTHlCbWJnMHRsSGxvV2sxUnNYeXBCZkFLRDBVcS9mUUxUTlMxdndoMkl2OVVkRVJFUkVSRVJFUk1RQUxwMWRKcXo5UEVBcFd0OEhjSjJYdWpRRGVDUnQ3cTJySVFpeWwvb2tJaUlpSWlJaUlpSUN3QUF1blVVbXJWcWZJQWo0RWtDOE4vcVRaZmxuRlpSM3BzeWZtZWVOL29pSWlJaUlpSWlJaU5waURWdzZLeVN1M3ZBN1FjQXY4RTd3MWlwQS9rdDY0ZEZMR0x3bElpSWlJaUlpSXFMZXhBeGNPdU1sclY0L1I1YnhIZ0IxVC9zU2dGUkp4cHowK2JNeXZEQTBJaUlpSWlJaUlpS2lEbmxyQWllaWdVZVdoVWxEUi84ZE1sYWc1OGU2REVGNEhtTE5IOVB2L2xPSk40WkhSRVJFUkVSRVJFVFVHV2JnMGhscHpNYU5HbDJOdEFvQzVuaWh1MHBaRW1hbjMzM3I5MTdvaTRpSWlJaUlpSWlJeUdNTTROSVpaOExhendPVW92VXpBTC9yYVYreWdMMnlMTjZ5Yjk3dHg3MHdOQ0lpSWlJaUlpSWlvaTVoQUpmT0tPZXUrU1JLa29UdkFJejJRbmR2MTlRYkg4bDU2RXFyRi9vaUlpSWlJaUlpSWlMcU1nWnc2WXlSdkdwanJDaElQd0tJNlZGSE1ob0VRVjZRT3UrMkQ3d3lNQ0lpSWlJaUlpSWlvbTVTOWZjQWlMeGh3dHFQaG91aS9DT0F5QjUybFNORHVpbHQzdXlEM2hnWEVSRVJFUkVSRVJGUlR6QURsMDU3azFhdFR4QUUvQWhnU005NkVuNkFLTnlTdG1CbWpWY0dSa1JFUkVSRVJFUkUxRU9LL2g0QVVVOU1Xdlh4T0VIQXoraGg4RmFHdkFaaTlWVU0zaElSRVJFUkVSRVIwVURDREZ3NmJTV3VXVDhKRW40QUVOU1RmZ1FaZjB1ZGQrc0xFQVRaUzBNaklpSWlJaUlpSWlMeUNnWnc2YlNVdU9hVHlaQ0U3d0g0OTZDYlJsbkFYZWx6WjMza3JYRVJFUkVSRVJFUkVSRjVFd080ZE5wcEtwdWcrQmxBUUErNnFWSW9GRGZzdld2bXo5NGFGeEVSRVJFUkVSRVJrYmNwKzNzQVJGMXg3cHFQNGdEbFR3QUc5YUNiUElqU0phbnpaNlY1YTF4RVJFUkVSRVJFUkVTOWdSbTRkTm80ZCszR0laSW83UUFRMzROdWppaVVpa3YzM2puemxMZkdSVVJFUkVSRVJFUkUxRnNVL1QwQUlrOU1XUHQ1Z0NSSzM2Rm53ZHVEa2tKeE1ZTzNSRVJFUkVSRVJFUjB1bUFBbHdhOHhKVmZHcFNpNVVzQTQ3dmRpWXgwcFZwenliNjdacFo1YjJSRVJFUkVSRVJFUkVTOWl6VndhVUJMWExsU0RaWGlVMENZM3YxZTVCUlJwZnQ5MnA5dXJQTGV5SWlJaUlpSWlJaUlpSG9mTTNCcDRKSmxBVXJqbTVCeGRROTYyYW5TaWIvZmYrY04xVjRiRnhFUkVSRVJFUkVSVVI5aEJpNE5XSWxERXg0RWhMOTFkM3RabG4rMk5pcXYzRGZ2TnBNM3gwVkVSRVJFUkVSRVJOUlhoUDRlQUpFcjU2N1pNRjJTNU8vUS9aTU11MjJheHVrSDU4eXA4K2E0aUlpSWlJaUlpSWlJK2hJRHVEVGdURmo3MFhDbHFFd0JFTkROTG81b29KaTJhOTdNU20rT2k0aUlpSWlJaUlpSXFLK3hoQUlOS0lrck4vb3JCR0VMZ01odWRuRkNKZHQvdDN2K2JTWGVIQmNSRVJFUkVSRVJFVkYvNENSbU5HRGNzbkdqVWxaS24wREdxRzUyVVM0SWlobDc1dDlSNE5XQkVSRVJFUkVSRVJFUjlaTXpvb1RDRmJ2Zk1Hb2JyWThLd0hVeUVBL0FwNy9IUk5STmRRSndUQWErc0dxMHk3K2Q4bEJ0ZncrSWlJaUlpSWlJaUlqNnoya2Z3TDF1K3l2VEJSbXJBUXp0NzdFUWVka0pXY0RjTDZZdDNOemZBeUVpSWlJaUlpSWlvdjV4V2dkd200TzNQL1QzT0loNmwyTDZmeTc4NjViK0hnVVJFUkVSRVJFUkVmVzkwemFBMjF3MjRWY3c4NWJPZkNlc0d1MVlsbE1nSWlJaUlpSWlJanI3bkxhVG1Ha2JyWStDd1ZzNk93eHRQdDZKaUlpSWlJaUlpT2dzYzlvR2NBWGd1djRlQTFFZnVyYS9CMEJFUkVSRVJFUkVSSDN2dEEzZ3lrQjhmNCtCcUEveGVDY2lJaUlpSWlJaU9ndWR0Z0ZjQUQ3OVBRQ2lQdVRiM3dNZ0lpSWlJaUlpSXFLK2R6b0hjSW1JaUlpSWlJaUlpSWpPYUF6Z0VoRVJFUkVSRVJFUkVRMVFET0FTRVJFUkVSRVJFUkVSRFZBTTRCSVJFUkVSRVJFUkVSRU5VQXpnRWhFUkVSRVJFUkVSRVExUXF2NGVBQkVSdGZiR2J0bW9WZUZSQU5jQmlBZmcwODlESWlJaW91NnBBM0FNd0JkV081WS9ORVdvN2U4QkVSRVIwZW1IQVZ3aW9nSGszYjN5ZENpd2VsUXdobzRjQkFUcUFUV3ZsU0FpSWpvdDJTVDRWRFZnM05GeWpNdXN3Qi9mM1N2UHZmdGNZWE4vajR1SWlJaE9Md3dMRUJFTkVPL3VsYWNiTlBqaHF1RVlPaTBhQ1BGaDhKYUlpT2gwcGxZMGZaNVBpd2F1R282aEJnMStlQ2RkdnJTL3gwVkVSRVNuRjRZR2lJZ0dnRGQyeTBZb3NQcVNXQ0Rjcjc5SFEwUkVSTjRXN2dmOExoWlF5Rmp6eG03WjJOL2pJU0lpb3RNSEE3aEVSQU9BVm9WSFJ3VmphQmlEdDBSRVJHZXNjRDlnVkRDR050ZTZKeUlpSXZJSUE3aEVSQVBEZFNNSDlmY1FpSWlJcUxjMWY5NWYyOC9ESUNJaW90TUlBN2hFUkFORGZLQyt2NGRBUkVSRXZhMzU4ejYrbjRkQlJFUkVweEVHY0ltSUJnWWZUbGhHUkVSMDVtdit2UGZ0NTJFUUVSSFJhWVRoQWlJaUlpSWlJaUlpSXFJQmlnRmNJaUlpSWlJaUlpSWlvZ0dLQVZ3aUlpSWlJaUlpSWlLaUFZb0JYQ0lpSWlJaUlpSWlJcUlCaWdGY0lpSWlJaUlpSWlJaW9nR0tBVndpSWlJaUlpSWlJaUtpQVlvQlhDSWlJaUlpSWlJaUlxSUJpZ0ZjSWlJaUlpSWlJaUlpb2dHS0FWd2lJaUlpSWlJaUlpS2lBWW9CWENJaUlpSWlJaUlpSXFJQmlnRmNJaUlpSWlJaUlpSWlvZ0dLQVZ3aUlpSWlJaUlpSWlLaUFVclYzd01nSXFLK1UxRlJnZFRVVkJ3N2RneUZoWVV3bTgwQUFJUEJnTEN3TU1USHh5TXBLUW1ob2FIOVBGSWlJaUlpSWlJaUFoakFKU0k2S3h3OWVoU2JObTNDd1lNSDNiYkp5OHZETDcvOGdnOCsrQUNqUm8zQ2pUZmVpTEZqeDBJUWhENGNLUkVSRVJFUkVSRTVZd0NYaU9nTVZsZFhoL2ZmZngvYnQyL3YwbmFabVpsNDRZVVhNR25TSk54OTk5MElDQWpvcFJFU0VSRVJFUkVSVVVkWUE1ZUk2QXhWVkZTRVJZc1dkVGw0Nnl3OVBSMlBQLzQ0amgwNzVzV1JFUkVSRVJFUkVaR25HTUFsSWpvREZSWVc0dW1ubjBaWldWbVArNnFwcWNFenp6eURyS3dzTDR5TWlJaUlpSWlJaUxxQ0FWd2lvak9NeVdUQ2l5KysyREpCbVRjME5qWmkrZkxsWGdrSUV4RVJFUkVSRVpIbkdNQWxJanJEckYyNzF1TkFxMGFqZ2ErdnIwZHRhMnRyOGM0NzcwQ1c1WjRNajRpSWlJaUlpSWk2Z0FGY0lxSXp5SkVqUi9ETEw3OTAyaTR4TVJFdnZ2Z2kzbi8vZmJ6MzNudFlzV0lGSms2YzJPbDJodzhmeHA0OWU3d3gxSDV4NVpWWDRzb3JyMFI1ZWJuWCtqeDQ4Q0JxYTJzN2JHT3oyZkRycjc5NmJaKzlwYkt5MHVOMjNRM2tmL3JwcDFpL2ZuMm43WXFLaXZEbW0yOTZkRHozcDYrLy9ocGZmUEZGaDIyKytlWWJmUGJaWjdEYjdkM2VUME5EQXl3V2k4ZnRSVkdFS0lyZDNwOHN5L2p3d3c5UlVGRGdVZnVkTzNkaXc0WU5rQ1NwMi9zRTROWFhabWNhR2hydzBVY2ZvYWFtcHMvMjZZb29pbGk1Y2lWV3JselphZHUrUGc3Nm05VnFSVWxKU1g4UGc2aFgrZmo0VEpnMGFkSldyVlk3ekYyYndNREFhWk1uVDk1dk5Cb245K1hZT2hJY0hEeDk2TkNoZis3dmNmUzFNV1BHdkJjYUdqcTd2OGZoSlRvL1A3K1JuamErNktLTHltTmpZNThDWUFnSUNMaW9LenNLREF5OElESXk4b0V1ajdBVGVyMSthQTgyVjBaRVJOemo0K016M2tXL0VSRVJFZmY0K3ZxR2VOS1JUcWVMTmhxTlU5eXNIdVRuNXpjS2dOQ0RzUXFqUm8zNlozQnc4S1hkMlRnMk52WXBQeisvODF5dDArdjFRMk5pWXA3UWFyWHhQUmhmaHdJQ0FpNEdNTGc3MjBaRlJmMGxQajcrZVFCQlhoM1VhVWpWM3dNZzZvNWdyVi9MYlZFU1VXMnI5MnIvUGlwdHkyMVpsbEV2Tm5xMWY2TGU4dGxubjNYYTVxS0xMc0k5OTl5RDZ1cHFmUFhWVndDQVN5NjVCQXNYTHNUaXhZczduYkJzMDZaTm1EeDVNZ1NoSjk5QitvZk5aZ01BcjJVUlc2MVdQUFhVVXhCRkVaOSsraWtNQmtPN05wSWs0ZDU3NzBWUlVSSGVmZmRkUkVaR2Ruay9kOTExVjQvSHVtYk5tZzdYVjFkWFkvYnMyUWdORGNYVFR6K04rSGozMytFZWZ2aGgxTmZYWS9IaXhaZ3dZVUtYeHJGdTNUcFlMQmJNbWpXcnczWmJ0bXpCZi83ekgrellzUU1USmt4dytkd09CTys4OHc0c0ZndXV1KzQ2dDIzV3JGbURtcG9hWEg3NTVWQ3BWSkFrQ1MrLy9ESkdqeDZOYTY2NXhxUFgwclhYWGd1ZFRvY3Z2L3pTbzNGZGZ2bmxBSUFmZnZqQnN3ZlN4b0VEQjdCdTNUcDg5ZFZYZU8yMTF4QWVIdTYyYlVaR0JwWXRXd2FyMVFxOVhvOXJyNzIyMC83dGRqdEtTa3FRbjUrUHJLd3NaR2RuSXlzckN6VTFOWGozM1hjUkd4dmJyWEYzeGVPUFA0Nk1qQXhrWm1ibU8vOFNBQUFnQUVsRVFWVGl1ZWVlNi9YOXVlTjQvd0NBQlFzV2ROaTJyNCtEL3BTZm40OUZpeFloTURBUWI3NzVKaFNLM3NrN0tTc3J3K3paVGJHWS8vNzN2OURyOWIyeUgrcWE2ZE9uZCt1RE9qOC8vNldjbkp4RlRvdTBCb01oV0pabGxTekxLclZhclpZa1NhTlNxYlFLaFVLclVDaDBnaURvbFVxbGoxS3BOS2hVS2orbFV1bW5VcW1NS3BVcTBHYXpsZWZrNUR6cHliNkRnb0ptYUxWYWo0STl4Y1hGSHpwdXE5WHFnS0Nnb0l0VUtwV3YxV3AxMmI2cXF1cXdUcWVMSERGaXhNdXBxYWxkQ3B6MWxpRkRoc3dLQ3d1YmUrTEVpWDkwZGR2cDA2ZkxodzhmL29QamVRZ0pDYmxlcVZSMmVFbVlKRW1ta3BLU2pzK1l0dGxIWjIwMmI5NDhHRUNYemh5R2hZWE5GVVhSVWxKUzhyR0htNmgwT3QxUXZWNC9NaUFnWUpMUmFFenk4L05Mek0vUGY3YWdvT0M5cnV3YlhqNmV6em5ubkxYQndjRXpVbE5UTDYycnE5dmYyYzdWYW5Xd1FxSFFSVVpHemgwMWF0U0t2THk4WmNlT0hmc2JnRTZmNjBHREJ0MGNIUjM5Y0VGQndUODdlbndBWEw4SVhJaU5qWDB5TGk3dW1aU1VsQXROSnRNdVQ3ZHpvazVJU0hnN096dDdZVjFkM1FIbkZRYURJU0VoSWVIdGxKU1UvUUJLTytzb0tpcnFrZWpvNkljM2I5N2M3a3Zkc0dIRC9oSVRFL1BFNXMyYmZRRFlBd01EejYycXF0clp4YkVhSWlNajd6ZWJ6VWNCYk9uS2h2Nysva254OGZIUHE5WHExMDBtVTd2TWlKQ1FrRnVHRFJ2MmdzbGtTckZhclc1L0NIcjZ2dHoyT2RCcXRTTW1UcHo0My9MeTh1OSsvZlhYbVYwWk93QmxiR3pzSXB2TlZuN3MyTEdudTdqdEdZY0JYRG90dlpmODJ3K2NFL1hsZURqdGZhLzIvK0hVQjF0dW0yd05tTFA3VGEvMlQ5UWJLaW9xY09qUW9RN2I2UFY2ekprekJ5ZE9uTUNTSlV2UTBOQUFBTmkxYXhkZWVPRUZYSGJaWlhqcnJiYzY3T1BreVpQSXpjM3RNTURuN0xiYmJuT2JWZGMycVBENzMvKyt3NzRHV2hBaU5UVVZGb3NGU1VsSmJnT01Db1VDbDExMkdkNTk5MTI4L2ZiYldMcDBhWmYzYy9Ma3laNE90Vk0vL2ZRVFJGR0V4V0pCZEhTMDIzYloyZGs0ZGVvVVZDb1ZoZzF6bXl6VVk3ZmVlaXUrLy81N2xKU1U0T09QUDhhOGVmTTgycTY2dWhwejU4NzErbmcyYmRyVTdXMGRKd3djQWFpeXNqSmtabVppeTVZdDJMWnRHeDU3N0RHRWhIajBtOThsazhtRVgzNzVCWk1tVGNMZ3dkMUtibWhud29RSnVPV1dXL0R2Zi84Yml4WXR3ai8rOFE4RUJiVlBmTWpPenNZVFR6d0JxOVdLcTYrKzJtM3d0ckt5RWg5KytDR0tpb3BRV0ZpSTB0TFNkdG02Qm9NQjU1eHpEc3JMeS9za2dEdDM3bHdzWExnUXUzZnZ4di8rOXovTW1ER2oxL2ZabTNweUhOaHNOc3laTTZmVGRrdVdMTUVERDNROWdlcUJCeDdvOENTSEs1R1JrZEJxdGNqSnljRzMzMzZMcTY2NnFzdjdwZE5iYVducEYyVmxaWjk2Mm43TW1ERWZ0RjFtTUJoR24zZmVlZW1lYkM5SlVvTW9pblYydTkwc1NWS2RKRWwxRFEwTnpoL0F4b2lJQ0plWmwxYXJ0U2dtSnVheGdJQ0E4ejNabDNNQTF4VjNnWktBZ0lBTDI2NDdkZXJVUjRjT0hickRrLzEyZ3hhQTJzMDZSeXlobzhDclJ4TXlqQmd4NGg4Nm5jNzlsdzhBRFEwTng5b0djSnV6R2x1WVRLWmNBQzJaTjJscGFWZmE3ZmE4dG4wSmdoQ1FuSnpjTHVBWEdocmE4ZG5sWmdhRFlYaEhiV1ZadG1rMG1xRG82T2pIZFRwZHRDQUlLZ0N3MiswMVpyUDUxOUxTMHYrWXplWmpRRk5tYWtmN2FtaG9LTFJZTEhuTisvWG04WXpqeDQ4L0V4d2NQRDBwS1dsTFdscmFoV2F6K1hBbjNjb0E1SUtDZ3YvVGFEVEJjWEZ4ZnhkRnNUWS9QLytsTnUzYXhaa1VDb1hnWnAwTVFBd09EcjUwekpneEh4NDhlUEMyNnVycXJjNE4ydjZmSGFxcnE3ZExrbVFkTjI3Y1IvdjM3NzlPb1ZEWVhMVXptVXhsQUNwQ1EwTm5xMVFxaldPNUlBaHFvQ25BR1JFUjhTZm5iUXdHdzJnQUdEeDQ4RlZ0OTE5WVdQaStxLzI0SXdpQ3N2bW1GQmNYOTJSY1hOemZDd29LM3N6TXpId1VnRWVYMVdpMTJnZ0FhR3hzOU96U0tDZERoZ3k1VTVabDZjU0pFeTZENXlFaElUZGJyZGFpaW9xS256cnJLeTB0YlZwalkyT09xM1VhaldaWVltTGk5amFMQnlVbUpuNHBpbUp0Ym03dWc4NHJYRjExWUxWYVcvVWRGQlEwWGFQUkRENTY5T2lmQWZUc01xOHpBQU80WjZoQldqOW9sZTQrYXp0V1lUWEJJcnA4N3lNNjdjZ3loSGZURWxYRkpqOGxtdDd6VkFCVWFsR3B0RWtLcFVvcENuYUZKS2dhTlUxL0ZaSmdWMGdDUkpWQ0tVaUNxSkFFcFUzZDlGY2hDYUpORnBRS2xTQXJSWVZra3dXRlFpVklnaXdvRkpJZzJXVkJJYWdFS0VXRlpKY0ZoVUxadEU2UUJVbVVCWVhRZEIrU1FxRVE1S1oxb2l4SWd0SXJxYXg3OSs3dHRFMW9hQ2d5TWpMd3hSZGZ0QVJ2QVNBdkx3OG1rd21EQmczeWFGOHBLU2tlQjNBZG9xS2lXbTRYRlJXNXZheFhFQVFFQkFTMFdsWmRYVDBnYSs5dTI3WU5BSER4eFJkMzJPNkdHMjdBdDk5K2k3S3lNcGhNSnZqNStYWFkzcDN1QkxBN0M0bzdmUHZ0dHdDQTY2NjdEaXFWKzY4SDI3YzNmUytiUEhteXgvV1R1ME9qMGVET08rL0VhNis5MXVwWTdZd2tTWjJXdE9ocmptUFhrV2tiR2hxS3Q5NTZDNisvL2pxMmJ0MktCUXNXNEpGSEhzR0ZGMTdZcmY1VFUxT3hmUGx5WEhiWlpYajAwVWU5TnU1NTgrWWhNek1UcGFXbHFLeXNkQm5BTFMwdFJXTmpJNjY3N2pyY2YvLzlidnZ5OS9mSFR6LzlCTFBaRElQQmdQajRlT1RsNWNGdXQyUHAwcVdJam81R1NFaElxMnprTys3d1BCNnhkdTFhcU5WZCs5NHpmdng0ekpneEE3dDI3VUpqWTlldnRQSGt0ZFdYSjUyOGZSeVVsNWZEWURDME96bmwrSnlvckt5RUpFa0lDZ3BxbHgxYlVWRUJXWlpiMm5ZbnExV2xVdUdQZi93amxpMWJodXpzN0c0K2lwNlJaZm0wdk5ya1RGRlhWM2VvczBDbk0xY0IzUHI2K2tQcDZlbFhxRlFxZzhGZ0dGNVZWZldES0lwV204MW0xZWwwL3VIaDRmUHk4L05mYUdob0tJUlRjQ0F1TG02SnlXUktLU3NyKzhheFRLdlZoaVFrSkx6dGF0K1ZsWlUvcDZhbTNxRFg2MXN1NDR1T2psNFVHUmw1L3krLy9ESkpsdVV1elFLN1o4K2VCQUFJRHcrL3Q3UzA5THUyUWNqSXlNaS9GQllXcnBKbDJTU0tZcS9WZ1JrelpzektzTEN3UDNiVVp2cjA2U1ozNnpadjNxeUhCd0dxSFR0MmpQVDE5WTJmTW1YSzRlYk0zSmJBdmRGb25KQ2NuTHlycHFhbTNSZmR5Wk1uWnpqZjM3Tm5UNExKWk1wMDNMZmI3WG5POTUyNC9NSTdkdXpZVHpvYks5Q1ViUjBVRk9UMnJKOG9pblhwNmVrWGw1YVdmbW14V0hKRVVXd1lQWHIwNm95TWpIdEtTa3BhMVpGeUVmQnE1Zmp4NHl1eXM3UC9ESGozZUFZQWs4bVV1Vy9mdnF1VGtwSzJUcHc0OFgvcDZlbUpkWFYxcDl5TlJYYjZNcDZibTd1a3JxNHVxNlNrNVBPMjdhWlBuKzQybU5CMlhWMWQzZUVqUjQ3OGNlellzWi9hYkxZcXU5MStwTzAyYmYvUGJlbjErdGlwVTZjZWRMZisyTEZqaS9QeThwNVBTRWg0UzZWUytiZGRIeElTY210SVNNaXRycmFOalkzOVc5dGxqZ0N1djcvL3BKcWFtazRENnJJc093SzRZbTV1N25PQ0lLaGpZMk9mTkJxTjV4MDVjdVJ5czlsY0NuaVc0VHB1M0xnT0w3ZVVKTW42NDQ4LzZnQWdNakp5SGdDRWhZWE50bGdzZVlNR0Rib0V3Q1VBVUZ0YmU2aTJ0bmEzbjUvZktIOS8veW0xdGJWN282T2ovOUsydi9yNituem5FMmsybTYycXJxN09aV2FPSUFqQmJSWUZKQ2NuZjZOV3F3ZW5wcVplVkZkWDE2b20wclJwMDlwOXVHL2V2Rmx3OVR5TUhUdjJvN0ZqeDM3a29uMGdnR3BYNHprVE1ZRHJ4cVlML2dyRkFQekNWbSszNHZaZC85ZHB1d2RIWElGeEFkMHJCN1AwOE9kSXJXektuSDlpOVBWSUR1NjlES3NidGkvdnRiNnA1NWI4ZExFS1pqK05OcUJLYTdXcnRMQ3JORXBaMElxeVRhdFFDMXBJQ28wa0Mxb0JvaFlLUVNQTGdsWUF0QkJralF4b0JWblFRcFkwTWdRdEZOQkNGclNBcklFTUxacmJBVkFCQ2hVZ053ZFk1ZVlncStBY2NHMFZmRzF6djhOMnoyeHhYZXZiQmhsUWlMRExBRVFGN01xbTJwU08rNEFFc2ZtMnFHZ0tOSXFTQUNnRmlKQ0E1dHRTODNjalNSSUFSZlA5bHRzeUlBT1NMQURDYi9jaE5HOGxBNUpDZ0xkT0puWlcrZ0JvdWlSMStmTDJyenRmWDEvNCtQaWd1dHF6ejcrY0hKY25YanUwYXRVcUtKVk4zMTg2eXNvMUdBell1SEZqcTJYWFgzODk2dXJxM1BidGZBbXNKenhwKythYmIyTEVpQkZ1MTV2Tlp1emN1Uk5hclJZWFhIQ0J4NEhTRzIrODBlMjYwTkJRZlBpaHg3OVZ2ZWJJa1NQSXk4dURUcWZETmRkYzQ3YWRKRWt0QWFtcFU2ZDJXRHZVMTllMzVmL2RtZXpzYkN4YnRxemRjbG1XWVRBWXNHL2Z2ZzdMU0RpWGh3Z0tDdklvYU9iNGY2MVpzNmJWeVlYZTREaFo0UndZTnhnTWVPcXBwekI4K0hDc1hyMGE5ZldlbFFKcUd3d0dnUFQwcHQ4T2t5Wk42dllZT3p0Kzc3MzMzZzdYZi9IRkZ5NXJBVjk5OWRWNCtPR0hvVlFxOGZycnI4Tm9OTFlFZ20rNjZTYlUxdFlpT1RuWlpaOWRxWDNxZklMSDA5ZWlzeFVyVm1ERmloVWV0VzE3ZklXR2hyWnIwOXQxVzcxOUhLalZhbnp5eVc5eGkrTGlZc3laTXdjUFBmUVFMcjIwZGJrOVI3czVjK2FndUxnWWI3LzlkcnZnL2pYWFhBT0x4ZEtxVDRmR3hzWXVaOU4rL2ZYWCtQcnJyejFxMjlIci84aVJJekFZRElpSmllbTBuMisrK1FaZmZ2a2xYbjc1NVc2ZmRLT2VpWTJOZmFxNTNtWlAyQ29ySzc4YlAzNzg1OEhCd1Zla3BxYis2TWd5VkNnVWtVT0dETGxEcVZUNk9XZXdHbzNHNUxpNHVLY0xDZ3JlZFE1NFdhM1dITWVsd2NPR0RWc2VFeFB6MTdhWENqdWZjUFQzOTcvQWJEWWZySyt2MzlmVlFadE1wa3lkVGhjVEhoNCsxMmcwSnUzZHUzY2Ftcjh3R28zR0tSRVJFZlByNnVxT2RLZDhRWGRrWkdTMCt4QUlDd3U3SXlBZzRIeFg2OExEdzJmNysvdFBjMTVtTUJqQ2xFcGxTL0JNbzlHRU9USWJUU1pUcHMxbWF3UUFXWlliNFJUMGpZdUxXeXpMc2kwN083dGRJQTM0TFdqckt1aWpVcWxpWGIxK0JVRUlhTGNRN1MvOWRtWDY5T2x5Yy9aa3A1Y2oxTlRVcEFLdU13MmRsWmFXYnNqUHoyLzN2M1NSSmV5MTQ5bWh0cloyVDBaR3hueUR3WkJRVjFkWDBWa1FNVFkyZG5Gc2JPeGl4LzJ4WThjaUt5dnJFZWRqY2Z2MjdjUGJiaGNmSC85VWVIajRuOXF1Q3dnSVNKd3dZY0lQZHJ2ZGxKYVdkcW5GWWlrRkFMMWVINmxXcXlOcWEydjNBRTNIWUdGaDRUdnV4dlc3My8zT2ZQVG8wWWVMaW9wV3UydXpkZXZXdHY5MzNmVHAweHV5czdNWEhqOSt2TlVQcE9EZzRPa1RKMDc4SVNVbFpXcHRiZTN1dG4yRmhvYk9HanQyN0NkcGFXa1hWbFZWZFJpRVY2bFVPalQ5Q3JRQndMRmp4NTR5bTgwSGc0S0NMaldielMwL2lESXpNK2U3NnlNcUt1clBQajQrWTBSUnJNL0p5WGxNbG1XWHBTWmtXVzZaY0dIVXFGR3JuTVlRNEh6LytQSGpLMnByYTNlSGhZWGREUUJHby9GY285RjRidHYreXN2THYzRU80RTZaTXFYanl6MmJHUXlHOEhIanhuMnIxV3FqOXUzYmQwVmRYWjNMeVVDT0hEbHlWMUZSMFNmaDRlRzNqUjQ5dXVVTGZVNU96cE1WRlJYdFRnNDRHSTNHaTkyZFVEdVRNWUJMWnhVQndJc1Ria2VldVJRSHFvL2oxK29UTU5zOW53eWt2OGt5aEdlMlhxelZxdXg2c1ZGamtFV2xRVlJJZXNpaUFRcUZBYkpnRUFSWkQxa3dRSllOc2lEb0ljc0dDSUlCa0EyQW9BZGtBd1FZSUVQZi9OY0FBWHJJTUFBd0FOQUQwQURRUW9RQytqcFlyYzFYbWdnU1JBRUFGSkFjRVVoQmhneWh1ZktSN1BpRGxudU9INWZPSzFxK0dqbHVPSDlQR0hnblRrNFhoWVdGM2Q3Mm9vc3VnbEtweEk0ZE96eHFYMVJVMU8xOTliYkF3RUMzNjZxcXFnQTBaUU82cTZmb2FiYnZkOTk5QjZ2Vmloa3pac0RIeDhjclFjRGc0TFlucm50WDIwQ1h4V0p4R1dCMkJFUlNVMU5iQXUrdVRnUTRlLzMxMTNIT09lZEFrcVJXNVE4YzlmMmNBN0ovK2N0Zk9pd1Q0ZW1KaGI2d2I5OCsvTi8vL1hZaTFkWGphVnR2MkdhelFSQUVsd0h0bVRObjRvSUxMdWl3eHF5RDNXN0hmZmZkaHdzdnZCQzMzWFpieTdKZmZ2a0ZTcVhTYlNEVUU1NGN2MlZsWmJCWUxQRDM5NGZSYVBTb1grZlhveWRCTTFlKy92cHJhRFFhbCtzNkN0WjZla1dCcDl5ZGRGcTNibDI3LzIxM2dzaWU2czNqd0dIZnZxWjQwOGlSSHM5dDB5MnVndC9kSWNzeVNrczdMVkdJMTE5L0hmbjUrWmc3ZDI2SGRiaXRWaXMyYmRxRUV5ZE80S21ubnNJcnI3d0NyVmJydGozMURtK1VVSEE0ZHV6WUFuOS8vNE5qeDQ3OVpPZk9uUk1BbUJzYUdncnk4L09YeGNmSEx5MG9LSGl2K2JKdFZVSkN3c3I2K3ZxY3pNek12M1ozN0g1K2ZpUDkvUHpHNStmbnYraXVqWStQejdqQXdNQmt2VjQvRWdCQ1EwTnZhR3hzVENvb0tQZ01RS1hGWXNrL2V2VG9nd2tKQ2FzR0R4NTh1U1A0Tm1MRWlKZHFhMnYzblRoeG9zOXF2TGtLbkFVRUJDUUZCQVNjNzJxZG41L2ZoTFlCM0xpNHVGZUdEQmx5dStQKzhPSERYd2J3TXRBVU9OVm9ORW9BRUVXeEpiTWhNRER3L0VHREJsMTU4dVRKdHpxcXplbE9ZbUppdTRDbEo0S0NnaTd2YUwxV3F4M3FybzBvaXVXT3dLMm5HaG9hVHJrS0Vycmo3ZVBaS2ROZHlNcktlc1JkdTJIRGhpMnJxYW5aWFZaVzF1cU1iWGw1K2MvTzk5dGVCZzhBTnB1dHB1MjYwTkRRVzhlTUdmTyt4V0k1a1o2ZVBzTmlzUngzckl1SmlYa3FJQ0JnMnE1ZHU4N3ArTmxvb2xRcWZSd2xFYnBBdGxnc3gxMWxzVXVTMUdDeFdJN2I3WGFYZ2RLU2twTFBSNDRjV1JJZkgvOUNhbXJxTkZkdG5NYW1reVNwVlQ4bEpTVWJTa3BLTmpndmMxY1QyV2cwSmhzTWhsRUZCUVZ2aG9XRi9jbG9OQ1lmUG56NFQvQ2c5bkJCUWNIS3pNek1WaWMvcGsrZjdyZ2lJREFpSW1KK2FXbnBwb01IRDdiN1VMemtra3RxbTArb3RFaEpTVW11cmExMWVWbU0wV2djbnB5Y25PTHY3ejlwL1BqeDMwcVNaRzB1emVFSStnNEcwT3BxQkZtV2JRQXN6WDliMkd5MllqZlo4d0E2UHlseXBtSUFsODRxVVlaQkdPRVhoaEYrWWJnc2JEenNzb2cvN1BybmFWRXlZc25tU3lxZjJRSS9BQ3FyMlB4RHRqa3pGSUxpdHdDcUkxQXF0UGtMcDc5dDduYisxaytuZzQ0eVZEc1NFQkNBbTI2NkNabVptUzBaWEwyMXI3N1FObnZYbVNPbzh2YmJiN3V0RWRsUmRyQ0RMTXN0a3doZGVlV1ZBRHFmSkd3Z2N4ZU1hMXVLNFBQUG0wNkVEeG8weU8wbDBZV0ZoWkFrcVNYYlZKWmxsOEZaNTJYbm5IUE9nS3R2N0U1OWZYMm5qNmN0dTkzZTRlWDk3b0szS1NrcHlNaklhTW1LRmdRQkZSVVYrTmUvL29Xa3BDUU1IejRjZS9mdVJXMXRMVlFxRlI1NjZLRjJmYmpMWEE0T0RzWXJyN3pTY3IrejQxZVdaY3llUFJzV2l3V0xGaTFDVWxKU2grMEhnblhyMXJrTi9MWlZXVmtKb0NuZzdPcVMrZTVralFMQWl5KytpQzFiUEo5cnhEbnc2M2hOOU9WeDRKQ2VuZzVmWDE5RVJFUjRQUGJ1Y0hYRmdkbHNkbHVleFdLeFFLZlR0VnZ1eWY4bk5UVVYrZm41VUNnVW5aWXIwV3ExV0xwMEtSNTQ0QUZrWkdUZzJXZWZ4YlBQUHV2eFZRWGtIZDRvb2FEVDZXS0FwdmZoM056Y3A3VmFiYlJXcXcwVkJHRVFBSlNWbFgwaENJSmFGTVZpblU0WEV4a1plYmVmbjkvNEF3Y096TlRwZElQUlBHdTZ4V0xKNzhyWVEwSkM3bWp1LzkvdTJnd2VQUGpLWWNPR3RWeCtFaGNYOXpRQURCOCsvQjlLcGRMSHVlMzQ4ZVBicGFCUG56NjlKYkRpU2Vab2Z6dDA2TkFkaHc0ZHVrT3IxUTZmTm0xYWx2TWtaZ0FneTdJS0FQejgvTVk2QXZmeDhmRXZpS0pZVjFCUTBKV1pKZ1VBUHJ0Mzd4NXJOcHNMMFp6MWlLWjZ2STQzRjRXdnIrOVFOTlhMRmREbTE5Q2tTWk8rN1dnSGd3Y1B2bWJ3NE1FdUwxbXFyS3pja3A2ZVB2Mzg4OC9QMGV2MXJlcU5qUjA3OWhQbk1nMWQvYjk1ODNqVzZYUnhTcVd5NVF0Zzh5UmVja2RaM1RFeE1VL1UxZFVkZHRmR1hhMWFBTkJvTklIT2JTSWlJaDZJakl5OHY3NitQdnZYWDMrOVU2MVc2OVZxOVNnQWFHeHNGRXRLU2o2UGlJaTR4OGZIWjZ4elB4MWxDQ2NrSkx6ZE5pc3pMeTl2YWZORWF5MGxCWnpsNStjLzM5RzZvS0NneEtDZ29FVG41YzJCVm10QlFjSGJjWEZ4UzR4R1k4dVowNUNRa092SGpSdm5NblBVM2RnN0tnT2cwK2xpeDQ4ZnY4bGlzWnpNek14Y1dGVlZ0V1BzMkxHZlNKSmtiYzUrZDEyVHJwa29paGE0bWFndlBqNytVYVZTNlpPVGs3TVVnTjFGRTZVa1NhMEN1TW5KeVNrZDdROEFhbXBxanA0NmRXcGpWbGJXTTQ1OUd3eUdzS1NrcFBUQ3dzSlZuSXlzK3hqQTlkQmIyZC8zMjc3dkczNVpqL3Q0TmZNcnQrdG1SNStQTVAxdkdUSW11L3RhZ3oxOUhxNEluNGhZbis1UDFOSlRZL3hiei82ZVl5bzVMWUszemR5bkZSSUIzYTRSZSsrOTkwS3BWT0tkZDl4ZWxkU091L3ExWjR1dFc3ZWlxS2dJQVFFQkdETm1USi90dDZNeUFqM3h5U2VmdEF0MHRRMklIRHQyREttcHFkRHBkSGpublhmZzc5K3VoQmlBcG5xL1pyTzVwVCtsVXRrcU9PdTR0UHAwQ2RpMmRmNzU1M2Y2ZVA3Kzk3L2psMTlhVC9MYjJOam9jVmFtbzYvZHUzZmp5eSsveEVVWE5VMDRybFFxY2RkZGQrSFZWMS9GOHVYTDhkWmJiN1ZjVm02MzI3c1VXTzVxemRjalI0Nmd2THdjUnFNUkV5Wk02TksyL2EyK3ZoNS8vdk9mTVczYU5OeDQ0NDN3OFdrVkY0SFZhc1d0dHphVnZ2djAwMC9kSHR2ZDRlZm41MUVtc09Pa2thdTJmWDBjMU5mWFkvZnUzVWhPVHU3eitxOXBhV2xZdG13WnJyamlpbmFURVdaa1pHRFJva1c0NFlZYmNOdHR0M1U1STlaeGN1L0NDeS8wS09OOXlKQWhlUGJaWjdGdzRVS2twS1JnK2ZMbGVPeXh4MWdUdHc5NW80VENCUmRjMEc0Q3E5alkyQ2ZiTG91TGkxdmlmSC84K1BHdEFxK09RRnRFUk1ROUFHQTBHc2M3MzdkYXJRWGw1ZVdPSDF5cThQRHd1eXdXeTBtNzNlNzJrcVg4L1B3WDgvUHpYd3dJQ0xnNEtTbnBwMTI3ZGsyc3E2dmJyOWZyaDZwVUt0Y3pvL2FUNE9EZzZXMlhhVFNhY0hmcmREcWQyN00vZ3dZTnV0VFZjcVZTcVFlQXdZTUhYNXVibS90M29HblNOZ0NZT25WcXNhTmRaM1YxL2Z6OFJycXFtZHBjVzdOZHZkNjJkWE9iMi9ia2Q1Y05BTkxTMG1hbzFXb05BTVRHeGo0ZkVoSnkwOUdqUi85YVhWM2RyYXhnd0x2SGMwSkN3bHZCd2NHWE9TM3J0RjZ4S0lwbWhVTGg5dGpzckZhdHF6WUdnMkg0NU1tVGR6b3ZzOXZ0TlZ1M2JnMlZKS2toSkNTazNReVltWm1aODJ0cWFscGROamg1OHVTTTNOemNKV1ZsWlJ1QXBycXpreWRQM21lejJWb3lQcDFMQ1BTRUkxTzJ1TGg0ZFd4czdOTlJVVkVQTkRZMlZnSkFUVTNONFp5Y25DZWMyNGVIaDg4MUdBekRjbk56bjVVa3lWV3d4V1VBSmpnNCtKSXhZOFo4b3RGb1F0TFQweThEMEZCU1VySmVxOVdHakJneFlvWEJZQmgrNU1pUk9XMG5wL09FU3FYU0JnVUZYVmRjWFB5SnV6SXZDb1ZDN1p3NW5KNmVma1ZsWldVS2dIcTlYajg0T1RsNVgyRmg0WHM1T1RsTG1wc1lnb0tDa2dIVVpXVmxPVTlZcGhzOWV2Uy9aVm1XQ3dzTDNaYTRjTVZWME50UkkveHN4QUN1aDM0NDViSmtSNS93UmdCM1I1bnI3SE9EVW9PSFIxN1Jjcitxc1E1WnRjVXUyd0k5Zng2U2d1TDdPWURiK2hMUi9WWDUvVE1Rb2w3UWRxSVpUMXgvL2ZVWU4yNGMzbnJyTFp3NjVYYk9nbmE2TTNuVi9QbS9sWFZ5bERJNEhVbVNoSC85NjE4QTBHNnlyOHN1dXd5UzFMMmF4cDRFTkR2Szh1eHRIM3pRbE5oMDlkVlhkeGpnY2xYdjlXemo2K3ZicW5SQVRVME5KRWxxS2QzaEtOUFJVYmtQb0Nsb3JsS3BFQm41MjhuSHl5NjdEUC8rOTcrUm01dUx0V3ZYSWlVbEJScU5CaHMyYkdqMXVuUUVpejBObEl1aWlNc3Y3L0NLVVFCTldkbFhYSEZGcCswY0hQdC83NzMzc0dIREJwZHRYQVcyZXhMZ3Yvbm1td0dnSlZ2eThPSERLQ29xd3IvKzlTOTg5dGxudVBYV1czSFRUVGUxWkVVN3YyYmRaVmdxbGNxV2ZydmkvdnZ2NzNCeU42RDF5UkpYTldQNzhqZ0FnQjkvL0JGV3F4V0ppWW1kTi9hU3hzWkd2UC8rKy9qMDAwOGh5ekpxYTJ0aHM5bGFaYTRYRnhkREVBUjg5TkZIK04vLy9vZTc3NzY3MHdra0hRNGRPb1I5Ky9aQkVJU1dzaE9lR0QxNk5CNTk5RkVzVzdZTW16ZHZ4cUJCZzlvRmxnYzZXWWJ3ekROTEJGeTBWUkhtWnhLc3BTR0tTbjJEZ0FhOVJxMXAxTXVDckxQTENpV1Vkb1ZqMGxhSW9zSjV3bFlvbFFxRlFoSWdLaFdTUWhJZ1NncUZRaWxBSVNra1VSYWdVQ2dVelg5YkptaFZDcVlsbC83bzJXVTlMbVJrWk53SkFHcTFlb2drU1JaUkZEdXRwWk9Ra0xEVzFmTFMwdExQVHA0OCtYcDN4aEVWRmZWSVNFaElTMjJodHRsOWp2dVZsWlZiSEFIYzBORFFtN1JhYmJqTlpxdVlPblZxOGU3ZHU4OEpEQXk4N09USms2OTVzcytHaG9ZVGpreExUM1ExTzdnN0prNmM2UFpOcEtOMXJvU0dodDRFQUpHUmtmZjYrUGlNY1FTN0JFSHdCWnJLTC9qNStZMDBtVXhIbld1Q0dvM0c4NFlNR1hJYlhHY0t0ck56NTg0b0FOQnF0ZkZKU1VsYkhjdFRVMU12ZHBSak9QLzg4OTE5c1ZMNytmbDF1YTZWeVdRcVIzTW1wY1ZpeWJWWUxBQ2dEUXdNdkFRQUdoc2JpenE2TE53VDNqcWVqeHc1OHFCT3AvTVBDUW01SXpvNittRkhHeDhmbnlHdXRxMnJxMnUwMiszVlNxWFNaZjFnb09PTTRzREF3QXVHRFJ2MmlyKy8vNVRTMHRJTk9UazVmNm12cisrd0p0dUpFeWZlYUdob3lHcTd2TDYrdnNEVjgyaTFXa3NjeTMxOGZNWUtncUEybVV4cHptMmNKNFZ6RmhrWk9jOXNObWRYVjFmLzNIYWR3L0Rody8vaC9GdzFORFFVWkdWbExheXFxdm8rTEN4c2Z2TVlzdHVXVGhreVpNaHNBS2l1cnY2bHNyS3kwNHc0ZzhFUUhoc2IrMnhZV05oZG9paWFHeG9hOGtlT0hQbVBRNGNPM1dneW1USlBuRGp4aHRWcUxSOHpac3g3VTZaTXljalB6Mzh4THkvdi93QjRQS0doM1c2Mzd0eTVjNnlQajAvY2hBa1R2c2pJeUhqVWFyVTZsMFlRQUFpT0FLNVdxeDFXVjFlWG85VnFnd0FFU1pJRWs4bDBJRHc4L002VEowK3VSbk1XZTNPYlljMnZNUm1BY3R5NGNldDlmSHdTVWxOVEwzRXVrK0dwdExTMEt4MFRPWHB5a3VCTWR2Yit1aUlBd0tTZ09LaUUzMzZzN0NyUGNsUXhQU08xemNEZFY5WHVKQ2JSYVNzME5CVDUrZmtldDU4d1lRSm16cHlKNzc3N0R0dTNkMWg3djUwaFExeCt0K3RRZndZZnZlbUhIMzVBUVVHQnkzVkRodzd0bGV6a2FkT2FTbXM5L1hUWHJ6aGF1WEpsai9kLzhPQkI3Tnk1RXo0K1BpMlppdTQ0SG45SEpRUGNtVDkvdmtmUDMwQXZWN0Z3NGNKVzkrKzQ0dzZVbEpSZ3pabzFNQnFOTFZtN0haWDdrR1VaZVhsNWlJcUthaFVNRndRQjk5MTNIeXdXQzNidTNBbFpsbkhoaFJkMjY2U0tNMEVRM05iQkZVV3hwZTUxV0ZoWXQ0THpBUUVCcmZxdnI2OUhSVVVGQU0vcTczYkZnZ1VMV3QwLzk5eHpzWGJ0V3F4ZXZSby8vdmdqVnE5ZWphKysrZ3IzMzM4L3BrNmQydXJxQlhlMXNaVktaYnQrKzBKZkh3Y0FXcko1UC83NFkyemF0S2xsdWJkZWR4cU5CdDk5OTEzTC9RTUhEbURGaWhVNGVmSWtnb0tDOE5lLy90VmxIZDlMTHJrRUV5Wk13SnR2dm9sdDI3Wmg2ZEtsK09xcnIvRHd3dzhqS2lxcVZaOXRyVnUzRGtCVDltMWNYRnlYeHZ1NzMvME9oWVdGV0xkdUhkYXZYNCtJaUFpUFRuWjRZcDNVM2EwQUFDQUFTVVJCVk1rUDB5K0dJRzBCWEUrNDZnM1BiQUZ3d1RaQVZLQzQyaC9RV0pzbWE5VlltOUlFWlFDUVdrM2FDcVdpMVlTdGdOdzBXYXNnTmJWWEtKb21acFdhSm1uOWJWSlcrYmZiTXJEayt4bWhTeTc3WCtmRmlWMW9udVZkbTV5Y3ZFdW4wMFZzMjdZdEJtNnkxQndxS2lxMldpeVdkZ0dNeHNiRzRxcXFLcytLL0xjUkdocmFxaTVrWjVPWUFVQk1UTXlpeHNiR3NwS1NrbjlIUlVYZDUrZm5OMkhreUpHdldxM1d2TkxTVXJlVDhqaHpsV25wVGwrVVQ5aXhZMGRzMjJValJveDRNU1FrNUZaWDYrTGo0NWVHaFlXMW16SFdZRENFKy92N1R3VUF1OTFlR3hNVDg3aEdvd2s5Y3VUSVBJMUdFd1FBZFhWMVIwSkRRKzgwbVV5TG5HdUNqaDA3ZGtaNWVmbjM4RENBMjlEUVVBQUFLcFdxMVJ1aktJb2xqblh1REJzMjdQR1ltSmd1MTBCMnZsemZJVHc4ZkxaYXJRNEVnQ0ZEaHR4cU1CaUc1K1hsZGFVa1JDdmVPcDZ0Vm11MjFXcEZRRURBeGM1dG5MT2RuVlZXVnY3YzJOaFlvVmFyZzF5dGR5Y3dNUEQ4Nk9qb0p3Y05HblJsVFUzTmJrOG0vWExJeWNsWkJBRG5uSFBPQmtFUXVwUWhVVmRYZDJMLy92M1hWbFZWcFhYZUdvcFJvMGF0S2lvcWVyZWpBSzRySHB5WVVlajErbGlncVd4S1J3RmNmMy8vcE1qSXlIdENRME52VnlnVXVvcUtpdTh5TWpMdVZhbFU5V1BHalBsMjBxUkpldzRlUERpcnFxcnEyNUtTa28vcjYrdlRSNDBhdFNZK1B2NjVtSmlZeDA2ZE9yVyt0TFIwZlVWRnhYWTBaNEtyMWVwZ1gxOWZkM1dFelpJa1ZmdjcrMTh3YWRLa0wzYnQyalVaZ0NOTFhRTUFqc25TcGsyYjVyTHViZk82ZGtIMjVveHVlZHk0Y1I4RkJnWk8yN3QzNy9UNit2b0RuVHhYTHRudDlyeWVudmc0VXpDQWU1YWJITnk2OXZNdjVVZjdhU1E5bzFXb2NWWEVKR1RWRnVGUWplc2cwWEMvTUFSb2ZydHNzcUxSakd5VCsyeGpvdE5OZkh3ODl1elo0MUhiMk5oWVBQend3emg4K0hCTFptVlhkUFVITU5BMDZaY2p1NjJqT3JNOXZUelZrOHZVWjg5dTk1dkNJMmF6dWNNZ3hxcFZYcmt5cTUzdUJHNGR2QkYwTWhnTW1EaHhJcEtUaytIcjY0dUdoZ2EzTlhEdDlxYmZWZDBKOHAwNGNhTGJHY3dEV1gxOVBRQzB1M1MvSTdtNXVXaG9hTUNJRVNQYXJVdE1URVJlWGg0MmI5NE1BQzIxVVh0Q29WQzRQYlovL1BGSExGdTJES0dob1hqLy9mZmRCams3Y3ZQTk43ZktZSDN6elRmeG4vLzhCMER2QnVUdGRqdFVLaFVHRHg2TVJZc1c0WnBycnNHS0ZTdVFsNWNIazZucE40cHpHWUhlbXFncU16TVRKU1VsTFdVUVBOWFh4OEhPblR1Ums5TTB2MHhuazRMMTVMV3FWQ3B4NnRRcHJGcTFDdHUyYlFQUWRLTHF6My8rTTR4R0k5NSsrKzJXeWRxY3M2S0Rnb0t3ZVBGaTdObXpCMis4OFFZT0hEaUF1KysrRzdObXpjSnR0OTNtc3VaeGVubzY5dS9mRDBFUU1HZk9uRzZOOS9iYmIwZE9UZzUyN3R5SkZTdFdJRFEwRkJNblR1emVnM2Vtc2g4U1JHR0pMQXU5V2x4WEVHUVJnaUJCbGlVSWdnUkpsbVNGWUFOZ2dTUTNDb0pDaENCTHNpeklrQ1ZKVUFneVpFR1NaVW1Hb0pBRVdaS2hFSnJXS3lSSmtBVVpraXpKU3NpUW10Y0xDa21HSUF1U0tFT2hrR1JCcnVsdThMYVpZdXpZc1d1TlJ1UEV5c3JLLzRXRmhkM2s2WVptc3puWFpETDlBZ0FXaStWNFkyTmpoVjZ2SDJvMEdzL3J5Z0JLU2tyV056WTJWblFsWXl3a0pPUW1QeisvQ2NlT0hWdnN5RlFzTGk3K0tEUTBkSFpDUXNJcXM5bTh1NzYrM3FNZklMLysrdXR0SlNVbDY5MnREdzBObmVWY1Q3VTN1Y3J5RlVYUjNNRzZkcVVLQUNBOFBQekJxcXFxbndZTkduVDFxVk9uUGlvdExmMVBRa0xDT3pVMU5TbUs1ZytYd3NMQ2xiR3hzVS9uNU9ROEM2QWVBUFI2L2RDUWtKRHJEeDA2OUFkUHgreXUzbWhYTXZoY0JjZW5UNTh1NStmbnYrUUlMbmF5UHlFNk9ucGhiVzN0UHFQUk9GR3IxVWJGeDhkZnIxS3BmTE96c3gvM2RCd09mWEU4NzkrLy94b0FNQnFOaytMaTRwN0p5TWk0MTJxMUZsaXQxb3FoUTRmZTQrL3ZQOW1EM2FsRFEwTnZqSXFLZWlBZ0lPQUN4MEovZi84cGlZbUoyOXh0MVBiNTF1bDBjU05HakhnQkFPejIzMlllZDFlanVHME4zTXpNekFmaGRPSm44K2JOQWI2K3ZoRnRKOEJTcVZRdFg5QTZtaHdyT3p2N21hS2lvbllURS9yNitpYUVoSVM0L0JEMjgvTWJvVlFxZlcwMlcxVklTTWpOUjQ4ZWZRUkF1dy9RaUlpSUJRa0pDZThBUUhWMTljN2MzTnhuS3lzci8rZFl2MmZQbmt2T1BmZmM3NXpIYWpLWk12ZnUzWHQrYUdqb3pOalkyS2NpSWlMbWg0YUczckpyMTY0a1I1WjVlSGo0SGVIaDRYZTRlMHdORFEwbkRoOCsvS2NKRXliOGQ5eTRjZThmUEhqUThWNnJCZ0JIQm03ei84YVRzOFIxYURyVk55Z3hNWEdqWHErUFQwdEx1NkMrdnY2c3pwejFGZ1p3ejJKS1FZRkpnYitkTUsxcXJNT1JtdTdQWXQ5ZkJtbjg4TTY1OHhDZzhVRkJmUVgrbkw0T290eitSOFY1ZzFyLytObGRublVHNXhyVDJXaml4SW40K09PUE8yMFhIaDZPdi8zdGI2aXNyTVJycjczV3JSL2h2WEZwcldNYzNRa09PZXNvbTgrUkJSd2VIdTcyVXVtaW9pSzNXYUNyVjY5R1pXVWxKaytlN0hHd3ZLdE9uVHFGSjU5c1Y4N002N29TTkJzMmJCaGVmdmxsbEpTVTRKRkhIb0dmbngrZWYvNzVkdjhyV1paYi9vK2RUUjZWbFpXRm5UdDNZdnYyN1hqOTlkZGJsV1Z3ZDdsM1J5VXFzck96c1dqUklwZnJPdkxRUXc5MTZaaHp6a2gweFdLeFFLMVd0eHhma2lTaHJxNE9lcjIrU3hNZy9mcHJVOG1paEFUWFpiNVNVNXNtdUI0OWVqUkdqeDd0Y2I5ZEpVbFN5L3ZLelRmZjNPUFhKOUFVTUhVRUhYdlR2bjM3c0hUcFV0eHd3dzI0N3JycjRPdnJpekZqeHVEdHQ5L0c5dTNiV3k2L2R3VFlOUnBOdHlhcGNpNFA0OHJ1M2J1eGVQRmlhTFZhakI0OTJ1MEVpcTcwNVhFZ3kzSkxwbXBVVkZUTGU4UmRkOTNWOHQ1NXh4Mi8vUVlzSzJzcUsvakFBdyswT3k2c1ZtdTc5dmZlZXkvT1AvOThWRlJVNElNUFBzRDMzMzhQdTkyT3NMQXdMRml3NFAvWnUrL3dxTXIwYitEZk15bVR6S1FUMGl0cHRJUlFER0FCQzJKRnhlNnVvcTRkNnlxdXJ1QXUvaXk3cnE1ZFZtVnRhM210cUFoaVFRVUVwUk5TU0NlOTkyUjZPKzhmeVlTWnlVd3lNNW1RQkwrZjYvSXljOHB6bmhuT0pEUDN1Yzk5NDVSVFRnSFFGM1Rmc0dFREpCSUo3cjc3YnRnemYvNThyRisvSHV2V3JjTjMzMzJIOTk5L0h6Ly8vRFB1dmZkZXE4Q3F5V1FhcU8rK2RPbFNKQ1FrdVBYYUNJS0FoeDU2Q1BmY2N3K3FxcXJ3Zi8vM2Yzanh4UmZkSHM5czdSbmIyZ0M0bllsM0F2T2FQbjM2RzVHUmtkY0FRRmhZMk5Ld3NMQ2x6dTdjMzNYOVZ3RFl1WE5uRXVCZXNMTzV1Zm1qbzBlUC90MWNqOVVKdnFtcHFVL3BkTHJteXNyS0YxSlRVOWVhVjVTVWxOeVdrNU5UbUpHUjhlYWhRNGZPZDJZdzI0WlhKNEN3dUxpNDI0dUtpdTRNRHcrL0VPZ0wxbXExMm9hMnRyWnZVbE5UbjlicjlXMDFOVFZ2cDZTa1BKbVltSGhIZFhYMXZ3RWdLU25wVWIxZTM5bmMzRHhzQnJOZXI5ZXAxZXFLdkx5OEN3SEEyOXM3UEQ0Ky9qNEFhR2xwK2J5MnR2WUZnOEhRQmdCWldWbWI5SHE5YTBYaFhSQVZGYlZDTHBkUE8zTGt5RTNUcDA5L3M3cTYrdG5RME5CVEV4TVQveUtLb3JHOHZOeWxEM3pINDN3Mmx3SXhtVXdHQU9qcDZkbG16bjdVYURRWFJFUkVPS3duSkpmTFo4WEV4RndiSFIxOW5hK3ZieVFBN051M2I2N0paRklOZGN5NHVMaDd6ZldrelZKVFU1OUtURXg4MEJ4QU5CZ01IZWpQQ20xb2FIZy9KaWJtMnJhMnRtL2EydG9HblJOU3FUUXBPVGw1dFY2dnQ4cnNrc3ZsL2dzV0xDaDBOSStZbUpoYlkySmliblcwZnV2V3JXRktwZEtxNXR6a3laUFBuejU5K3YvejhmR3gyeEU0T0RqNGJBQTRldlRvRXhrWkdmOE9EdzgvcjYydGJWQlR3dnI2K25jQ0F3TXpHeG9hM3V2cDZSbjBKU013TUhCNmNYSHhEYjI5dmJZWmQySnpjL1BIemMzTkg0ZUVoQ3lTU0NSU2MvQVdBSnFibXordHE2dDd5WEtIdVhQbldtVkF0N1cxZlYxWFYvZHFYRnpjblhGeGNYZlgxZFc5REVBS0hBdmdBb0M5R3RLMjl1elpNMDBVeFk3czdPejlXcTIyOXVEQmd3dHNMbHJKMEg5aGhsekhBTzd2V0ZaSUFtVGV4ekpOSm1yNUJKbTNGTEsrM3krSWswM0NzdGk1K0xKdTM2RHRGdG9FY0t1VXJZaVZEWDhIaUVTUU9MV2RyWHBWaDh2N0VJMUVmSHc4a3BLU2hpMmpjTmRkZDBFdWw2T2hvUUczMzI3MVdRa21rd2t2dnZqaWtQdUhoWVU1RENhTWhEbG9PdEl1MzBNRkpzM1p1YzgrKzZ6RElJcWo3T0RhMmxwczNyd1pVcWtVZDkxMWw5MEFyaWRxNE9yMStuRmJia0ltazZHam93UEZ4Y1ZZdjM3OW9PeGVjL1l0TUxpRWdzbGtRbDVlM3NBMmxuVkI5ZnFSTjVNMEdBem82ZWx4ZVQrRlFqSGlZd045emEvMjdkdUgvUHg4dlAzMjI0aU1qQVRRRitReW1Vd0RqNTJsMFdnZ2w4c2R2dGV1dU9JS1RKOCszZW8xZDlkUXpmSDBldjFBZmV3Tkd6Wmc0OGFOTG8rZmtaR0JoeDQ2bG1pMGRldFdxOWY5eXkrL2hFUWl3VVVYWGVUeTJFUEp5OHREVDA4UDNubm5IWHp5eVNkWXZudzVycmppQ3NqbGNxdmFxVXFsRW9CckdkS1dobnUvNXVUa0RQeHVmdTIxMS9Eb280ODZQZmJ4UEErKy9QSkxWRllPZmRkMmMzUHpvR1htUU81dzIvZlhnb1FnQ05pMWF4ZTh2YjJ4WXNVS1hINzU1VmEvTDh6L0hzUFZkWmZKWkZpMWFoVk9QZlZVUFBmY2M2aXZyMGRqWTZOVkFQZWJiNzVCWldVbC9QejhSdFFFc3FHaEFURXhNWGpzc2NkdzU1MTNRcWZUb2FhbVpzUUJYTElyYlBiczJSOU9talRwblByNit0ZUtpb3J1QkdCS1NFaTROejA5L1lYOSsvZWYyZFhWOVRNQVpHZG5meVdYeTJmdTJyVXJ4Ynp6V1dlZHBiT1gvZG5jM1B4UmMzUHpSN05temZvaU1EQnc3czZkTzdNQkRQcXdIaG9hZXVyczJiTzNPbHZxQU9qTER2WDE5WjBjR2hxNlZDYVRwZmQzaHJmNjQ2SldxK3VPSGozNjE0eU1qRmRqWW1MKzFORFFNT3hWMUtLaW90dTd1cnErY3JRK0pDVGtZblBHM21oTFNrb2FkSVZVTHBkbk9Wb1hGQlEwcU50bFdscmEzMFJSTkRRM04yL0l6TXdjV043VzF2WjEvejZ6RlFwRkFZRGVob2FHL3lVbEphMnVycTcrWDFCUVVFcE1UTXlmK2tzVERCdHMxV2cwUjNmdDJtV1ZSYW5UNlJSTGxpd1J6WTNpek10dHR6TVRCTUc3L3puYXJSa21rVWpranRaWkNFaExTM3VpcTZ0clYzdDcrMERXYVhGeDhUMVNxVFRXMzk4L0JYMTFSbDAybXVjekFDOEFkak1abEVwbG1aZVhsOHpmM3o5V3JWWmJaWDZGaElTY01XL2V2SjhBb0t1cmEyZDNkL2R2a3lkUHZxUzd1M3ZZV3RnNm5hN2RkcG12cjI5MFEwUEQyMjF0YmQvUG1qWHJVN1ZhWFNlVHlTWUJRSFYxOWIvOC9QeGlnb09EYzhyTHkyOVVLQlNXMmY3ZWMrYk0yZHJUMDNPb3Viblo2a09MVXFuczJMOS8veG0yeHdvUER6OG5LU25wNGFLaW90dVZTdVdnVzVJVEVoTHVteng1OGpMMDF6ZnVKeVFuSjYrWk1tWEtXclZhZmJTN3UzdUgrY0tFcGNqSXlPVWFqYWE2dHJiMjVlVGs1QWNURXhNZnNCZkFCYUF0TGk2K1N5NlhaMHVsMG5TdFZsc2FFeE56VTFSVTFIVUhEeDQ4UFRVMTlXOUJRVUVuNWVYbExiY3RRU0dYeXpNaklpS1dWVlpXUG1VN3FFYWphWENtNUVaeGNmSEQ0ZUhoRjhiRXhOeFlWMWUzenQvZjN3OEFqRWFqVmVrYWUwMy96TXhaNkFxRm91WElrU00zZFhSMGJFTi9LUWVnTDhzNEpTWGw4WU1IRDg2MCtUY2pKekdBNjZTem96S0gzMmlDbVQ4cHplcnhlQzJmc0RKdEthUVNIeFQzTnVCd1p4VWExTmJOajlwMUNrZ2wzZ2p3OWdNQVhKVndNbjVwS1VLNzd0am5waWtCRVlqMHMyNjZjNmVUemVIazNsSzhNdGYxRC8zTGYzblc1WDJJUm1yNTh1VjQvbm5IZlEzOC9mMGhsVXJSME5BQXVWdytLR0RoVFAzUlN5NjVaTVJCVm52TUFZalJHTnNUb3FPakVSUVVoRC8rOFk4T2F3QjdvZ1p1Zkh5ODNRelU1NTU3RGx1MmJNSE5OOTg4YkIxYVY1a2JLQTBuTURBUWE5YXN3ZjMzMzQvUFB2c01xYW1wT091c1k4Mms3UVZ3R3hvYThNRUhIMkQzN3QxV0FkYjQrSGdzV3JRSXA1MTJHc0xEdzBmOEhLWk5tK1pTb3laek1QK3R0OTV5dVFaclMwc0xjbk56Y2VqUW9ZRk1RM090WVI4Zkg2dHp3Rnd2MmRXNjBWZGZmVFV1di96eUlkOFBNMmJNY0dsTVI1eTlZTkRZNkY3WkljdG1iU2FUQ1I5Ly9ESGtjamxNSmhQVWFqWGVmZmRkS0JRS1ZGZFhEN3BsZmlTdXYvNTZuSG5tbVhqdnZmZXdiZHMyZlBEQkI5aTRjU01lZlBCQkxGeTRjR0E3YzVCeDBpU1grOVVBc0M0UFkyWlp5a1Vpa2VDV1cyN0I2dFdyc1dQSER1VGw1U0VySzh1cHNZL1hlZERZMklnMzN4eStNYlRsZSt5Q0N5NkFUcWZEOTk5L1A2ajBqYm5PczczM1pGaFlHQjUvL0hHRWg0ZmJmZTkzZC9lVk1BME1ESFJxN2dzV0xNRDY5ZXV4YmRzMm5ILytzY1RHam82T2dlZDAxVlZYSVN6TTlZdnhBUERSUngvaG5YZmV3ZFZYWDQzcnI3OGVmLy83M3lHVHlleVd0YUNSQ1E0T25qZHIxcXl2Zlh4OEpsZFVWS3cyQnlQa2N2bXNsSlNVSnpzNk9uNDBCMi85L2Yxanc4TEN6cTJwcWZtM3hSQytnaUQ0R0F3R2g0MTh5c3JLVnM2Yk55OTM3dHk1bngwNGNPQThBQVBaWlVGQlFUbFpXVmtiRlFwRlFVRkJ3VkNwOWNFeW1Td09BRTQrK2VSU21VeVcxdG5aK1hOd2NQRENucDZlUGZYMTlXL1kyNm0ydHZiMW1KaVlXOVBUMDUvcjZ1cmFZcStVZ2t3bW15MlZTZ01BUUJBRVg2UFI2T2RvRW9JZ0RIMnJpd2VscHFiK3c1MTE2TXZpMHdDQUlBakdtcHFhRjh5UGJRU0VoSVNjVWwxZC9RelFGNkNMalkyOU9UczcrMjI1WEQ1ZHI5ZTNWbFZWdld6dkFENCtQZ2xTcVhUZ0E4aWlSWXZxZkgxOVkrMXR1M0Rod2tQMmx0dmV1dS9yNnp1NWYzdTdmL2dTRWhMdVNraEl1TXZlT3JPTWpJeW5wVkpwWEVGQmdXM2RMdFBodzRmL2dMNGc2WWl5cHp4MFBnOElDd3RiS3BmTFUycHJhLzlqYjcxYXJTNEVnSUNBZ0ZtMkFkeXVycTZmR3hvYTNtcHBhZm15cmEzdDY1U1VsQ2NtVDU1OFNXQmc0TlRoanV2cjZ6dm9EL0NSSTBkV0FsREh4OGZmTDRxaVVhbFVsb1NHaHM0REFLVlNXVlZZV0hqYnlTZWZuSnVSa2ZIeGdRTUh6alUvOTZsVHA3NFFHaHA2Y244OVY5dlhWOWZWMWJYTjlsZ0pDUWwzR3d5Rzd2cjYrcmRoNXlKQlhGemN6ZjBad0FQalpXWm1maFFaR1hsbFYxZlhydjM3OTErY2xwYjJxTzNmdE1EQXdJelEwTkF6cXFxcS9nRkFYMWRYOS9xVUtWUCtIaFlXZG5aSFI0ZmRENjFUcDA1OVhpNlhUOXV4WTBlc3Y3OS9jbGhZMkdJQU9IVG8wTlU1T1RrL3pKNDkrL3U4dkx5cjJ0cmFOcUt2eklFK01qTHk4aWxUcHZ6TmFEUWFhbXBxL3VYd2hSNmFJamMzOTN5RlFsRUp3R2d5bVdRQVlES1pyQUs0enBZZ3NYMSt3Y0hCY3pNeU1sNnNyS3o4UDh2Z2JYQnc4QUtUeVdRSURnNWU0R2dzYjIvdlpHYy9FNXpvR01CMTBrb25nMzBUaFFEZ3BFa0RGNnVkTHAvd3hXbXJSbkZXOW1XSEptR3lOQWlMSXFiaHk3cDllTGZTdXE2NDBxREJwdzJIY0h0cTM1Y2xQeThmWEp1OENDK1dmRE93elNtVGgvMjdRWFJDeU1uSndkU3BVMUZjYkwvT3UxcXR4Z01QdU55VFlVQnNiQ3pPUFBOTXQvYTF2TTI0czdOejBIcTF1dS96Z1orZncrOHFZOHJiMnh1clZxM0MvUG1PUzMrTlZnMWNuVTZISFR0MlFCQUV0MS8vb2NURnhRMEt3SWlpYUxkWjI3UnAwM0RUVFRmaDlkZGZ4L1BQUDQvVTFGUWtKaVlDc002a05kZkFiV2xwd2ZmZjk1WHdTa2hJUUgxOVBZeEc0N2h2Uk9iSVo1OTlacmN4M0xubm5vdUZDeGRpenB3NVZ1ZHdhV2xmWHdkMzZrWTdVMGQ0dUpyUGp0YlBtemNQLy9oSDMzZHVSNEh2WjU5OUZ0OTk5eDFpWW1MdzMvLysxNjNHZExaKytPRUhORFEwNExMTExzTVBQL3dBdFZxTlo1OTlGZzgvL0RBMmJ0eUlscFlXckZtenhtTzFhT1BqNC9ISUk0L2dpaXV1d0xwMTYxQldWamJvMzhMY29DMGlJc0lqeDdRbkp5Y0hXVmxaeU12THczLys4eCtzVzdmTzZYcmZ4K004Mkxseko3UmFMVEl5TWxCU012d0ZmWVBCQUoxT0I2bFU2bGJkY2xFVWNjMDExd3k1VFdOajQ1RFBhK1BHalFPMXVJT0RnM0h4eFJkYnJYL2xsVmVnVUNnUUhSMk5LNjY0d3VVNUFzQ09IVHZ3MWx0dlFSUkZxTlZxQ0lLQTdPeEJpWVhrSWQzZDNVVTlQVDBIS3lvcW5qVFhzQTBKQ1ZrOGE5YXN6NHhHbzZLb3FPZ0c4N2FwcWFuUGlLSm9hR2hvZU1XOFRDNlhod0tBWHEvdkdqUjRQNVZLMVppWGwzZkZuRGx6dnBzelo4Nm1nd2NQWGdxZ056SXk4dXJwMDZlL3FWS3BTdmZ1M1hzdWJESm9BU0E0T0hoT1dscmFpOEhCd1FzRVFmQTJHQXhkM2QzZHU0OGVQYm9tT1RuNTd3QWtSNDRjdVJsMjZsdjJNNWFVbE53emI5Njg3Y25KeVk4WEZoYmVMSmZMSTBORFEwOERnSG56NXYzazQrTVRXbGRYOXlvQVRKMDY5U1VBTHprWTY3aXlWd3QyeG93Wi80Mk9qcjVwcUNacVVWRlIxMCtaTW1WMVhsN2U4c2JHeGpkNmUzdHI3RzBYR1JsNWtVUWlrYmEydG00RyttcTlWbGRYUDVPY25Md2FBQW9MQzYrRm5YOFRBSmd6WjQ1VlU2ZzllL1lzOXZYMTlRRUFVUlNGaElTRVJ5SWlJcFo1ZTNzSEd3eUdycEtTa3JzVUNzV1FqYTJDZ29LeXU3dTdmOXUzYjU5VDVTNEFZTW1TSlZZZmJvT0RneGMyTlRWOTFOblorWXVkdXFwRE51Unoxa2pPWjF1VEowOCtNek16ODdQK0lMdGQzZDNkZVNhVFNSc1VGSFJLYTJ2ck4wRGZlZERlM3I2anFhbnBmMGVPSExuSmRoOVhhZzdiVVBmUDY3emUzdDZEQU5TQmdZRUwxV3IxVVFDOVdxMjJ0N0N3OExyTXpNelBzck96TitUbTVsNlRucDYrTmk0dTdzN2k0dUxiVkNxVjNXQzlyWkNRa0VVUkVSSEwrNFBXZGpPOGZYMTlKK3QwT3F1TTBZNk9qcDlGVVRRVkZCVGNBSXZBdWFYRXhNUzFvaWpxNitycVhnZUFvMGVQdnBTUWtIRGYxS2xUWC9uMTExK3pZWE1leUdTeW1KQ1FrRVUxTlRVdllYQVdkUGZldlh2UHpjbkorYzVrTXVrQUlEMDkvZW1BZ0lBNUJ3OGVQRnN1bDJlbXA2Zi9VNmZUVlRZMU5YM3F6SE8zcFZBb2pwaC9OdGZhdFEzZzd0MjdONmVucDZjTUFHSmlZaTZkUG4zNm0xdTNiZzBGQnI4SHpBSUNBcWJObWpWclMydHI2emVWbFpWV0YzejZ5emJjYVc4L3M3bHo1MzR6MVByZkV3WndmNmRTQTZNUjVudXNCdlh1OXJKeFdUN0IzOHNYazZYSHlzblVxT3czUGZxK01ROUxvaktSR3RDWDRiUTRZaHErcXR1SEttVXJ2QVV2bkJYcHFQRWkvVTRZKy84ekRQd253QWdScHY2V3lpTDZycWlLZlQ4TElnQ1R4YzhpUklnUVlMRWRUQU0vQy8zcjdhMkRJQTZNM3plRzZkalBGdU1EaXp6eFJBVkJ3QjEzM0lHSEhucG80SFpWVC9IeThzTEtsU3ZkYWs0RkRKL2w1K3h0czJOcHdRS0hGNGRIMWErLy9ncWxVb25NekV5WDZtYzY2L1hYWHg5VXMxYW4wem5Nekwzc3Nzdnc2NisvSWo4L0g0OC8vamhlZmZWVlNLVlNxd1ptNXFCT2JHd3NsaTlmamlWTGxpQTlQUjNMbGkyem02VnNOQnBoTXBtR3JaMDcxc3daQUttcHFWaXdZQUUrL3ZoajZQVjZoeGRHQ2d2N1NxMk5SdGtSd0hITlovUDd6ZEg2NGM2am4zLytHZDk5MS9lZGVPWEtsUjRKM3FyVmFyejExbHZ3OXZiR3BaZGVPaEE0VGtsSndmUFBQNDlWcTFaaDkrN2RlT1NSUi9Ec3M1NjlpeVV0TFEzUFAvODg2dXJxQnBXek9IS2s3L3VLTzBGMlY5eDQ0NDM0ODUvL2pQTHljdnowMDA5VzJlc2pOZEx6NFBMTEwwZEJRUUZ1dnZsbXAwb05tTXRxdUp1MUxKVktIYzZwdDdjWFhWMWRrTXZsZHJObW5ja1kxMnExQXhlVTdycnJMcmN1Q0d6ZnZoMy8vT2MvSVlvaUZpNWNPS2prRUkwS1pXNXVydmtQVDNCNmV2cmY0dVBqNzlQcGRBMkhEaDA2UjYxVzF3RkFmSHo4L1pHUmtkZVVsWld0VXFsVURSYjdSd0tBWHE4ZmREdTJwYTZ1cmgzNStmbVh6Wnc1ODlPVFR6NzVZRzl2NzZISXlNZ3IydHJhdnNuTnpiMEdnTjE2UENhVFNTcVh5NmMzTmphKzE5alkrR2xuWitkV0FQcjQrUGlWY3JsOGVtbHA2YjM5SlFDR1BIWjVlZm5ETFMwdDc2V21wdjdEWEg1QW85RlVkM1IwZk5mVzF2WjlTMHZMVm9QQm9HaHNiUHpRYURRcVRqMzExSXFLaW9wSEt5c3JuNGlMaTd0NTZ0U3A2N2R1M1NySTVmS3M2T2pvUDRTRWhDenE2dXJhRFVBM2FkS2tKVk9tVEhtc29LRGdLdlByTlJMVjFkWC9hbXBxZXQvZC9XVXlXWkpNSmtzekdBd3FqVWJqc0VaTFVsTFNBeXFWcXR5eTlxZWZuOS9BclNzaElTR25OalkyZmdnN0dhdTdkKytlcVZBb3pGZWVERURmN3dCL2YvL1lqSXlNMTZWU2FWeGVYdDdWYytiTTJWSmFXdnBBV2xyYXM4WEZ4WGUydExSc3NEZVhnSUNBYVhLNWZIcC9CcmpEaXdHMnRtN2RHZ2lMQUdCVlZkWGpLcFZxbHpQNyt2djdSd1VGQmJuMUlkUGQ4OWxNRVBxYUtHWm1abTdvN2UwOVVGNWVQcWhKRjRCSklTRWhNN1JhYlZWWFY5Zk84UER3Q3lvcUtsWURRRWhJeU9taUtFcWFtcHIrWjIvOG9RTDhaaWtwS1UrWWcvV1daREpaZEdobzZPTEt5c29uQUNBNk92b3ljeFkrQUxTMHRIeFJVRkJ3M2N5Wk05OVp2SGh4clkrUFQxQnBhZWxEZFhWMWRyUGdiWVdFaEN5YU5XdldGenFkcnJXK3Z2NHhSOXY1K2ZrbGFqUWFxejgrOWZYMXI5WFgxNzhPQjFuVUlTRWhaMFJGUlYxVlYxZjNoa1hqdUk2alI0K3VUVTlQZjM3NjlPbnJqaHc1Y3FQbFBwR1JrVGNKZ2lCcGFHaDR4OEZVT3ZidTNadGpQcWFmbjE5aVFFREFWQUQ2L1B6ODZ3SUNBdlpPbno3OVhaVktWZFhUMHpPNHBxUUxmSHg4UWdEQVpESXB6Y3QyNzk0ZEdSMGR2Y3BrTXIydFVDaUtqRWFqdVphdEppTWo0K205ZS9jdXNLM1JLNWZMczJiUG52MnRRcUU0bkorZmZ3MXNYcS9Dd3NMckdoc2IzNCtPanI1Mnhvd1pnenBybDVlWC83V3FxdW9OMkpRSUdhclozSW1NQWR6ZnFRV1RyTS8zMzlwS3gyZ21RNHVYV1g4eHFGYmFEK0NLRUxHKy9FYzhuZjFIQUlBQUFTdVNGK0gvQ2o3SGd2QTBCUHNjQ3doVktKcXhvWGJvNWtNUFRqdFdoMDl0MU9HVjBtL2RmUW9UblFsOVZ4UjFOdi9YQW9JT29xaUZBQjBnYWdHSkZoQjFBK3NFVVFzVHRCQkVIU0RSUWhSMWdpQnFSVWkwRUVTZFlJSVdncUFUUlpNZTVxQ3FGd3lDc1QvUUtzSWdBQWFUNEdVRURBYUlNRWdFYnlQUXR4eWlZREJLUkNQRXZwOGhDZ1pmTDZOUklnb0dMNVBFb1BUVkdRRVkvbjc2TnFNZ2pNT3JFelplMysrNU9VWkdSdUwrKysvSDAwOC9QZUxiK1MydFhMa1NLU2twdzI5b3cyUXlRU0tSREFTREFQdDFaczFadWM3Y0l0UGQzWTJnb0NDN21WOVhYbm5sc1B2ZmNjY2REcHN4ZFhVNS9WbmRMbmZyTEE2VmtXcXVTNW1mbno5c3BwMGpuaXk5SUFnQ1ZxMWFoVnR2dlJXTmpZMG9LaXBDZG5iMlFEa0J5MkRKNU1tVHNYTGx5bUhIN08zdEsxbm9iaDNTNHlVbkp3Y2ZmdmpoUU9EcnM4OCtjMWpEVjZ2VklqYzNGeEtKeEdQbERtdzVPbThzUzBTNHFxaW9DTTg5OXh3QVlNbVNKVU5tbmJ2aTNYZmZSVWRIQjVZdFd6WW8yelV1TGc3UFBQTU1WcTllald1dXVjYXRyRTZncnh5Q3EzY1p0TGYzeFhvMmJ0em9WQm1PVmF0V3VaV0ZPWFBtVEN4WXNBQ1JrWkdZT3RXemR3YU45RHdRQkFGcjE2NTErblUzMTFxUGpvNTJmcElXcGt5WlU0cDM2Z0FBSUFCSlJFRlU0bkJPcjc3NktyNzg4a3NzWDc0YzExOS8vYUQxenZ3T2xFcWxlUHp4eDFGY1hEenNheTJSU0FheTVzM1BmOHVXTFhqaGhSZGdNcG1RbloyTlJ4NTV4TzF6a2x3amw4dWpJaU1qYjQrUGo3L2J4OGNuckxXMTlldkRody9mQktBVmdGZEtTc3JhNU9Ua05jM056WjlVVjFjL1o3bXYrVlp0clZiYlpHOXNTMHFsc3JHN3UzdG5XRmpZVXBsTWxxclZhaHNyS2lxZXdCREJydDdlM24zYnQyK1Bna1ZOUndDb3JhMWRwOVZxbXh3RkJHMVZWVlU5RFFCZFhWMi9sWmVYUDlMYTJycEpxVlRtVzI1VFhsNytNQUN2ek16TS95ZUtvckd0clcxUVJwMVNxY3dyTHkvUHk4bkoyVjlkWGYxNGMzUHpWNElnU0FNQ0FtYk5temR2YjE1ZTNvWE8xQjhkaWtLaE9HS1psV2ZKWkRLWlh3ZUhUWWxDUWtKTzF1djFIVU1GYjZPam82OExEQXljVTF4Y2ZBLzZnanVTYWRPbXZSSWRIWDFUZTN2N0ZtOXY3OURZMk5qYnZiMjlJL1B6ODFmQUlwdTB1cnI2UmZTZEc1YUZ3T1ZKU1VsM0p5WW0vcld0clcxVGJtN3UxWEs1UEJVQXVydTdEeFlVRk55WW5aMjlvYTJ0YlhObFplVWEyNERUbENsVG5oQkYwVlJYVi9mdThLK1FGYXNzVjFmcXprWkVSRndWRVJIaDlvYzBkODVuczZDZ29Ia0EwTnZiZTdDd3NQQ0tzTEN3K1hLNVBEMDBOUFJNQUpnelo4NHVIeCtmTUFESXpjMjl1TG01K2ROcDA2YTlGaFFVZEZKUFQ4OCtxVlFhbzFhcnk5MmQrMURpNHVJZUJDQnBhR2o0WDJobzZLbUJnWUU1WldWbGF5dzJDWkhKWkNrbWswbnI0K01USklxaVVTNlhKL241K1NVUGRjN0o1ZkxJMk5qWTFmSHg4U3NOQmtOWGJtN3VoWTVxc3ZyNStVMlJ5V1RwYlcxdDlqNGcyUDMrRmhBUUVERno1c3gzOVhwOWUzRnhzVlZndXFhbTVxV0lpSWpMWW1KaWJ0RHI5UzFsWldYbUpnSHloSVNFZXpvNk9yWXJsY3JEL2N2TTJmdytPUFo3WitDWUFRRUJXUXFGd3R5VVRabWZuMy81ckZtenZwWklKQVBCajhURXhIc1RFeFB2ZGZSYU9CSWNIRHdYQUxSYXJmbUNtSGRxYXVyNlNaTW1uZC9kM2IxYm9WQllabGJyVENhVGJ0NjhlVHZLeThzZnJhbXBlUmFBS1NJaTRwSVpNMmE4MTlYVnRldlFvVU9Yd1NaVHVhS2k0dEhlM3Q1Y0FHaHNiTnpjMDlNekd6YXFxcXJzWFZBQTNLd2ZQZEV4Z091a3NheG5PaHBsQythSEg2dC8yNk5YbzdEYnVmcDN6eFM1M3J6RTB2SzRIS1FHT2w4SGNFckFzU3daRVNKcVZZNHZxSmYyTm1KM2V4a1c5TmYyblIyYWpOVEFLSndiUGN0cXV5L3I5dUZYRndMV0JwUFJwZTJQQXhGOUh4QlU2THZ0UWdVSUtrQlVBWUs2Ny8raUNvS2dnZ2dWQktnRlVWUUJFaFhFdnVXaWFGSkRrS2dnaUNxWVRDb0lYaW92azBRdGVCbFZCcjJQR25wZkRRSjZkV3ZQMkRieXJpaGpiTzFZVDJDTVpHVmw0Y0VISDhUenp6OC9FRlJ6bDVlWEYyNi8vZmFCRHVHdVVpcVZUbVhWbXV0UU9uTWI4emZmZklNZmZ2Z0JEenp3d0tEQW1MM3lETGJNTlJhSG8xYXJCMjdSZGRab05DQUxDUWx4dVU2cldVdExDN1JhclVmcXpGcUtpWW5CZ3c4K2lPVGs1SUZHUHZZQ3VNNHl2MjZ1TnZzNjNpenJ1UTVuOSs3ZDBHcTF5TXJLY3VyQ1JFOVBEMHdtRTBKQ1FrWXl4UkdwcnE3RzZ0V3JCekw0dDI3ZGlxMWJ0N28xbG1Vd3RLQ2dBQnMyYklCY0xzZUtGU3ZzYmg4Zkh6K1FvZXN1bzlGb3Q5R1dNM3A2ZXB4cWhEZVN1eHNlZi94eHQvY2RiYTRFS0E4Zjd2dHVPUnAxWUE4YzZMdXoyUk5aNjg0RXlpZE5tb1N2di80YVFGOXBpSmRmZm5tZ1dkKzhlZk93ZHUxYWo1WDBvR0hKczdPemYvWDM5MC91N2UwOVhGaFllSU5GZzZ1VE1qSXlYZ29PRGw3UTJOajRZV1ZsNVNvQWt3RDBBdEFIQmdhbUp5WW1QbUl5bVhSZFhWMzJicDBPRFE4UFB5VTBOSFRKNU1tVEw1REpaS2ttazBsZFgxLy9YNzFlM3hvZkgzLzMvUG56ZjlWb05OWHQ3ZTNmOS9UMC9OclYxWFZJcVZTVzR0aHR6ZzQvRnpzYnZMWFUxdGEyc2IrTzVhRFhJVEl5Y2xsaVl1SmZBZ01EWjVXV2x0NWpEakthR3dyMUI4L3lwVkpwdkZ3dW45YmQzWDI0Zjh6TkJ3OGVQSDNXckZuZnpKa3paOXVoUTRjdXNsZnoweE42ZW5weVkyTmpNWHYyN00rN3VycHNNMDBGdVZ3K1BTd3NiR2xqWStPZ3JEb3pmMy8vMlBUMDlPYzBHazExZjlaa1VIWjI5bnZoNGVFWGRYUjBiRDkwNk5EbEFMem56cDM3VldSazVQTEF3TUJEUlVWRmZ6STNjU29ySzd2UGNxeVltSmpiWW1OamJ3TWdGaGNYMzlIYzNQeWg3VEU3T2pxKzNiOS8vNWxaV1ZrZjVlVGtIT25vNlBpeHBLVGtCcFZLMVJBZkgzOS9SRVRFcGZYMTlldTFXdTF4K3dMWTJOajRZVlZWMVRPMnl4M1Y3SVZuem1jQThBME1ESnpYMjl0N2NOKytmZWNHQmdiR3pKa3o1M3NBTUJnTTNkM2QzYjhxRklwQ3BWSlpxRkFvaWpvNk9uNEZnSlNVbE1jeU1qSmVLaWtwdVVjaWtmZ3JsVXFIWlJMTWphMWNGUndjUENjK1B2NnVwcWFtRHpVYVRlT3NXYk8rVkNnVStSMGRIZHRDUWtMT2lJNk8va05VVk5RMUVvbkVyN0d4OGIyYW1wcG5FeE1USDR5TmpiMDlKaWJtdHM3T3ptMHRMUzFmZEhWMS9kd2Y1UFFOQ3dzN015b3E2bzlSVVZGWFNDUVNhWHQ3KzNmRnhjVzNxdFhxR2dDSWk0dTdOVGc0K0ZTOVh0OHRpcUpHRUFTL3FLaW81UUNFeHNiRy8rZnMxR2ZNbVBHMW41OWZYRzV1N2tVQWJBTVlwaU5Iamx3NWQrN2N2WW1KaVgveDkvZFB6TXZMdXowZ0lDQmFxVlFXMTlmWER6UXpVYXZWbFFBd1k4YU0vM1IzZCsrMkdFTUlEZzZlTDVQSlVpMXJiaXNVaXFKZHUzWmx3S0w4UWxkWDE2NjJ0clpObGhPd3JWdWRtSmk0eXMvUEwxNnRWbGZvOWZwT3FWUWFsNVNVOUpESlpOS3AxZXE5QUx5eXNySStDZ3NMTzZla3BPU09scGFXelFDa1lXRmhaK24xK2pZQXByS3lzZ2UxV20xZFlHRGdISmxNRnBtUWtQRDN1TGk0VzJ0cmEvOVRVbEp5RCt3MHhqTm5WdmZyVkNxVnczMkptNFMrR3RyYWtKQVE4eGZUa1gzUm5XQVl3SjBBWHJiSS9qU0lJOCttaTVOTlFxei9zVnZTOXJTWHd5UTY5M3QxcElITXhSSFRYZHJlTW9EYnBPNkMzalIwUFBIRHFwMllQeWtWT3BNQjd4N2REcTFSanhuQng0SWVuVHJsdU0wMkhvNlBRUi9qSy9qM3JGcjZ2V29pWkpUUzJNdk96c1lUVHp5QlYxNTVCZFhWMWNQdllFZFVWQlR1dU9NT1pHUmt1TFcvd1dDQVZxdEZVRkRRc050V1ZGUUFjQzZqUzZWU29iYTJGalUxTllNQ3VFTmwwSmt6dHl3ektCMHhtVXk0N0xMTGNQcnBwK09XVzI1eHFiU0RuNS9mUUVCZ09PWm1QME5adm53NWxpOWY3dlR4TGQxODg4Mm9ycTRlbGZxZWl4Y3Z0bnBzZmg3dWxFRXdseHB3OVRiMmQ5OTlGOEhCd1ZpNmRPbTRLNzloUGdkc1h5ZEhpb3FLc0hidDJvRm1TY2RiY1hFeDFxeFpnOTdlWG9TRmhlR2NjODdCenAzMkd4ZWJBKzZ4c2JFT3M5a3RIVGh3QUtJbzRvWWJiaGd5UUQyUzRDM1FkMkhCMldaMlI0NGN3YXBWcTZEWDYzSFhYWGNOcXFGSzlvbWlPSEJlV0hhUzk0UURCdzZndHJZV0FRRUJtRE5uanN2N2YvcnBwemo5OU5QZEtqVlRWVldGZi8vNzN3TTE1SmN1WFlyNzdydlBJK1ZEeUduSzNOemM1WDUrZnVIdDdlMC85aS96eXN6TS9EUXlNbks1MFdoVUZoY1gzMU5YVi9keWNuTHk2cFNVbENkc0I2aW9xRmlEL3R2ZXc4TEN6bzZPanI0aE9EaDRya3dtU3djZ2lLS283K3pzM0ZGZFhmM3YrdnI2andGMEFrQjVlZm0vNHVMaXJvMktpcm82SmlibXB0allXSFBoZmxHcjFUWlZWbGF1ZGZhMjdCSHd5YzdPM2hBV0ZuYTJJQWcrN2UzdFcvYnQyM2VIWlZtQm5wNmVIelVhVFUxT1RzNWU4N0xHeHNaM05ScE5sZmx4ZDNmMy9nTUhEcHcxYjk2OG42Wk1tYkxtNE1HRDIwWmpzdlgxOVcrRmhJU2NGQkVSY2VXa1NaUE90VjF2TkJwVjdlM3RXd29MQ3gzZEZpRmtabVorN3VQakU1NmZuMytkVENhYlBudjI3TS85L2YyVG01dWJQODNQejc4ZS9jSEdBd2NPbkROanhveDEwZEhSTjJWblozLzcyMisvWldvMG1xT1dnMG1sMHJTNHVMaDc2K3ZyWHkwdkwvOFhoaWgvME5QVHMzdm56cDNaNmVucGY1TktwVkVxbGFvaElDQmdXbnA2K3IrVVN1V1JvcUlpOXh0R3VFR24wN1VxbGNyY29iWVpwZk5aZC9qdzRmTk5KbE1YZ0o3ZTN0N2V3NGNQWDZCUUtQTFZhclhEaklTaW9xSS9aV1ZsZlpXVGs3UFhaREpwV2xwYWRqamFkcytlUGNOZWpZdUxpN3MzTmpiV3FrNU5ZR0RnUElQQm9LaXNySHc0SUNBZ1RTNlhaeHcrZkhoWlptYm0rNUdSa1ZjYWpVWkZVMVBUZTBlUEhuMU9xOVdXQVVCaFllRU5WVlZWenlVbkovOGxJaUxpOHJDd3NET3JxNnRmTENzcnU4L2Yzejl5MXF4Wm4zcDVlUVYwZG5iK1hGbForUTg3amNURTZPam82eXdYYURTYTJ1TGk0bHZNZGJtSGs1V1Y5VzVnWUdCT1JVWEYzMndEcDJZcWxhcHg3OTY5WjgyZlAvK24wTkRRcFFFQkFkRUtoYUpvLy83OXAxbHUxOURROFAvQ3c4UFBqNHlNdkRZNk90cXF2ckRSYU94dGFHaDR2N3E2K2hYcjBhMERwZDNkM2Z0dHMxaHRBN2dTaWNRL1BqNytIc3RsSnBOSlhWcGFlcmRTcVd3R2dQYjI5aDhxS3l2L25aU1U5T0RVcVZQWEE0QW9pdnJTMHRLQjdONmFtcG9YQVdER2pCbnZoSWVIWDFCUVVIQjFVMVBUSjBPOFhDNUpTMHQ3T0RFeGNTQzdzYk96Y3hzOFZFOTZvbUFBZHdMNHFYbklVa291bXo5QnlpY0F3SlNBWXdHSGFnZjFieTNWcXRyeFh1VXYyTnRlam5wMUIrNjBhVDczWGVOaEdFVkhmUVhHdDlYbi90SUlBQStPOVVSb1FvbVBqOGRUVHoyRkgzLzhFVjk4OFlWVDJhbEFYeG1EWmN1VzRkeHp6eDFSVFZKekV5eG5zaXIzNzk4UHdMbU1McFdxNzA2OTRPQmd0K2MybkthbUppZ1VDbXpldkhsQzF6NDBaeU1lajh6V2tUU2kyNzY5cjBHbHE3ZW1sNWFXWXUvZXZVaEtTaHBYellYS3lzcHcrUEJoK1B2N1k4bVNKVTd0MDlYVkJZUEI0RlFXcUtmdDNyMGJUejc1SkRRYURjTER3L0hQZi80VGlZbUpEa3VDbUMrR3ZQTEtLd2dJQ0xDN2phVUxMcmdBQlFVRjR5WklldWpRSVR6MjJHTUQ1Uy9lZXVzdDFOYlc0cUtMTGhySUtIZldXQVRieDlMdTNidlIxdFlHdVZ5TzJiTUgzZTNvTnAxT2gzWHIxZ0hvTzE5Y0RlYWJUQ2FzWDc4ZTY5ZXZ4emZmZk9QMC9scXRGaDkrK0NFKytlUVRHQXdHZUhsNTRiYmJiblA3b2htTmpGS3BQR3l1aWQvUDJOTFM4ckhSYU95dXJLejh1emxUcnFXbFphTWdDTDZDSUFpaUtJb21rMG5WM3Q2K283ZTM5emZ6am1xMXVqZzhQSHlwU3FVcXE2bXBlYjZqbzJON1cxdmJOdGkvcmJ5cnJxN3VsYnE2dWxjQWhFVkVSQ3dLQ2dxYUh4Z1ltTzNyNnh0V1YxZm5kaDFZRitqcjZ1cGVhMjF0M2RUWjJibFJwVkkxMm02Z1ZDcWJkdTdjT2NYZjN6OWFGRVZ2alViVGk4RVpmbEFxbGZrSERoeFlyRkFvUEg5YmtNVjhDd3NMYnk0c0xMeloxUjFOSnBQV1pESVpxcXFxbmdrTURNenU2T2o0RmtDWXdXRG9LUzB0dmM4Y0NMS2dLeXdzdkxtam8rTm5vOUdvc1EzZUFrQlhWOWUyL2hJWGd3STZScU94cTZXbDVYT2owV2daMU8wcUxTMjkzL3hBb1ZBVUZSUVUvTEducDJjWCtqSzdQY2JMeTB2WjN0NytuVmFySGZSdnVuWHIxc24yNW15N2JyVE9aNXRiNFVWemM3S2h0TGEyZnJOMzc5N0ZNVEV4VjdXMnRtNkNuWE93cnE3dTNjN096cDI5dmIzMk95dGJPSHIwNkhQTnpjMWYyZXovUm10cjY4OWFyYllCUU1PZVBYdm1LNVhLUElWQ1VkbmEycnE1cWFscEErdzBaMU1xbFhrRkJRWFhBcmd6TEN4c1FVZEh4M2NBb0ZhcmEvdHJRMWZhUEdmTFk2NnZxNnRiRDhBTGdBUjlKUXhjeXFBckx5OS9USzFXbDFSV1ZnNTV5NDFXcXkzZHQyL2ZmRzl2NzBSSDh3R2d5Y3ZMYzY4TEo0Q0RCdytlcDlmcnEyeVgvL0xMTDJsYXJYYmd2VkJaV2ZsaWEydnJCb2xFSWhORjBVY1FCSDFQVDA4eExONEgvZlYra1orZmYydHBhZW5EL2MraEVYYmVLNFdGaGF2a2N2bEQ1dUN2cTFwYVdyN1NhRFNER2g0Mk5qYSswMyt4U3RUcGRKM056YzNPWmN1Y1FCakEvUjFhWUZFK1FXblFJcS9MdmN5ODBlWWo4VWFTL0ZnR1JhWDlzalNEZkZIWGQwRjZzalFJWjBRZXk4d3ppaVo4MTNUWTBXNUVKeXd2THk4c1hib1VaNTExRnZMeThyQjM3MTZVbDVlam9hRmhvRWF1UkNKQlZGUVVVbEpTTUcvZVBNeWVQZHNqemFUTVdiVkpTVWxEYmxkUVVJRHE2bXJJWkRKa1pXVU5PNjY1WHFvNWsyL3k1TW40OXR2aGExVUxnZ0JSRkNFNmNkZUJPUXNyTVRGeHd0NCsyOXpjREkxR0EyOXY3MUZwZm1iTC9PL2lhZ0QzOE9IREtDOHZoMVFxZGJsUm5FTFI5OW5kM1daS28rV05OL29TdGM0Ly8zeW5NNFByNitzQjlHVzFIaTlHb3hGdnYvMDJQdm5rRTRpaWlLU2tKRHoxMUZNZVAxL0N3OFB4eEJOUHVGVkg5TGJiYnZOWS9WR2xVb24zMzM4Zm4zLytPVVJSUkhaMk51TGk0dkRERHovZ3E2Kyt3bGRmZllYczdHd3NXN1lNcDV4eUNyeTh2SVlkMDkyU0RlTlpiVzJ0M1Zxem9pamkvZmY3dnZlZmRkWlpJODZZTmpPWlRIanFxYWRRVTFPRGtKQVFYSFBOTlM2UDBkM2REVkVVRVJ3YzdOUzg5SG85Tm0zYWhJOCsrZ2dkSFgyOVVaS1RrN0ZxMWFwUktRMUI3bXR1YnY2NHVibjVZOHRsU3FVeS8ralJvL21POWdINkFqYmJ0MjkzNTVkWlIwdEx5NWN0TFMxZnVySHZnUEx5OGxYbDVlVXUxY0pyYTJ2YjdNUm1SbWNhbERtcVhUc2UvUFRUVHdNZkZGcGFXajd2LzdGano1NDlzK0dncmlnQU5EWTJmakRNMEhZRG9ScU5waW92TCsveTRlWmxlNTU1aWtxbGFqeDA2TkNnTE9WK1EyVXBEYXdiNi9QWlZtOXY3NjhsSlNVT3MxSzFXbTJaT1ROMk9JNjJ0VnltVkNyeitwZFZORFUxVlRneGJMYzVlR3ZtVEhDNm43a0J0dFBLeXNydU01ZjBLQ3NyYzFUNndvcGFyYTRIVU8vS2NWelJmMkZrRUsxV2ExdXp1TWVpbHU1dzJyUmE3WENaZFcwMkYrSmNrcGVYZDRtOTVRcUZvdENGZVo2UUdNQjEwbWpVb1IycGZ4ZHZ3czdXWVM5b1dRbVhCaUkxNEZnTjJscFYyN2pOU0UwSmlJU1hjT3kyekxMZVFSY3NoM1I1d2dLci9iZTNIRUdYenYxZkpFUVRuWmVYRjJiUG5qMlFNU1dLSXJSYUxVUlJoSitmMzZnMGFObXpwKyt1djlSVXg0MUNSVkhFbTIrK0NhQXZJT0RNN2FybUw5dVdHYmpPQkZyQ3c4UFIydHFLMzM3N2JjaE13TGEyTm56K2VkLzNDVS9mSW53OC9mcHIzK2ZxNU9Ua0lmOTlMN2pnQW9mclhGRlUxSmRBNEVxOVhiMWVQNUIxZC83NTU3dGNjOWpjREc4MFNrUzQ2NmVmZmtKdWJpNWtNcG5kUUpTNTVJQzV3WitadVZsZFltTGk4WmtvK3Bxd2ZmeHgzL2ZWTTg0NEEvZmZmNzliR2RUT2NQZENpRG1UZnlUYTI5dXhhZE1tZlBYVlYranQ3WVVnQ0xqMDBrdHh5eTIzd052YkczLzYwNSt3YWRNbWJOeTRFYm01dWNqTnpjV2tTWk53OGNVWDQ0SUxMaGl5RE15MzMzNDc2UGVQSzgwR3pabnJ6cFNpT0Y2OHZiM3RsclBadkhrelNrdEw0ZVhsaGNzdXU4d2p4K3J1N3NhVFR6NkpRNGNPd2N2TEMydldyQm15bWFGRUlvSEpaSUxCWUYxV3l4eElqNG9hdXRkQ1Mwc0x0bXpaZ20rKytXYmdiNGxVS3NWVlYxMkZhNjY1eG1OQmFTSnlDOHZFRVJFNXdFOG9FOWh3OVdEdDhSSWswSnIwa0VyNkFpUlRnMktSTXlrVmU5dEhwWEhraUV3TmlobjRXUVJRMWp0c1E5a0I0ZEpBbkdtUmZXc1NSWHhXdTJlSVBZaCtmd1JCR0xWQURkQlhEM1hQbmowUUJBRUxGeTRjV0s3VmFxRlFLQWErSkgvKytlY29LQ2lBajQ4UHJyNzZhcnRqeVdReUtKVksxTmJXUWlhVG9iUzBGTjdlM2k2WEJUajExRlB4eFJkZjRKVlhYc0g2OWV2dGZsRTNtVXhXQVpYenpqdlBwV01BZmMvUjBhM245cloxUjBkSEIycHJheEVZR0lqQXdFRElaREw0K1BqQXg4Y0hQVDA5MkwxNzkwQ1g5MFdMRmcwNWxxUEdYUFpLYnRUVzFxS2hvUUZSVVZFSUNRbUJ2NzgvakVZajl1M2JOMUR6TlMzdDJKMGU1cVpTUVVGQnFLNnVoa2FqR2NoSUZVVVJMN3p3QW80ZVBZckF3TUJocys2OHZiMmgwK2xRVWxLQ2pJd003TisvSHkwdExZaUppUm1UTE9tR2hnWm9OQnFyWTdlMHRPRGxsMThHQU54d3d3MTJ5M3lFaG9aQ3BWTGh0OTkrd3ltbm5BSlJGSEhvMENFY09IQUEzdDdlYnRlY2RzZEZGMTJFclZ1MzRyTExMc081NXpwS0RocGJtemR2ZG5oSHdGQ0Iwb2FHQnV6ZnZ4Ky8vUElMOHZMeVlETDFYYkNlTm0wYTdyampEcXNtV2Viejc0b3Jyc0NPSFR1d1ljTUdsSlNVNEsyMzNzSUhIM3lBSlV1V1lQbnk1U01Lcm5kM2Q2T3RyUTFCUVVFSUNBaUFuNThmMUdvMVB2eXdyOGZPZUxvSUVSMGRQZkQ3dzZ5cXFncXZ2ZllhQU9EQ0N5OUVURXlNdlYyZHB0ZnI4ZTIzMytMdHQ5OUdiMjh2Zkh4ODhOZS8vaFd6WnMwYWNyL3c4SEMwdExUZysrKy94eVdYWEFJdkx5L29kRHA4OTExZm9wVzlmNk9Pamc3OCt1dXYyTFZyMTBBOVpxRHZkOHE1NTU2TDY2NjdEbUZoWVlQMkl5SWlJaG92R01DZHdQUW0xeHVhTld1NjhjN1I3Ymd0OVZnOXZqdFN6OGFSN2pvb0RPNTNWUjROMDRQakJuNXVWSGU2Tkw5cFFiR1E0RmdteTg3V1lqU3FuYXY5U1VTZThjVVhYMENsVWlFckt3dGhZV0c0Ly83NzBkblpDWVZDQVkxR2d5bFRwbURQbmoxWXYzNDlBR0RGaWhVT0F4Z3pac3pBdG0zYnJJS2lKNTk4c3N1WlVqZmRkQk44ZlgyeGJkczJ0TGEyT2d5ZVNxVlNKQ1VsNGRwcnI3VUtSanBMRk1XQkprK2pwYTJ0RGF0V0RYOTNTRkpTRWk2NXhPNmRTQVBlZi8vOVFRRXluVTVuTnpPM3RiVVZhOWFzY1RoV2NIQ3cxWDZDSU9DbW0yNnl5cGJMeU1pQXdXREE4ODgvaisrLy94NkNJT0RQZi82encwQ3lXWEp5TWtwS1NuRFhYWGRaTFhlMnhxd25IRGx5QkgvNXkxOGdDTUxBK1dQT01GZXBWSGowMFVlaFVDZ3dhOVlzaDY5N1RrNE92dmppQzZ4ZHUzYlF1cVZMbHpwVlU5YlpETStodHBzL2Z6NmVlT0lKdlA3NjYxYlpuNjVranpwVEp6UXRMVzBneTNxMEZSWVc0b3N2dmtCUlVSRmFXbzZWWGhJRUFRc1dMTUR5NWN1SGJJN2w3ZTJOTTg4OEUyZWVlU1p5YzNQeDhjY2ZZLy8rL2RpOGVUTTJiOTZNZWZQbURac2hDdlQ5ZnJMVjB0S0NsU3RYT3R4bnVBc3Q5bmp5UERCTFMwc2JsTVZxZnQ5cnRWcEVSVVU1ZllIS25xcXFLbXpidGcxYnRtd1p5SUNOajQvSGd3OCthQlZVZCtTMDAwN0Q1NTkvanRkZWUyMGdvR3pwNUpOUFJuZDNOL0x5OGxCWVdJajgvSHlVbFpWWmxjNEpEZzdHZWVlZGgyWExsbzJyd0RrUkVSR1JJd3pnT2tFRThKK3k3NGJkYnJSZEdqOGZVWDdIT2pmclJkY0R1QUR3YldNdWNpYWxZSFpvTWdBZ3hGZU9hNU5PdzJ2bHczZHRQak55cGx2SE5BdVhEdCtKSGdBa2dvQVpRY2NDdUtVdWxrLzRwYlVZYmRwZXJKcTJES0crY254YXU5dWwvWWxvNVBSNlBRUkJ3SFhYOVRWejlmUHpzMnBxdG5MbFNnUUZCU0VzTEF4eGNYRzQ4c29ySFk2MWN1VktlSHQ3bzd5OEhDYVRDY25KeVVNR1FoeVJTcVc0K2VhYmNmUE5MdmZiY0ltZm45OUFOdXB3bGkxYkJvM0c5UXRvU1VsSkNBME5oVmFyaFY2dmg4RmdHQWhRQ0lLQThQQnduSHJxcVZpeFlvVmJtZGFDSU5nTlVpVW1KaUlnSUFCcXRYcWdoaklBeU9WeXpKdzVFN2ZjY290VjFxbEVJa0ZjWEJ4cWEydmg0K09EdExRMDNIMzMzZkR5OGtKZ1lDQUE0TlpiYjhWcHA1MDI2RmkySG5qZ0FiejU1cHRvYkd5RUtJcVF5K1hJeWNseHExNm11eElTRW1Bd0dHQTBHaUdSU0RCbHloVGNmZmZkQVBxeXFTVVNDU0lpSXZESUk0ODRMRnR4d3cwM1FLL1hJemMzRjBxbEVvSWdJQ2dvQ0RrNU9WaXhZb1ZUODRpUGp4L3hjekhYdWJXOWRkOFRZMXNhN3BaMlJ4NTk5RkVBR0xLc2l1MDI0ZUhoMkxGakIwUlJoTGUzTjJiTW1JRlRUamtGaXhjdmRqbkRNanM3RzluWjJUaDY5Q2crK3VnamJOKytIWjJkblFQdml4OStjUHk1NmJISEhodTBMRGs1R1hLNUhGcXRGa2FqRWFJb0RyeFhGeTllN1BTL3ZTVlBuZ2RtOW9MdExTMHRNSmxNa0VxbFdMTm1qZE4xbmUzWnNHRUR0bXpaQXFDdmp2bmxsMStPNWN1WE8xMTMvY1liYjRUSlpNS0JBd2NHNm00TGdvRGc0R0FzWGJvVXA1eHlDb3FLaXZENDQ0OWJCVzM5L2YyUms1T0RSWXNXWWVIQ2hVNlY2eUVpSWlJYUx6eGY4UEE0dVdUSE02TldIMGNBc01HaTVxM2VaTUNWdTE0WXJjTTU3Wm5aMTFyVnIzMzQ4SWNvNldtd3UrMWptVmNpSytSWUYrWGx2enhydFQ3YVB4UXZ6NzF4b0Vhc1VUVGhydjF2b1VuVFpiWGRYNmRmZ3B4SmptdFhqcFR0dk14aS9jUHczSndWOEpYMFhXTllYL0Vqdm1rNFZndmNzaVp4amFvTjl4NTR4KzQ0b2I1eW5CMlZoVTlxZnJPNzNoSEw4WHYxYXF6WS9hcEwrNCtHTHhjOU9HSGZyelM4MS9lTDRxMXp4M29XbmxkUVVJQ1pNNDlkK0RHWlREQ1pURmFac3cwTkRRZ0lDQml5eHVSNHRHN2RPZ1FFQkF3S3VxeGJ0dzYrdnI1T0I0bi8rOS8vUXFmVHVSV1F0c2RrTWtFUUJLZHFHcmUydGdJWUhNQnhsc0ZnZ0Y2dkJ3Q1hhOWVhRlJjWFkrclVxVzd0T3hJRkJRVUErcklOM1NtL1lCa3N0NlJVS3RIUjBlSHhJT2paWjUvdDBvV0JpYUMydGhaR28zSFlKb2V1MnJScEV5WlBub3pNek13UkJScHROVFUxb2F1cnkyUG5xNk56YUNoamVSNTBkM2VqcHFiR3Ficmd2L3p5Q3d3R0E4NDQ0NHhCNjVSS0pWNTg4VVVzWExnUUo1OTg4cWlWUDFtM2JoM0t5OHVSbVptSnpNeE1aR1ZsZWFRNXA2ZThjUUM0YmQ0b0ZKOG5JaUtpRXhJemNPM3dsbGkvTE82VUtoZ04zb0oxZzR5UnpLdFIzWWxOOVFkeGNkdzhBSDIxY2E5SlBBWFBsempUK0hUMDFhczc4SWRmWDBKYVlEVG1UMHBGUWJkN3R5SjM2cFF1QjIrSnlITXNnN2RBWDZhZmJiYmZTT3NvamhWSEFWZFhBN0dlemdaMnBSR1N1NEZiTTI5djd4RTMvQm1MNEMwdytOeDBsYU9nbTF3dUgvYjJlbmNNbGUwNVVYazZ5RzEyNFlVWGpzcTRVVkZSYm1jVDIrTk80OGl4UEErQ2c0T2RidW80VkVhOVhDN0hJNDg4NHFscE9lU3BpMkpFUkVSRTQ4SDRhWGM3anZoSWJBS2xicFlxOExSQjgzS2ppWm1sRFhWN3JZTEFwMHpPUUpDUDV6SlZSc29vbWxEY1U0OTNLN2VqUnRrMjF0TWhJaUlpSWlJaUlpSTY3cGlCYTRmY3kvcFdMcTFSYjNlNzlNQm9qeDliWmRTaFR0VnVkNTJQVFFhdWJvUUIzQjY5Q3J2YVNuQjZ4SFFBZlZtNHAwZE14OGI2L1E3M3NTMTVjT09VMDNGUjdMeUIrZHk0NXo5UUdSeDNWQi90a2d6MlhKR3dZRVQ3KzNwNXV6U0d5cURENW9hREl6b21FUkVSRVJFUkVSRVJ3QUN1WGNHKzFsbW9QWHExM2UyZXp2Nmp4NCtkMTFXRHYrZC9ZbmVkajAxcGg1RUdjQUhnNSthQ2dRQXVBQ3dJVHhzeWdHdHJWMnZKUUFEWFYrS04weVpQeFhlTmh4MXUvMlhkUHZ6U1dqendPTW92Qkxla25vV1hTN2FnUzY5eTR4a003dytKcDQ1b2Y2bkV4NlV4Mm5VS0JuQ0ppSWlJaUlpSWlNZ2pXRUxCam1DYk1nTGRveFJZZE5YZ0Vnb2pMKzFRMU5OZ1ZZb2hKU0J5b0xHWk0wcDdHOUdxN1JsNGZGNzA3Q0U3NHhYMTFHTm5hekYydGhhajE2REdNN092eFp6UVpQeDF4dkpCQVdvaUlpSWlJaUlpSXFMZk93Wnc3UWlYQmxvOUhxM01VRmZaTmpIelJBYXUzbVJBaGFKbDRMR3Z4QnV4c2pDWHh0alJValR3YzZJOEhDZE5TaGx5ZXdIQTVmSHo4YmNabHlQQTJ3OUFYem54VG9DT0FBQWdBRWxFUVZTS3U5UFBkZW00UkVSRVJFUkVSRVJFSnpxbVBOb1I0Mjhkd0d5enlEQjFKTCtyQm84VmZPYlc4VDQ3OVg2bnR2TzF5VkFkYVJNenMyWk5GNllHSGVzQ0grNGI2RkxUc0MwTmgzQkozRWtEbWJ0WEpaeUNmZTFISVVJY3RHMkF0eC91eXpnZmM4T21ERm9ubGZqQXo4c0hHZ2MxaDkxbFc3ZlhHVitjdG1yZzUxNjlHaXQyditySktSRVJFUkVSRVJFUkVUbUZBVnc3WXYxRHJSN1hxVHFHM1VjRVlCUk5velNqdmdaakV1RlljUUs5eVdBblBPcWVYcjNHNm5HWU5NQ2wvZHQxQ3V4b0tjSVprVE1BQUZNQ0lyQWthaVorYU1xMzJpNHpKQUgzWnB5UFNiN1c0NnVNT3J4VjhSTitiQzV3WS9aRVJFUkVSRVJFUkVRbkxnWnc3VWdLaUxCNjNLQWVQb0E3Mm15emI3VWV5cjRGQUpOTktOakhwbFNETTc2czI0ZlRJNmRENksrQWUyM1NhZGpiWG9GdXZRbytFaTljazNnS0xvazdhV0M5V1g1WERWNHUvZGFxamk0UkVSRVJFUkVSRVJIMVlRRFh4bVJwa0ZXR3FBZ1JEZXJPTVp4Ukg2bHRBTmVEWlFaQ2ZlVldqMjBEdXM2b1ViWGhoNlo4TEkzS0FnQUUrY2h3Wi9vNStLeG1OKzVPUHhkeHNrbFcyMnVNZXJ4WHRRTmJHZzU1TEpPWWlJaUlpSWlJaUlqb1JNTUFybzBNaTFxd0FGQ3RiUE40VFZaMytIcjVXRDNXbUR3eko0a2dZSHBRck5XeVRwM0NyYkUrcVBvRko0ZW5EelFtT3lrc0JmUENVbXh5Ym9HQzdscThVdm90bWpYZGJoMkhpSWlJaUlpSWlJam85MEl5MWhNWWIrYUVKbHM5THU2cEg2T1pXUE9UV0Fkd1BaV0J1end1QjVPa2dWYkxhcFR0Ym8zVm8xZmovYXBmckpaWkJtODFSajNlcVBnUmY4djdtTUZiSWlJaUlpSWlJaUlpSnpBRDE0SkVFREF2YklyVnN1S2VCcWYyelFwSndCZW5yUnFOYVFFQS9Hd3ljTlZHblV2N1h4UTdEM1BDa2xHcmJJZmFxSU5FRUpBV0dJMnNrQVNyN1dwVjdXalNkTGs5eis4YUQyTk82QlRrVEVxeFdsNmhhTWJUUjc1aXJWc2lJaUlpSWlJaUlpSVhNSUJyWVVad1BBSjkvQWNlaXhDUjIxazFkaE95WUZ1bnR0ZWdjV24vMHQ1RzNEamxkTXdLU1J4eXU4OXFkN3M0czhGZUx0MkM1K2Fzd0dScDBNQ3lCTmtrVEFtSVlBQ1h5REdsM2dTNUQrK0xJQ0lpT3FIcFRRQUE5MnFXRVJFUjBlOFNRd1VXekEyNHpJcTY2OUd0VjQzUmJLeUZXalJXQTRBT3JXdWYrVXA2R3FBYUptdjN1OGJEMk5GUzVQTGN6QVFBVXdJaW9EQm84SytpamRCYTFPbjFrWGpqTDlNdXhqblJzOXdlbitnRVY5R3BIdXNwRUJFUjBXanIvM3RmTWNiVElDSWlvZ21FR2JqOWdueGtXQkNlWnJWc1QzdVowL3VYSzVyd1ZzWFBJNTZIMHFpMXV6eGVOc25xY1llTGpjWkVpQ2p0YVVCMmFOS2dkZldxRG54ZXR3ZmJtZ3RkR3ROU2RtZ1Nya3M2RFdxakhtdnlQa0o1YnhPZVB2SVZIcG14SE42Q0Y0QytFaFczcDU2TmpLQVl2RkcrZFZ3MGh5TWFSNzRxYVVOV2hIejREWW1JaUdqaUtta0RBR3djNDJrUUVSSFJCTUlBYnIrTFkrY09CQm9Cd0NpYVhNcEdWUmwwS0JyRmhtZXBnVkZXait0VkhTNlA4ZCtLbnhBckM0UGNTd29qVE9qVUtkR2s3aHBSV1lNWndYRzRKdkZVekFpT0E5Qlg2OWJzVUdjVlhpajVCZzlNdlJDQ1JUdXpNeUptWUZwUUxGNHMrY2JwR3NORUp6cXRBYzhXdCtQNmxEQWt4QVFPdnowUkVSRk5QQTI5UUhFN3FyMDFlR2FzNTBKRVJFUVRCd080Nk11K1BUOW1qdFd5MzlwSzBUVk0rWVFQcTNjTy9OeXM2UjZWdVFIQUpOOEFwTmtFY01zVlRTNlBVNi91UUwzYTljQ3ZQVE9DNDNCbHdzbURtcUFGV2RRUUJvQmRyU1V3aVNMK25IRStmQ1RIVHJjb3Z4QThOZXNQMk5GeUJPOVY3a0M3aXhuRlJDZWFleFlJUFcvc0UyLzZ1UkkvbkpFTU1JaExSRVIwWW1ub0JYNnVCRXdDYnJyMVZLRjNyT2REUkVSRUV3Y0R1QUQra0hnSy9MeDhySlp0YWN3ZGRyOVBhMGJlOE1zWks1SVhXMld3Tm11NjBhWTlQcC81ZkNYV3A4amNzQ200TkM0SDAvc3pibTBkVmJRTVd2WmJXeW5hdGIxWVBXTTVnbnhrQThzRkFJc2pwbVArcERSc2JqaUlUUTBIMGFWVGVuVCtSQlBKclNjSlc5L1lKNTY5dVF4dlRwMkVoSXh3SU5RZllHTXpJaUtpaVVsdjZxdDVXOUlHRkxlanhpVGdUN2ZQRVg0YzYza1JFUkhSeFBLN0QrQk9EWXJGVXB2R1d2bGROVGpTWFRjcXh6c25laGJpWlpQUW91bEJoMDZCVHAwUzNYb1ZsQVlOMUVZZDlDWWpUS0lJdWJjVUtRR1J1REIyRHVhRnBWaU44VXVyKzQzR1hDRUFTSlJQdGxxMlpzYWxkcmM5M0ZtTkQ2dDNvclMzMGU3NjB0NUcvQ1gzQS94bDJrV1lFaEJwdGM3UHl3ZVh4Yy9IUmJIenNLUDFDTjZ2L0dYWTdPZmhmSEhhcWhIdGJ5blF4OS90OFE1MVZ1SC9Dajd6MkZ6b3hIZnJTY0xXbDNhTG1VVnRXRlhVaG9zQXBBQUlHRzQvSWlJaUdwY1U2R3RZdGxGcndMUDNMQkRjcjExR1JFUkV2MXUvK3dCdVdtQ1VSVzVybi9lcWZobTE0L2w3K2VJQ20zSU5ydEFZOWZpdThiQUhaK1RZR1pFekVlbzdkRWVsd3U0NmZGRDFpMVAxZjVzMTNmaEw3Z2Y0WTlLcHVDVHVKS3VzWWdEd2tYaEI3dVdISG9ONlJQTW1tdWo2djl6OXJmOC9JaUlpSWlJaUl2b2QrOTBIY0wrdVA0QWsrV1NjR1RrVEFMQ3p0UmhsRHJKSVBhRlcxVDZpL2QrdDNINWN5aWY0U3J4eDQ1VFRIYTV2MG5UaDNjcnQyTjFXNXRLNFJ0R0UvMVh1d01HT1N0eVJ0aFF4L3FFRDZ3NTNWdVBmeFp0Z0VrWDNKazFFUkVSRVJFUkVSSFNDK2QwSGNBRmdYZG4zU0pDRlk3SmZFTlpYakc1SnFsYU5lM2ROS1F3YS9LOXlCMzVveXZQd2pPelRtUXo0WCtVT3JFeGJhclZjWmREaTA5cmQyRlIvRUFiUjZQYjRCZDIxdU9mQTI3Z3dkZzZ1akYrSWJyMGF6eFJ2SE5HWWxpd2J6STJsSm5YWFdFK0JpSWlJaUlpSWlJZ21NQVp3MFpjVittengxNGlYaGFOSFA3cTM3N2RvdTdHenRSaHliei80ZS9uQ3o4c0hVb2tQZkwyODRTMUlJRUNBU1RSQlpkU2hRNmRBbmFvZEJkMjEyTjkrRkZxVGZsVG5adXVIcGp6TUNJN0Q0b2pwQUlCZjIwcnhldmxXOUl5d1BxMlpVVFRocTdyOStMbjVDR1JldmxBYXRCNFpGemgrRGVhSWlJaUlpSWlJaUloR0V3TzQvWm8xM1dqV2RJLzZjVFJHUGY1ZHZHblVqK01wcjVYL2dPU0FDR3h2UG9JTmRYdEg1Umc5ZXBYSGdzSkVSRVJFUkVSRVJFUW5FdHYrWFJQR0pUdWVZYUhVSVdTRkpDRFU5MWpqK3UwdFI5d2V5MWZpRFozSjRJbHAwUWg4dWVqQkNmdCtKU0lpSWlJaUlpSWk5ekFEOXdTVjExWGpzYkVZdkNVaUlpSWlJaUlpSWhvYmtyR2VBQkVSRVJFUkVSRVJFUkhaeHdBdUVSRVJFUkVSRVJFUjBUakZBQzRSRVJFUkVSRVJFUkhST01VQUxoRVJFUkVSRVJFUkVkRTR4UUF1RVJFUkVSRVJFUkVSMFRqRkFDNFJFUkVSRVJFUkVSSFJPTVVBTGhFUkVSRVJFUkVSRWRFNHhRQXVFUkVSRVJFUkVSRVIwVGpGQUM0UkVSRVJFUkVSRVJIUk9NVUFMaEVSRVJFUkVSRVJFZEU0eFFBdUVSRVJFUkVSRVJFUjBUakZBQzRSRVJFUkVSRVJFUkhST01VQUxoRVJFUkVSRVJFUkVkRTR4UUF1RVJFUkVSRVJFUkVSMFRqRkFDNFJFUkVSRVJFUkVSSFJPTVVBTGhFUkVSRVJFUkVSRWRFNHhRQXVFUkVSRVJFUkVSRVIwVGpGQUM0UkVSRVJFUkVSRVJIUk9NVUFMaEVSRVJFUkVSRVJFZEU0eFFBdUVSRVJFUkVSRVJFUjBUakZBQzRSRVJFUkVSRVJFUkhST01VQUxoRVJFUkVSRVJFUkVkRTR4UUF1RVJFUkVSRVJFUkVSMFRqRkFDNFJFUkVSRVJFUkVSSFJPTVVBTGhFUkVSRVJFUkVSRWRFNHhRQXVFUkVSRVJFUkVSRVIwVGpGQUM0UkVSRVJFUkVSRVJIUk9EV1JBN2pLc1o0QTBYR2tHT3NKRUJFUkVSRVJFUkhSOFRkaEE3Z0NVREhXY3lBNmpuaStFeEVSRVJFUkVSSDlEazNZQUs0SWZEWFdjeUE2amphTzlRU0lpSWlJaUlpSWlPajRtN0FCWEsydjlGa0FOV005RDZMam9Ob2tNVDB6MXBNZ0lpSWlJaUlpSXFMamI4SUdjTGNzdUtkSEZIRFRXTStEYVBSSmJ0cDQ2a085WXowTElpSWlJaUlpSWlJNi9pWnNBQmNBdmpydHdhMmlnTFBCVEZ3Nk1kVUFraVZmTG5yZ3g3R2VDQkVSRVJFUkVSRVJqUTFockNmZ0NlZnRmaWxJcXRPdUFuQVJnQlFBQVdNOEpTSjNLZERYc0d5ajFsZjY3SllGOS9TTTlZU0lpSWlJaUlpSWlHanNuQkFCWERxeE5hOUp2VU9Fc0c2RXcyZ0VFZGRHUGxuMnVVY21SVVJFUkVSRVJFUkVkQnhNNkJJSzlQc1ErVVQ1ZjBUZ1R3REVFUXpqSndyNHRIbDErdjBpTDF3UUVSRVJFUkVSRWRFRXdVQVdUUmhOajZiOUFTTCtCOEJyaEVPOXJWZXE3NHgvdms3dGlYa1JFUkVSRVJFUkVSR05GZ1p3YVVKcFhwMTJtU2pnSXdEZUl4d3FWNEI0ZWVRVDVSV2VtQmNSRVJFUkVSRVJFZEZvWUFrRm1sQWlueXo3SEtKNEtRRGRDSWZLRmlFY2FGcWRlckVuNWtWRVJFUkVSRVJFUkRRYW1JRkxFMUx6MzlMT0ZrM1lBQ0JncEdNSkF2NFY0Ulc3V2xpN3plQ0JxUkVSRVJFUkVSRVJFWGtNQTdnMFlUVS9tajVMRk1YTkFHSTlNTncyaWJmK21vaTFWVTBlR0l1SWlJaUlpSWlJaU1nakdNQ2xDYTF0ZFhxc1hoQy9Gb0RaSGhpdVVZQjRRK1FUNWQ5N1lDd2lJaUlpSWlJaUlxSVJZd0NYSnJ5V3RUTUNURWJkUnhCeGdTZkdFeUMrS21wa0QwVTltNmYweEhoRVJFUkVSRVJFUkVUdVlnQ1hUZ2ppMnRPOVd3eDFMNGdRN3ZUUWtHVVF4UlZSVDVidjl0QjRSRVJFUkVSRVJFUkVMbU1BbDA0WUlpQTByMDY5RjRMd0hEeHpicHNnNEtsMkw5L0haNnd0MUhsZ1BDSWlJaUlpSWlJaUlwY3dnRXNubk9hL3BaNGptb1FQQVlSNVlqd0JPR2dTeEJYUmo1Y1hlbUk4SWlJaUlpSWlJaUlpWnpHQVN5ZWtodFhKaVJMQisxTUFKM2xvU0MxRWNXMjdqL1E1WnVNU0VSRVJFUkVSRWRIeHdnQXVuYkRLN2s2VkJnUUx6d3ZBSFI0Y3RraUV1REw2aWZKdEhoeVRpSWlJaUlpSWlJaklMZ1p3NllUWC9HanF0YUlvdkFIQTM0UERmaUR4MXErS1dGdlY1TUV4aVlpSWlJaUlpSWlJckRDQVM3OExUWStrekJTOWhNOEZVVWozNExBOUFOWkVlc2YrUjFpN3plREJjWW1JaUlpSWlJaUlpQUFBa3JHZUFOSHhFUFZVUllHdkYwNEM4SkVIaHcwQzhGS3pvWDVmMCtyVUJSNGNsNGlJaUlqSWFURXhNVGNtSmlhdUdzTXB5Sk9Ua3g4QklIVmxwNXljbk4ySmlZa1BPRnFmbEpUMGNHQmc0TW4yMWdVRUJFeExUVTM5QjZ5VGtpVGg0ZUVYK3ZuNVRYRmhHcktVbEpUSFUxSlNuZ1FRNHNKK295b3dNSEJxWm1ibUovSHg4WjRzQjBkRVJCT1U5MWhQZ09oNG1iUzJ2QWZBTlUyUHBuOGxpRmduUWd6MTBORFpFSVRmbWxlbnZXT0E2Vyt4VDFiVWVtaGNJaUlpSXByQWxpeFpJcnF6WDFWVjFkUGw1ZVVQTzd0OVVsTFNRektaTEtPNnV2cFpKellQY0xRaUpTWGw0ZVRrNU5YRERWQlpXZmxrUlVYRkd2UGp5Wk1uTDA1SlNYbnkvN04zMytGTlZmOGZ3Ti8zSmgxcHV2ZmVMYU8wRkdUSytJSVdFVkVSbEMvd0ZVVlJRVkZBMmFOQTJhSU1vWUNBZ0FNY0xKR2lJQ0JEa0wwcHBic05kQ2JkYmRLVmNYNS90TW12dTJscExlUHplcDQ4VDVwNzdqa25hVnJLTytkK2pvbUpTVUJVVk5TYmVrNGI1dWJtUFFzTEM2L1ZkOXpYMTNjbHgzRUxpb3FLTGxRK3hJbEVJcGVTa3BJOFEwTkROMDlQenpuRnhjWHg2ZW5wT3l1UGk0S0Rndy9IeHNaT1MwbEpXYWZIRkxoT25UcnRjSFIwSE0wWVUrWG41NS9NeWNrNTFjZzVMZjc2MWNFdUtDam9ENkZRYUpXY25MeW9zZjRJSVlROCtTakFKVThkeDZWeHYyVFA5eituQkhad0hBYTNWTCtNd3pzQzhHTXlRbjAzcXRYQ2xhNHJZM0phcW0veWRHR1hMcGxES0p3QllCZ0FId0RpTnA0U0lZUVFvZ0NRQ09BUVZLclZYSzllaFcwOW9jZUZUQ1k3bEpXVnRWL2Y5Z0VCQWJ2cWVyeGp4NDQ3alkyTjNXL2N1QkhTbFBGcm5oY1NFbEpVWDF1SlJMSUdBT0xqNDJmVzE4YlB6Ky9MbW85bFpXVWRTVTFOM2VycTZqcFJMcGZmMUROSWJnNkxQbjM2cE1URXhFeE9UVTNkbUpPVDg2ZXZyKy9LOVBUMC9hZ29ieVlFQU1hWVh1WE4vUDM5MXpnNk9vNU9TVW5aYkcxdC9aL0F3TUFEVjY5ZUhhQlFLRzdYZDA1cnZINVZpVVFpMStEZzRPTWlrY2diQUhyMTZuV3Z2cmIzNzk5Zkh4OGYvMmxEL1JGQ0NIa3lVSUJMbmtxMnkrUFNHREJFdHNCdkltTllBOENraGJvMjRzQk5Gd3JVSDJUTzkxK0ZNdVAxanF2dktGcW9iL0lVWUZldmhvRG5kOERHeGgyMnRvQklCUEJVN1lZUVFrZ2IwMmpFS0NrSlFuWjJFSEp5eHJHclY5L2p1bmYvcTYybjlUaFFLQlIzTXpJeWR1dmJ2cjRBMTlMUzhsa1RFNU4yVFIyLzVubFJVVkZ2VlIwck96djdkNmxVdWdjQXhHSnhSd0JvS0lDdEw0Q01pWW1aWm1OakUrTHI2N3V5c0xEd1lsNWUzdm1tenJXcDR1TGk1dlR1M2Z1bXI2L3ZuSVNFaEhrQUJBREFjWnk2a1ZONWYzLy85ZTd1N3AvSVpMTDlzYkd4azBVaWtXdTNidDNPZCt2VzdlVE5temRmS2l3c3ZGTFhpYTMxK2dFVks1S0Rnb0wyQVdEWHIxL3ZxMUtwNmx3UTR1dnIrNVdscFdWZnFWVGFrdVhoQ0NHRVBNSW93Q1ZQTFE1Z1dCcS9SUmJtODVkR0pmZ2VZSFhXMTJvbWMzQnNPWXhMSjBzWCtDMjJsNXJ2NExaZFY3WmcvK1FKeEs1ZURZR2g0UWw0ZVFGbVptMDlIVUlJSWVULzhUd2dGbGZjckszZGtaeDhndDI0RWNKMTdYcXlyYWYycVBQeThwcXZ6MlgxLzVhcVlYSkFRTUF1dVZ3ZXBYM014OGRuV2RXMjN0N2VpejA4UEthZlBuMjYzcklCVlJSSFJVV05kM1oyZmxlcFZNYmIyOXUvRmhRVWRMQ3hrMXhkWFQ5MmRYWDlXUHYxeFlzWHUvVHUzZnVtOXV2SytyUkxBZUN2di82cVZnSk5vVkRjenN6TTNPUHM3UHgrUWtMQ0VoTVRFeU9nMFJXNEZwMDdkOTVsWjJmM2lrd20yMy9uenAweEFEUWxKU1VQcmx5NU1xQjc5KzZudTNYcmR1YmV2WHNmWm1abS9sRHo1Rlo2L1lUdTd1N1QvUHo4bGhVWEY4ZEZSa2FPbE12bEdYVTE5UEh4bVdsdGJSMFNGUlgxdjhMQ3doajhmOTFlQlFENi93WWhoRHloS01BbFR6MzdzTVFFTmhMOU05djV6dURBTFFWZzBISzlNMGZHOExYVXZuQmF4Z0xmVUVkQnduNHVESnFXNjU4OEtkaWxTK2JnK1IwVTNoSkNDSG5rbVprQlhsNUFmUHhPZHVsU0lKVlRhRmhMbFZCb0N6elBHd2tFQXIxTE9lWG41NS9Oejg4L0N3QXFsZXAyVEV6TTVJYmF0Mi9mUGp3L1AvOXNabWJtUHUxakNvVWkrdkxseXgwQW9HZlBudEgzNzk5Zm41bVp1YVcrUGhJVEUyZEtKSkp5QUtXTU1RTUEwR2cwZFFhWlZsWlcvVHAyN1BpOVNDVHl1bi8vL2xmeDhmSFRnZi8vMjd5c3JDenh4bzBidlRwMTZ2UjdwMDZkdnJlM3QzOHBNVEZ4cWtLaGtPcjdHbFNseit0blpHVGsyNlZMbHdPbXBxWkJBQ0FXaXdNYUtwdWcxYWxUcHoyZE9uWFNmUjBaR1RtR1Z1UVNRc2lUaXdKY1FnQncrNkFHRWxhbGhiYjdUY0EwbThEaCtSWWV3bzlqM0I2cHl1K3VkRDc3d2o3TDRoZGFrVXVxRVFwbndNYkduY0piUWdnaGp3VXpNOERHeGgzWjJUTUFMR3pyNlR6S1dxcUV3dU9tdExRME9UVTFkU01BSXdCbGRiVnAzNzU5dUZ3dWo2eHNwMU5VVkJTanZhOVNxYktyZkcySkdrcEtTbEsxOXpVYWpTRUFNTWJLYXpTejd0Q2h3ekpuWitlSkdvMm1PREl5OGsycFZQcFRYWE1xTGk1T3YzTGxTcCtBZ0lCd0p5ZW45Nnlzcklha3BLU3NTVXBLV2crZ1FJK24zaVJsWldWU3BWS1pJNUZJUHZmMDlKeHo4ZUpGcDVwdE5CcU5zRmV2WHZka010bHZFb2xrVnMzanZYdjNybk8xTGlHRWtDY0hCYmlFVk9HeUxEYVdBWU9rOC8zL0M0NnRBMURyRDZpSDFJbHgzQTlTKzhMbG1mTjkxL0lHUnR2dHc2TGtMVHdHZVR3Tmc2MXRXOCtCRUVJSTBaK3RMWkNkL1Nvb3dHM1FvMVpDUVNRU3VWYjlXaUFRbUlsRUl0ZVNrcEphK3pad0hNY0JZQTMxWjJOakU5S2xTNWNUMnErVGs1T1hKeVltaGdLQW1ablpzOEhCd2Z0djNManhra0todU5WQ1Q2RmVCZ1lHeGdDZ1ZxdDF6OFhkM1gyS2w1ZlhJZ01EQSt2YzNOeS9ySzJ0UXdJREEzOE1EQXo4c2JIK3BGTHBRVXRMeSs2VnBSQm1YcnQyYmJCS3BYcFF0YzNEdm40QWlxNWZ2LzZjZzRQRGFBQlFLQlNaTlJzNE9EaU1FZ2dFWnBtWm1UL1VkWndRUXNpVGp3SmNRbXJnQUlibGNYdHl3bnlQS2xWOEdNQ21vSEpEaEJia0JvNWJwMUdWTDhnSTlkc0VOUXQzV3BtUTFjSmprTWVMRDBTaXRwNERJWVFRb3IrS2Y3ZDgybm9hTFltRmdYOVE2bTVoSkJSWmFqUnFLNkVBekg1cHdzM0d6NnhiZEhUMHV3QmdZR0RncU5Gb1N0VnFkWDVqNTNUbzBPSGJobzZIaElUVUd3ZzJkRXlyVDU4K0tWVy9kbk56bStUbTVqWXBJeU5qUjJscGFjMXcwSkF4MXVDR1lNWEZ4ZEhSMGRFZkFVQ0hEaDIrcm5xc3FLam9ua2FqS1FzT0R0NS8vdno1WjlEOEZheTJMaTR1TCtmbDVSMXJxQkhIY2VZQVVGNWVyaHVINTNrUkFCWVRFL05CYW1ycWRoY1hsM2YwSGJTd3NQQlNVVkZScXJlMzkwd0xDNHZlUlVWRmwwSkNRcXE5SGcvNyt0WFUwUGV3YWxCT0NDSGs2VUlCTGlIMXNBbExLQVF3VFRxdjNYZU1aMSszOENabld0WWNzQUFDYm9ZMDFIY25oUHhhaDdDNHBGWVloeno2eE9ENXRwNERJWVFRb3IrS2Y3ZjAyZHpxa2NNQVRocmF6aE5NMHdzY2VnTG9CYUM5VkFWekl5RTRRQU9lNTZCaFFHYVlqNE5qV0tLc09lT2twYVY5QjhDb1I0OGVGNDJOalYzT25qM3JDYUNrb1hOeWNuTE9sSmFXMWdvNjc5Ky8vNVdob1dHZGwrdTR1N3RQTlRBd3NFMU1URnhRM3pIdDE3ZHUzWHBGZXo4NE9QaXdUQ2JibjU2ZS9uMUpTY2tEUjBmSC8xWTkxOERBd0ZLbFVoVTNOTitTa3BLMHRMUzBMVUR0QUJkQS9wMDdkOTdzMGFQSDJjREF3RzhqSXlOSE5OUlhWU1ltSnM0QTRPYm1OdG5iMnp1TTR6akIrZlBuM1JzNlJ5UVNPUUNBU3FYU2ZiOGtFc2thaVVUeURZQmNRUGM5YVpLa3BLUkYydnN0L2ZwcEtaWEt2S0tpb3R2Mzd0MGJyWDNNMnRyNlpSOGZuNlZxdGJyNDJyVnJ6L0U4WDJjcENpOHZyN0RpNHVMN1RYMWVoQkJDSGg4VTRCTFNDSWNWc1hkWUdQcGxxdnpHY2NBWEFGcmpPbmNSQS9jeFZPeWp6RkMvdlJxTzIreTBOTzRmcnZGTHJnZ2hoQkJDaUo1UzU3YTNNZURWNzBvNWZBaG9mTUFCQUFyQmNCVWN0eE5nT1l6akNuaU5wb0FCK1JxZXBUczNNN3l0eEFjR0JuNXJibTdlSlRjMzk3aVRrOVByK3A0b2w4dVRpb3FLTG1pLzFvYWtkWEZ5Y2hwcllHQmdtNXljdkt6bXNacVBaV2RuLzE3MTYrTGk0c1FxajFVTElJMk5qZDFVS2xXdXZuT3VTMUZSMFFXSlJMTEt5OHRyWGw1ZTN1VFUxTlR3aHRxYm01dDM5L2YzWDJ0aFlmRXNBS2hVcW9JSER4NThsWjJkSFZGU1VsSlV4eW02TWdWR1JrYWVBQ0NYeTZ1V09WQ2hNcnh0Q2EzMSt1WG01aDY3ZlBueU1RQmlCd2VIWWU3dTdoOWJXRmc4bTUyZEhXRmxaUlhpNGVFeDQ5NjllKytpNHZrQUFNUmlzYU9UazlPbmFyVmFYbFJVZFBFaG54b2hoSkJIR0FXNGhPaUJDNE1HaVAvMi9oejMzNHdOak9Zd2hpa0FqRnRoS0I3QWFKNngwZElGZnZjeUdiYVZxY3ArOFBqOFFWNHJqRVVJSVlRUThsUklEZk4xRmFxNEpZQjZEQU9Nd1hDQ2NWak9nRXRPd3ZqWWlyLzFXcHlnWThlTzJ4d2NITVlBZ0xXMTlRdlcxdFl2NkQzbjFOU3RNVEV4dWdDM2E5ZXVaOHJLeWg1RVJVVzkzZFNKZE8zYTlVeGVYdDZKNU9UazVVMDV6OVRVTkZDbFV1WFoyTmlFNU9Ua25FTTltNUUxSmpFeGNiR05qYzBMR28ybTBiMGZoRUtodFVnazhwWklKQ3U4dkx4Q016SXlmcEJJSkNzckQxZmJ4TXpXMW5hb3FhbHBvRVFpK1J3QXpNek1na3BMUzFNQTFCWDA2bFZpb3FiNzkrK3ZqNCtQLzdTcDV3RjZ2MzRpS3l1cmJtWm1acjF0Ykd3R1dsbFovWWZqT0lPc3JLemZybDY5MmsydFZoY0hCZ1llY0haMkhzc1lLNDJPanA1Z2FXblp6OVhWZFlLOXZmMUl0VnBkbEpHUjhSTUFRd0ExTjI4amhCRHloS0FBbDVBbXFBeFNaNmVHK1lZTEsrcmp2b3VLMExYbE1YUUU4SldSME9qempGRC9mVHpIYmJWZkdudUJWdVVTUWdnaGhPaUhBWngwZ2UrN1VISHJBREJ3M0ZjYzAyeDNXSjZRMk1wRFczZnAwdVVuR3h1YndXbHBhVnVpbzZNL0JxQnhkM2VmNnUvdi85VzFhOWVleTgvUFB3MEF3Y0hCaDhSaWNhZno1OC9yNmdrLy8veno1V3ExdWxvSWFXMXQvWi9pNHVMWVprM0cydm8vNWVYbHFVMDVSeXdXQnhrYUd0cHpIQ2ZzMHFYTGlmUG56N3VWbEpTazV1VGtIRk1vRkhGTm5FTDVsU3RYZWdGb3RCNXNibTd1MytmT25mTUFvUEx5OGdxdHI1MnRyZTNRb0tDZ0F6S1o3S0QyTVd0cjY0RUZCUVdYR3VvL0x5L3ZqRlFxUGFEUHBOdTNiOS9nYXVHRzZQdjZpVVFpNitEZzREOTVuamZJeThzN0Z4Y1hOenN2TDI4dkFNN1oyWG0ydTd2N3gzbDVlYWRUVTFPM3QydlhibzJkbmQwUVEwTkRGNlZTV1hqMzd0MVJNcG5zRHdESzVzNlRFRUxJNDRFQ1hFS2F3VFVzSVJYQSsrbWhmbXQ0c0JVQTkxb3JEbWZNZ2IzRkdIdExHdW9YbGNtd3JVeGR0b3RXNVJKQ0NDR0UxRThXRm1BcVZaWC9ESWFYd1hHSEJHckJSM1lyb2pOYWUxd0xDNHR1blR0M1BteGdZR0NYbUpnNFB6azVlUVVBaU1YaXpqNCtQc3R6YzNOUGFzTmJrVWprWW0xdC9lS0RCdy9XVk9uQ2tPTTRBNVZLMWR3TnY1ckQxTkhSY1VSaVl1TDZ4TVRFVUFCd2NYSDVBQUJrTXRrZUZ4ZVhqN1FOYjk2OCtTS2F0OEZ2emZEV0RnRHEyT1NydExHTzdPenNYcmF5c2hxWW41OS81dTdkdStNQndOTFNjcUN4c2JGSGFtcHF2YVVtQUtDd3NQQjJhbXJxUm4wbTNJUUF0OW12WDBsSlNkclZxMWQ3eXVWeUNRQ0ZwYVZsUDA5UHp5OGNIQnhHS1pYSzNPam82SW5wNmVsN09uYnNHQTRBWldWbDB1dlhyNy9jczJmUHkrWGw1Zm1nOEpZUVFwNEtGT0FTOGhDY2w4VkhBeGd1WGVEYkc0ejduQUg5VzNuSUFIQllieVEwV3BVUjZyc1hQUHZPTVRyeExMZXY4ZFVNaEJCQ0NDRlBDMWxZZ0NsVGxmOEJvQ2M0dk9td05PN25mK3NxcG9LQ2d1akN3c0liaVltSnk3VTFiQzB0TGYvVHVYUG4vV3ExV2g0ZEhmMk90cTJ2cisrWGpERlZlbnE2TGxBVWk4VldBS0JVS3ZOYmVhcVdBT0RvNkRqYXpjMXRza0FnTUNrdUx1NVpXRmlZWldwcTJzblYxWFZDVGs3T2ljTEN3aXRWQTBnQWNITnptMnBuWnpma3hvMGIvd09RcGVkNGZIQndjSVJhclM1VXE5V2w1dWJtendDQVFxRkkwSGZDeHNiR0ZnQmdZMk16T0NzcjYvRHQyN2RIb3FJc2djRGYzMzhWQUhoNGVNek56czZPa012bDkvVHR0NWxhNnZYTE16WTI5bkp6YzV0a1oyZjNxcUdob1V0eGNYRjhYRnpjak5UVTFCM1cxdGI5bm4zMjJWc0dCZ2JXT1RrNWY0ckY0Z0NGUW5Fck5UVjFVOGVPSGJkZHVIQ2hHNERDVm42dWhCQkMyaGdGdUlTMEFJZWxDUmNaTUNBejFIOElCODNuQUJmWXlrTWFjK0RlaG9aN1c5ck9Qek16bE8zak9INlB2U0QyWWl2VmNDT0VFRUlJZVN5a2ZPWXFZcXJ5UHhqUWsrUFpNSWNsQ2NmKzVTa29idDI2TmJUeXZvVy92LzlDTnplM1Q4dkx5OU52M3J3NXVLU2tKQlVBM056Y3BqazRPSXlKajQrZlVWeGNuRjdsZkFjQVVDcVZPYTB3Tnd0dmIrOXBOalkyZzh6TnpYc0FnRWFqS1U5SlNkbVFsWlYxb0xDdzhKcXBxYWw5VUZEUXI0eXg4bnYzN24xc2EydmJwMlluaG9hR1Ztd0RPTEVBQUNBQVNVUkJWTmJXMWlGaXNaaFhLQlFBQUdkbjUvY0FRQ1FTZWRZenRrWWtFdm1JeGVKMkFEaU5SbE9XbFpYMVcycHE2azU5SjI5dmJ6OEtBR1F5MmE5Mzd0d1pqY3JWcDc2K3Zzdk16YzI3eDhmSHovTHc4SmpldVhQbncrZlBuKzhKSUZ2L2wwWXZyZkg2cVQwOVBXZVptSmkweThySytpMGpJK1BIL1B6OHM1YVdsdi9wMnJWcmhMVzFkVWh1YnU2cG16ZHZodGpZMkx4cVpXWDFIQURFeGNVdHNMVzFmYmxidDI1SHJsMjc5aXBhY0tNMlFnZ2hqeDRLY0FscElSekFzQ3p1Q0J1Slk1bit2aU40anAvTndKNXAvWkdaSTRESmpHa21TMVYrS1JtaGJDODRmby9qMHJoclZDK1hFRUlJSVU4YkE3Rm9KUVA2Y2p4N3FRM0NXd0NBV0N4MmRIQncrTkROelcyeWdZR0JkZVZxMGZkUXNWcFY0T1BqRStibDVSVXFsVXIzM3I5L2YyM1ZjODNNek5vRFFGbFpXV1lyVEszYzA5Tnpka2xKU1pKRUlsbVptWm01VDZGUTNLazZkbUJnWUlTeHNiRkhaR1RrOExLeXNuaTFXdjFzNVdIZHZnOUdSa2JPR28ybVRLRlF5QURBMmRuNTNZNGRPMzRqbDh2dk9EbzZ2bGxlWGk2Tmk0dWJqeHJsRUM1ZXZOamhZU2FmbTV0N09DY25aMERWOE5iVDAzT09wNmZublBUMDlOMzM3OS8vVWk2WFh3OE9EajdSdFd2WFBUZHUzSGdCZXRUZGJZTFdlUDNZdFd2WGhnS1FpMFFpSjF0YjIxSHQyN2ZmYUdwcTJrbWhVTVRjdlh2M3Y1bVptZnNBd05EUTBKWXhwdDJvVEZGWlN1RnMzNzU5YjhiRnhVMlR5V1MvZ3Y3K0o0U1FKeElGdUlTMHNJcHlCZ243R0xCZnV0RC9PV2pZSEFBaC85THdiaHk0NldCc3VuUytYMUlteC9ad0hML0hmbW5jSFFwekNTR0VFUEtreXd4dDl4eWdtUXBnZVZ1RnR3REV3Y0hCRjBRaWtWZFJVZEh0cUtpb2Q3S3pzdzhEZ0xtNWVmZDI3ZHB0c0xDdzZKV1JrZkZUY25MeURBQTJBSW9BS00zTXpQdzlQRHptYVRTYTh2ejgvSnMxT3pZeE1Xa1hFaEpTNzk5MERSMnJWSEx4NGtYL2twS1NCelVlRjdxN3UzL2k0K096bkRGV2Z2djI3YUU1T1RsL0FVQlpXWmtNQU56YzNHYms1dVllTnpJeXNyV3pzeHRlVkZSMEhRQ3pzTERvMXFGRGgrMzUrZmtYcmwyNzlyeW5wK2VuUGo0K0s1eWNuTjdPenM3K283aTRPRkd0VmhjeHhwU01zWExHbUZLajBTZzFHZzBUQ0FUR0FvRkF4UE84TWMveklwN25qZFBTMHJZYkdSblo4anh2QndBYWphWkVPMG01WEI1OTgrYk5vYWo0dTlZc0lDQWczTW5KYVZ4T1RzN1JlL2Z1dlFjQU9UazVwNUtUazVkNmUzc3Y4dlB6V3hrZkh6K3I2aFAxOFBDWTZ1SGhNYldSMStsZmUvMUVJcEdyazVQVEIzWjJkaSthbVpsMVo0eXgzTnpjRS9mdjMvK2lxS2pvbUZ3dXp3Y2d0TFMwZk5iVjFmV2ovUHo4aTlwQnk4cks0aTVmdnR5bmMrZk8rNEtDZ3ZhbnBxWnVpb21KK2FTWno0MFFRc2dqakFKY1Fsb0pCekFzaVRzSjRHVDZBcDluQkJETVpveTlVWEhvWDVtQU44RE5aWXpObFlYNnhXWUMrem1PUDJvdmNMck1oWjFSL1N0eklJUVFRZ2o1bDBTRkJSaENWYjRkd0swY29lR1NOcHlLNHRhdFc4T05qWTF0YzNKeVRsWStKZ2dNRE56bjRPQXdYSzFXSzJKaVlxYWtwcWFHZTNsNXpmZng4VmxXczRQS2piRHlhenkyb0xrVDh2SHhXYXE5WDBmNENEOC92OVVlSGg1VDgvTHl6a1JGUmIxYldsb3EwUjdMeThzN2taV1Y5WnU3dS9zbjd1N3Vrd0dndUxnNFBqWTJkaG9BRkJRVVJCWVdGbDZPaVlrWkFhQk1JcEdzeXN2TE8rSGk0dkt4cGFWbFgxdGIyK0VDZ2NDWTUzbkR4dWFwVUNqdUpTWW1ydTNidDI4eUFEREdWUG41K1dkcU5HTUFqSHIzN24xWkxCWjNTRXRMMnhJZEhUMFpnTzd2MjZTa3BLV1ZKUW82b21MRE1OMHEzSnljbkJNeW1ld25mVjYzRGgwNmZGdnpzWlorL1VwS1NvcGNYRncrS0MwdFRZaUxpNXVXbFpXMXI2U2tKTTNHeHVhNVhyMTZTYXVPVTE1ZW5oa1hGemVqNm1ObFpXV0pWNjVjNmVIczdQeDJlbnI2Zm4yZUZ5R0VrTWZQdnhNa0VVSUFBRmx6Mi91ckJhb1pBRGNPUUtOL3hMYVNmSTdqVG1nWU95clVDUC84TjNaakpvMWoxNjR4UFBNdlZOd2doQkJDV3RMMTYrQzZkWHNrL2srUnVjRC9mVEQyRGNBLzc3Z3M5bFJiejZjbUJ3ZUhVVFkyTmk4bUp5Y3Ywb2FBWXJFNDBNSEI0UTJPNHpqR0dOTm9OTVU1T1Rsbmk0cUtMamJXWDBzeU5UVzFGNHZGQTZWUzZaNEdtaGxYM3NvQWxOUTRab0RLa2dhTk1LeHlBeXBDVjNYbFRWVjVnNE9Edy84QXFJdUxpMjhWRlJYRjF0V1J0YlgxWUo3bmpiS3pzeVBxR2NzR1FCN3cvL3REZE9uUzVVK1pUSFl3TFMxdHF4NXpSVkJRMFA2Y25KemYwOUxTdm11b1hRdThma0pVQ2FBcmlaeWNuRVl3eGdRQVVGNWVMc3ZOelQwTG9GaWZ1Uk5DQ0hteVBCSi9iQkh5dE1tYTE4RkpJMUI5eWhnK0JHRGV4dE81QmJDakdvNC82aVJ3dmtpcmM5c0dCYmlFRUVJZVM0OUlnTXNtUEdNZ3RTdU1BOGVsT3l5TDYwdWxvd2doaEJEeUpHbnpQN1lJZVpwbHpnZ1N3N2g0TklBUEFhNWJXODhIUUFFSG5HQWNPNnJXc0JNdXl4TlQybnBDVHdzS2NBa2hoRHlXSHBFQU56UFU5MVdBT3dUR1huVmNubkM0cmVkRENDR0VFTktTMnZ5UExVSkloZlI1dmwxNWpwc0lEbThDRUxmMWZDbzlBUEFQQi9ZUE5JTHo5dkd4VVJXYnRKR1c5bThFdUl3eEpDVWw0ZkxseTBoTVRFUmFXaG9VQ2dVWVl6QXpNNE9qb3lPOHZiM1JvMGNQK1B2N2crUG9ud2hDQ0NHTmVFUUNYT2tDLzcyTXNRRU9RaGRudXBxSUVFSUlJVSthTnY5aml4QlNYVTZZcjdsS3pmMnZzcnhDNTdhZVR3MEZITWN1TUEzL0QrTTE1MVh5MGl0dTYxSnIxdkFpemRDYUFTNWpERmV1WE1IKy9mdVJrcUxmb21wSFIwZU1HREVDZmZ2MkJjL3pyVEl2UWdnaFQ0QkhJTUROQ2ZNMVY2bzRHWUJ0anN2aXA3VGxYQWdoaEJCQ1dnTUZ1SVE4b2hqQVNlZjc5dVRBVFdRY1JxTmkwNE5IalJMQWRRWjJuZ2YvRHljc3YyUWZKc2xzNjBrOWpsb3J3TTNLeXNLV0xWc1FGUlhWclBQOS9mM3g0WWNmd3RuWnVZVm5SZ2doNUlud0NBUzRtZk45aDRIamZtTzg1am1uSlltbjIzSXVoQkJDQ0NHdGdRSmNRaDREOStlNFd4a2JHSTBDd3hnRzlNT2ovYk1yQTNDTEEyNkRzZHNhSHJjY0JhNnhkRGxqdzFvandJMkppY0hxMWFzaGw4c2ZxaCtSU0lUUFB2c01RVUZCTFRRelFnZ2hUNHhISU1DVmh2cHVaT0RlS3hFcXJiekNKS1Z0T1JkQ0NDR0VrTmJ3S0lkQWhKQTZwSWI1dWhvbytmOHlUalBtRWRuNFRCOWxITGk3akxIYjRIQkx3M0RiV0tXK2JiMHFxYUN0Si9hb2FPa0FOelkyRnN1V0xZTlNxV3lSL2dRQ0FXYk5tb1hPblIrMXFoNkVFRUxhMUNNUjRQckZNQ0RGY1ZuOG9MYWNCeUdFRUVKSWE2RUFsNURIbUN6VTI0OUJNSm9CWXdCMGFPdjVOQm1EQkR4M0cweHpEMEFpNDVCZ29PRVRiQXppTXJnd2FOcDZldittbGd4d3M3T3pNV2ZPbklkZWVWdVRzYkV4VnF4WVFlVVVDQ0dFL0w4MkRuRFQ1dnU0Q1RqK0FSaWI2N2c4NGZPMm1nY2hoQkJDU0dzU3R2VUVDQ0hOWjc4c0tSN0FVZ1lzazgxckY4Z0ViQXcwYkRRNGVMYjEzUFRDd1JPTWVRTGNNQURnR0tEaUdLUXF2NUxNVUNTQjR4SVkweVR3UUNKNExvRnArQVFIb1ZNS2xXT29IMk1NVzdkdTFUdThGWWxFTURBd1FHRmhZYU50UzB0THNYbnpaaXhldkJnQ2dlQmhwMG9JSVlROE5BSFBEUUlER00rZmJPdTVFRUlJSVlTMEZncHdDWGtDY0FERGl0ZzdBTzR3WUo1MHZtOVBqdU5mWTJCREFYUnE2L2sxZ3doQUFCZ0w0TUNCQWFoWWo2dUJWSldteWd6MVMrWTRsc0EwU0dRY1VzSDRUSjdUWkRCT21NRlVxa3hIbzRTY3AyMEZyOWFOR3pjUUdSblphTHQyN2RwaC9QanhjSGQzQjhkeHlNckt3dDY5ZTNIdTNMa0d6MHRJU01ENTgrZlJ2My8vbHBweW5aS1RrK0hsNWRVcWZXL2N1QkVsSlNXWU9YTm1xL1RmMG1KaVlwQ1JrWUZubjMwV1JrWkdkYlk1ZmZvMExsNjhpQ0ZEaHFCTGx5N05HdWZldlhzNGVQQWdoZzRkaXVEZzRFYmJoNGFHQWdEQ3dzSWdGTGJjbnhNYWpRYnA2ZWx3ZFhWdGtmNjJiOStPOVBSMERCbzBDTDE3OTI2UlBodnorZWNWaXdCbnpwejUySHpZSVpGSVlHUmtCQ2NuSjczUGtjdmwrT0NERHdBQTMzenpEVXhOVFpzMDVzOC8vNHc3ZCs2Z1I0OGVHRDU4ZUlOdGp4MDdoak5uemlBd01CRC8rOS8vbWpST1kxUXFsZTUzMzRBQkE4QnhGWXRKSlJJSlhGMWRXK1Q5UFdqUUlCZ1lHT0RJa1NNUDNWZDlHR080Y3VVS1NrdEw4Wi8vL0tmVnhubmtNSDR3QitRNXhNVGRhT3VwRUVJSUlZUzBGZ3B3Q1huQ2NBREQ4b1JMQUM0Qm1KTWU1dTB1VUF0ZVlneERBVHlQaW5EMGNTWUU0TWNZNXdldXNnNE14OERBQVV3TlRzQkJxdkpUWllaQ0NyQU1jRndHR010a0hKL0JNMDBtd0djd2ptVm9OS3BNUmFFZzB5ODhvYXlObjArTCt2WFhYeHR0NCtibWh0RFFVTVRIeHlNOFBCd0dCZ1lZTm13WUprMmFoUHo4L0VZRDRJTUhENkpmdjM2NmtLTzVqaDA3aGp0Mzd1RGRkOStGcmEwdGdJb0FZdnIwNmJoNzl5NisrZVliZUhoNE5MbmYwNmRQSXk4dkR5TkdqS2ozZUdGaFliMEI3dVhMbHhFVEU0Tng0OFkxZWV6VzhOMTMzK0g2OWVzWVBYbzAzbnZ2dlRyYjdOKy9IM0Z4Y1FnTURHeDJnTHR2M3o3ODg4OC9zTE96MHl2QXZYejVNb0NLd0xVcEJnMGFCRGMzTit6Y3ViUE80emR2M3NTY09YUFF2MzkvTEZpd29FbDkxM1RseWhYczJiTUh0cmEybURGanhrUDFwUysxV28yVEp5c1dBajR1SHhKRVIwZGozcng1TURFeHdkcTFhK0hnNEtEWGVXcTFHdG5aMmJyN1RmSGd3UU44Ly8zM0VBcUZtREpsU29OdEN3b0tzR1hMRnNqbGNvd2RPN1pKNCtoRHFWUml4WW9WQUlBK2ZmckEwTkFRVXFrVW4zMzJHYXlzckRCMTZ0VEhvdjUzY25JeUZpeFlBRk5UVTNUdjNoMG1KaVp0UGFWV3g4SUdDR1dxOUVFTTdFOXVINXIySmlTRUVFSUllWXhRZ0V2SUU4NDVMT2tCZ0MwQXRpU0hlUnFMVllJQkd2QXZnV0VvT0hpMzlmeGFpUkNBQzhDNVZDemY1Y0N4eXBBWERHQUF6d2xoWmdGa2h2cVZBaWdFUXlISGNRV01vUkE4Q2hsREljYzBCZHI3UE1jVnNNcDJHb1pDQWM4Vk1NWVZNclZhYm15a1VwYkp6WlU1cG1wbHg3QW9KWWVLVWY5dDZlbnBTRXhNYkxUZFcyKzloY3pNVEN4ZnZsd1h1dHk3ZHc4Yk5tekF3SUVER3cxd016SXlFQjhmRDM5Ly8yYlBOVGMzVnhmSXRHdlhEcSsrK2lvQWdPTTRkT3JVQ1pHUmtkaTllemZtejUvZnBINFZDZ1UyYk5nQXVWeU9tSmdZVEo4K3ZkNVZxM1dKaUlqQXBrMmJvTkZvNE9ycWl1ZWZmNzVXbS8vKzk3L0l5OHRyMHJ3YVkyVmxoYjE3OTlaNlhDS1I0UHIxNnhDSlJIampqVGZxUERjcUtncHhjWEd3dHJiRzRNR0RtelYrWm1ZbXpwOC9EeE1URTR3YU5hcFpmYlNVRXlkT0FBRDY5ZXYzVVAyVWxwWmkwNlpOQUFCemMzUGQvWWN4Wk1nUWRPclU4RVVOWldVVm53bHhIUGZZckw2MXQ3ZUhTQ1NDVENiRHpKa3pzV2JOR3RqWjJiWGFlR3ExR3F0WHI0WmFyWWFmbngvKy92dnZPdHVKUkNJTUd6WU1QL3p3QStSeU9heXRyUkVaR1Zudjd5aG5aK2RtWFIxUTlYY0VZeFcvdm0xc2JEQjA2RkRzM2JzWE0yZk94TEJody9EKysrODM2ZmZKdjgzYjJ4djkrL2ZIMzMvL2pjT0hEN2Y1ei9LL1FhWk02Y0U0M29yaldPc3RiU2FFRUVJSWVRUlFnRXZJVThRclRGSUs0RThBZnpKZ2FzWmMvM1lDQVlZeWFGNEN1UDU0T244bkdBTXdCZ2Q3QmdadHhsdXhzcGZUM1dkVklsbWUwLzRubjRFVGNDaFRHUURHSmJCUkFkSlFQMlJXRkh4UVZ0NVV0ZTV6VUlJeEpRT240Z0Fsd0pRdDhVU3VYYnZXYUJ1QlFBQ0pSSUlqUjQ1VVd6R1hsWldGNHVKaUdCc2I2ejNXd3dTNEd6ZHVoRnd1UjRjT0hmREtLNjlVT3paeTVFZ2NPblFJWjg2Y3dhdXZ2b3JBd0VDOSt4V0x4ZmppaXkrd2FORWluRDU5R2c4ZVBNRHk1Y3RoWTJQVDRIa3FsUXJidG0zRHdZTUhBUUNqUjQvR2M4ODkxK0E1Ym01dWVzK3JJU2twS2ZVZU8zRGdBQUJnMkxCaHNMQ3dxTFBOcmwyN0FGU0U0a09IRG0xMFBHMUFXdFV2di93Q3hoaEdqQmhSN3pqL0JybGNqbi8rK1FkdWJtNFBmUWw0ZUhnNDB0UFRBUUJKU1VsSVNrcDY2UGwxN3R4WkYrQ2VQWHNXMzMzM1hhMDJWWCt1eG84ZjMyaWY5YTFFL2pmWjJOaGd4WW9WK095eno1Q1JrWUZaczJaaDNicDFzTFMwYkpYeHZ2MzJXMFJIUndPb0tCRVNFeE5UWnpzckt5dDRlSGpnOTk5L0IxRHhIdCt4WTBlOS9mYnMyYk5aQVM3UDh4QUtoVkNwVkZDcFZEQXlNb0pRS01UNzc3K1BuajE3WXRteVpUaDgrREFHRGh5SWpoMDdOcm4vaHpWbzBLQW1uN045KzNaczM3NWRyN1k4eitQWXNXTk5IdU5Sb09INEZ6bUFhVlI0UEo4QUlZUVFRb2llbnNhd2hoQ0N5bElMSytOaUFNUUFXQ01MQ3pCbG12TGVHZzM2Y1VBL0FMMVFFVzZTcHVNQkdGWGVhdE91Q3RZOTBES2JkK3V6K2xhdFZ1T25uMzZxOWJpN3V6dE1URXdna1VoYWJLejZIRDkrSE9mT25ZTlFLTVMwYWROcWxXSXdNelBENjYrL2psMjdkbUgxNnRYWXNtVUxSQ0w5SzMvNCtma2hQRHdjOCtmUFIySmlJaVpQbm95MWE5ZkMwZEd4enZhNXVibFlzbVFKb3FLaUlCS0pNSDM2ZEwzQ3c1WUszdW9MWjNKemMzSHk1RW1ZbUpoZzVNaVJBQ291OVZZcWxicExvKy9jdVlQcjE2K0Q0N2dHYThZcUZBcms1dWJXZVV3bWsrSFlzV093c0xEUWphT2xUd0E1Y2VMRWVzdHBMRjY4dUVsQjkrKy8vNDZ5c2pMazVlWFZXeTZpcHJvdWIvL3p6ejl4L1BoeHVMcTY0dXV2djliN2c0bW1VQ2dVRFlidmpMRUdqejlxUEQwOXNXREJBc3lkT3hlcHFhbVlQWHMyTm03Y0NBTURneFlkSnlJaUFudjI3SUdIaHdmV3JWdUgvUHg4ekp3NUU4SEJ3Wmd4WTBhMTk1SlVLc1hreVpPaDBXZ3dkZXBVREJreUJOZXZYOGZpeFlzeFlzUUlqQnMzcmxwN251ZWJQUzlqWTJQSTVYS29WTlgzeUF3TURNU1dMVnNRR1JuWkp1RXQwSElmRnRYbmNWa3BYaE1ET0Nrd0FzQVZwNVVKV1cwOUgwSUlJWVNRMWtRQkxpRUVBR0FmRmlVSGNLTHlodmpKdmtibTV1d1pEY2YxNHppdUh4ajZBR2lkNVZpa1JXUmtaRFQ1SEJzYkczVHExQW4vL2U5L2taNmVqc09IRCt0MVhtWm1acFBIQW9ENCtIaXNYNzhlQURCMjdGaDRlbnJXMlc3MDZORTRmLzQ4a3BLU3NIcjFhb1NHaGphcDVxNk5qUTNXckZtRCtmUG53OERBUUZkanR5NDh6Nk9nb0FEdTd1NVl0R2dSM04zZG0vU2NXc3ZPblR1aFZDcnh6anZ2d056Y0hFQkZqZU9mZnZvSmI3MzFGa2FNR0lHTkd6Y0NxQWdMMzM3N2JRd1lNS0JXUDJWbFpmajAwMCtSbTV1TElVT0cxRHErYTljdXFGUXF2UG5tbTdwZytPTEZpK2paczZkZUFXUnFhbXE5eDhyTHkvVjVxZ0Fxd3VsRGh3NEJxRmlKSzVmTDlUcXZadUIyNmRJbGZQWFZWekF5TWtKb2FHaXJoTGRBUlRtRnVsN1BpSWdJaEllSG8wZVBIbGkrZkhtZDU1YVhsK3UxV3ZyZjFyVnJWN3o3N3J2WXZYczNSbzBhMWVMaDdmNzkrN0Z0MnpaWVdWbGgrZkxsTURNemc2bXBLWUtEZzNIeTVFbUl4V0pNbmp4WjEvNzc3NzlIWVdFaCt2ZnZqNWRmZmhrQTBLVkxGM1R2M2gyLy9QSUxaRElaNXN5WlUrL3ZodWFzWEsydlZFbFZTNWN1UmRldVhadjhQVlFxbFUyYTB4OS8vQUZEUThOSFlwWDJvMGdXNmpzSVFBQ0Fob3NvRTBJSUlZUThBU2pBSllUVXFYSnpyd3VWdDFVc0RMeXN2RjBuRGMvNmNkRDBBN2grQUp6YmRwYWtxcEtTa2lhZm82MExxbFFxc1hyMWFyMzcwRGRjcTZxZ29BQmhZV0VvTHk5SGp4NDlHdHhKM3REUUVLR2hvWmcwYVJMT25qMkxyVnUzNHNNUFAyelNlR0t4R0N0WHJvUkdvMmx3RjNsTFMwdXNXYk1HSmlZbVRRNzdidHk0Z2VEZzRHb3Ivekl5TXJCOSszYTgrdXFyOVc1ODlNY2ZmOERTMGhJOWUvYXM4M2hjWEJ5T0h6OE9GeGNYM1dac2Nya2N2L3p5QzBwS1N0Q3VYVHY4OXR0dlNFNU9ocWVuSjlMUzByQisvWHAwNnRTcFZsaTlaczBhSkNRa3dOblp1ZFpybUpDUWdHUEhqc0hGeFVWWHl1TDY5ZXRZdUhBaGZIeDg4T2VmZjlhN09rOGJSR2xEcHZwOCtlV1hPSDc4ZUxYSFVsSlNxZ1ZaSjA2Y1FFUkVCTEt6c3pGbHlwUmFaVFhxTW1QR0ROeStmYnZhMkpjdVhjS3laY3QwRzZzMTlUMVRsNFkyWEt0Sm85SG9QZ1NwNzN2Ym1LVkxsNkp2Mzc0WU9IQmdzODUvV0tOR2pVTC8vdjNoN055eXY5NFZDZ1VpSWlKZ2EydUxWYXRXZ2VNNFhZbUwvLzN2ZjBoT1RvYTl2YjN1TVFBWU0yYU1iazVWSHg4L2ZqeHljbkxnNCtPRHJLd3MyTnZiTnpoMlF4L2dhR2swR3VUbTVvTG5lVmhiV3pmWTFzaklDQnpINmIzWlcwNU9qdTZEQmtORFExaFpXZWwxWG4zQjlHdXZ2UWFGUXFGWEgzVXhOemZYbFdkNVhHWE9DQkl6bEt3RnVFeWxvbGkvV2hHRUVFSUlJWTh4Q25BSklYcmh3cUFCWXU4QXVBTmdFd000V2Fpdk4rTzRuaHhETUFPNm9PTFdjTEZSOGtqUlhuNysybXV2WWVIQ2hWaTRjR0dyWFBaZFdGaUlXYk5tUVNhVHdjSEJvY0ZWYzFwdWJtNllPblVxVnExYWhRTUhEa0NwVk9LVFR6NnA4N3pObXpmcjZ0ZnFTOStWY0g1K2Z0aThlWE90eC9mdjM2OExsbDkvL1hYZDQ4ZVBIOGZaczJmUnJsMDdCQVFFSURjM3QxckFWRkpTZ20zYnRnRUFmdjc1NTFyOU1zYXdhZE1tTU1idzRZY2Y2c0xuWGJ0MlFTNlhZL0Rnd2JDeXNzTE9uVHNoRkFveGI5NDhYTDE2RmQ5ODh3MFdMMTZNenovL0hHS3hXTmZQNmRPbklSS0pzSGp4NG1xNzBqUEdzSEhqeGxyamFPdTY5dTNidDBVdXJiYTJ0dFpkQXE3UmFKQ1dsZ2FoVUFnbkp5ZGRtK0xpWXZ6ODg4K3d0YlhGaXkrK3FGZS9TbVZGNldqdEt0R1RKMC9paXkrK0FHTU1NMmJNd0MrLy9JS1VsQlRkQm5uTkVSRVIwYVQyTzNmdWhFUWlnWVdGQlVKQ1FwbzhubEtweExsejUzRDM3dDAyQzNBNWptdng4QmFvK0VCbDFhcFY0SGtlRGc0T0dEOStmSzNmTlVsSlNYWFdiVDExNmxTZGZjYkV4T0RQUC85c05HRC8vdnZ2Ry95UUFhZ29KZkxtbTIvQzJ0cTZ6cC9MdXV6ZXZidlJOckd4c2RWV0ZYTWNoeSsvL0xMYSs3KzVtdlBlYnVwNytsR1VOYStEazRvdjNja0JBUnpZNjI3clVwdis2U1VoaEJCQ3lHT0dBbHhDU0xOd0FNT3loRVFBaVFCK0FpcnEwYVdGK2JvSWxlakNBVjBZendWRGd5N2c0Tm1tazMxS05LVk9ySlpVS3NYeDQ4ZHg2OVl0ckZtekJtUEdqTUVYWDN6UjZIbW1wcVo2ajFGVVZJUlpzMlloS1NrSnBxYW1XTEprQ2N6TXpQUTZOeVFrQlBuNStkaTZkU3NpSWlLUWxwYUdlZlBtNlVvS2FGbFpXVFZhSjFJcWxWYTdwRi9mdXBMMTFjNGRNbVFJOXUzYmgrKysrdzU5Ky9hRmc0TURHR000Y2VJRWhFSWhCZzRjaUk4KytnZ0E4UFhYWCtzQzBsT25UcUc0dUJnalJveW9GcWhxM2I1OUcvZnUzWU9Sa1JFdVhMaUFjK2ZPUWFWUzRlelpzekEzTjhlRUNST3dhdFVxbEpXVjRhMjMzb0tYbHhjOFBUMXg2OVl0WEwxNkZiTm56OGJpeFlzUkhoNk84K2ZQdzlEUUVFdVdMS2xWcnVMWFgzOUZWRlFVZXZYcWhWNjlla0dwVk9MQ2hRdUlpWW1CaTR0TGkrMWcvOTU3NytucTJkNjdkdzlUcDA2Rms1TlR0ZEF0UER3Y0JRVUYrUGpqajNXQmJFeE1EQndkSGV2ZFNFc2I0R3FET1g5L2Y1aVltT0NUVHo3Qjg4OC9qMTkrK1FVQXFvVm5UYVZ2MktYUmFMQno1MDdzMmJNSEhNZGg2dFNwZFg1dnRhcCtDTUVZMDMyZGtwSUN4bGlEOVl3ZlozV0ZsaXRXckdoMmYvUG16WHVZNlZTalhYMWZYRnpjWW4ycTFXcXNYYnNXbHBhV3lNdkxnMEFnZ0tHaElUWnMySUNWSzFjK2RQL05lVyszVm9DYkZkYmVYNjFTZmMzQXRWcEJYYjdpSjBXa2hxb0RCNGc0eGsxM1dCNzNhMnVOUndnaGhCRHlLS0VBbHhEU1lqaUFJU3doRlVBcUFGMHgxYnd3VDh0U2xUQ1lBN293SUpnRHVnQmNSd0NQNTg0cGp5Z25KeWM4ZVBDZ1dlZktaREpJSkJKNGUzdnIxYjYrVUxPbTlQUjBMRnEwQ0JLSkJDS1JDQ3RYcnRSN0RLMDMzbmdEUmtaR0NBOFB4L1hyMS9IQkJ4L2drMDgrUWI5Ky9YUnR4b3dabzd2Y3VpYTVYSTR0VzdZZ0pTVUZRNFlNd2JsejV5Q1h5L0htbTIraXZMd2MvZnYzaDFnc2J0S2NnSW9WaFJNblRzVEtsU3V4Y2VOR0xGMjZGQmN2WG9SVUtzWEFnUU5oWjJlSDRPQmcvUGJiYjlpL2Z6OUdqeDROeGhoKysrMDNjQnlIMTE1N3JjNStQVDA5d1hFY3lzcktjUFRvVVloRUlwU1dsb0l4aGdrVEpzRGMzQndmZlBBQmVKN0gyTEZqQVZRRWdvc1dMY0s4ZWZOdzU4NGRqQjA3RmlxVkNpWW1KbGk4ZURHQ2c0TnJqZlBYWDM4QkFLNWN1WUlYWG5nQmpESGRzY21USjdkNC9WTUF1SHIxYXEzSDR1UGpjZmp3WWJpNXVlbnFuS3BVS2l4WnNnUjVlWG5ZdEdsVG5lK1ptaXR3M2R6YzhPMjMzOVlLZkgvNDRZZVdmaHJWUkVkSFkvUG16WWlKaVFISGNaZ3dZVUsxOTJaZERBd01JQktKVUZKU2d0allXTFJ2M3g3QS82ODA5ZlB6YTlVNVY3VjI3Vm9jUFhxMDF1UGEwaGdhalFidnYvOStuZWVxMVdyZC9TbFRwalM0WXJ1K1ZiTGR1M2R2NG94Ymh6YkFMU2twcVJhcUF4WFBzNkNnb05IU0NqWHQzYnNYU1VsSm1EbHpKcjc4OGt2d1BJOXg0OFpoNDhhTk9IMzZkSnV0c200TlNxWHFKWjdqbm11WkxUbnJ4c0RBL3Y5K0JNZFVQN2JpY0lRUVFnZ2hqeFFLY0FraHJjNHFUSklQNEV6bERVREZKbWxpVTk2TEZ6QmZnUGt4Y0g0YzRBZHdmZ0J6QjlDYS93OThJdm40K09EeTVjc050ckd6czhPU0pVdXdiOSsrV3BjbG01dWJvNnlzVE8reEduUDE2bFdzV0xFQ2Nya2N4c2JHV0xwMHFTNm9hcXBYWG5rRkppWW1XTGR1SFhKemM3Rmt5UkowN3R3Wmt5Wk5xamNRVmlxVk9ITGtDSDc4OFVjVUZoYmk0NDgveG11dnZZYno1ODhEQUE0ZlBveW9xQ2lFaDRlalY2OWVDQWtKUVk4ZVBScXNsMXZUYzg4OWg2TkhqK0xTcFVzNGYvNjhycTdrOE9IREFRRGp4bzNEbVRObnNIdjNiZ3djT0JDSmlZbVFTQ1RvMDZkUHZaZFFXMXBhWXNlT0hSQ0x4VEEzTjhlMWE5ZXdZTUVDZE83Y0dTKzg4QUtBaXBCMzZkS2wxYzVUcTlYdzlmWEZuVHQzZFBVMnUzZnZEbDlmM3pySENRb0tRa3BLaW00anFieThQQlFVRkdEQWdBRjQ1cGxuQUZSc1Z0ZllLc2VKRXlmV1dkWkNXNTZqcW5Qbnp1bnUvL1hYWHhnNGNDQjhmWDB4Y2VKRWVIaDQ2Rjc3MDZkUEl5c3JDeDA2ZEtqMys2dGRUVjAxYUs1cnRlNnVYYnNhbkg5emxKV1Y0ZkxseXpoOCtEQnUzYm9GQURBek04T25uMzZLL3YzN1YydXJyZDNxNU9SVTdYWHEzTGt6TGwyNmhHblRwc0hCd1FIRnhjVzZHcXpOS2IvUVhGVkxYQUNvVmRhQU1hWlhXWldxTldxYm9qa2JqYlVHUTBORENJVkNxRlFxS0JTS2FsY1puRDE3Rmw5ODhRVmVlZVVWVEpvMFNhLytZbUppc0d2WExyUnYzeDZEQmczQ2wxOStDUUI0K2VXWGNmandZV3pldkJtQmdZRjYxZWV0ejZQeTJnR0E4L0tFcndCODFacGpKSWQ1R292TERkcXJCWGlUWTl4bmpCZWN5SnJWcm8vZEY3RkZyVGt1SVlRUVFzaWpnQUpjUWtpYnFOd2tMYWJ5VmsxeW1LZXhjWm5RbXhQQWx3UHZ4OEQ4QUZZWjdrSy82OTZmUXM4ODh3eCsrdW1uQnR0a1pXVkJxVlJpOU9qUmlJMk5SVnBhR29DS0lNREJ3UUhIamgzVGU2ekcvUDc3NzVETDViQ3pzOFBTMzJYZzNBQUFJQUJKUkVGVXBVdjFDbjBiOHZ6eno2TkRodzVZdFdvVjd0MjdoNHlNakZxbEZJQ0t6ZEtPSHorT2d3Y1BJaXNyQzk3ZTNsaTJiQm44L2YycnRmdnFxNjl3Ly81OUhEdDJEQ2RPbk1DNWMrZGdZV0dCQVFNRzRJVVhYcWpWdmo0ZmYvd3hKazZjaURWcjFxQ29xQWhCUVVIbzBLRURnSXBTRSsrOTl4N1dyRm1EalJzM0lpOHZEd0R3NXB0dk50aW5ObEFyS1NuQmhnMGJZR0ppZ3Brelo5WVpsQ3FWU2h3K2ZCZy8vZlFUQ2dvS0lCUUs4ZXl6eitMU3BVdjQrKysvY2ZYcVZZU0VoR0RvMEtIVnd0Q1BQdnBJVitJaEx5OFA0OGVQaDZtcHFlNHhiZCtOaFhlcHFhbDFQbDV6UTd5b3FDamN2MzlmZDg2cVZhdHcrdlJwTEZ5NHNGb05ZWTFHbzZ0Qld0L0tUKzNjQURTNlV2akVpUk1OSG05SWZRSFpsaTFiOFB2dnZ3TUFoRUloQmc4ZWpIZmVlYWZPQUhuY3VIRUFLbW9tVzFoWTZCNmZPblVxT0k1RFpHUWtVbE5UWVdSa0JEOC9QNHdkTzdiZTBMMDF2UFBPTzNqbm5YZDBYOWQ4emdLQm9ON1hzS0NnQUcrODhRYUEyczlQWC9wdUVGZVg4ZVBINjlWdTZOQ2g5UjdidTNldmJsTXhzVmlNZ29JQzVPYm1WZ3R3OSszYkI1VktwZmVxOU56Y1hDeGV2QmhxdGJwVzNXNkJRSUNQUHZvSWMrYk1RVmhZR05hdVhkdG9mZDc2UEcwMWNMM0NKS1VBYmdHNGxSSHFmNW9EL2xBYnNzMEEzbXJqcVJGQ0NDR0V0RG9LY0FraGo1eksvNlRkcTd4VmsvS1pxMGhvYXV3TnhudHcwRGh4NEp3MURNNGN6em1CTVdjT2NHS0FFNTdDOGd3dUxpN3c5dlpHVWxKU2crMjJiZHVHdVhQbjZvSlFZMk5qK1BuNUlTc3JDNy8rMm5nNVFRY0hCNzNDelhuejVtSDkrdlY0Ly8zMzhlT1BQejUwY0xCdzRVTDA2OWNQNjlhdHc3NTkrOUM5ZTNmZDZyV2lvaUpjdVhJRjU4K2Z4OFdMRjNYbEE4YVBINCtSSTBmV3U2cld3OE1ERXlaTXdQang0L0hQUC8vZ2p6Lyt3S0ZEaDNEbzBDRjRlbnBpOE9EQkdEUm9VSVBCbEtlbkoxNTU1UlVjT25RSUFEQjY5T2hxeHdjUEhveUlpQWhjdW5RSkFOQ3JWeSs5TDVIZnVIRWpzckt5TUhQbXpGbzczbWRtWnVMWXNXTTRkdXdZc3JLeUFBQjkrdlRCaEFrVDRPenNqUFQwZEd6ZHVoVVhMbHhBUkVRRUlpSWk0T25waWI1OSsrTFpaNSt0Tm9jTkd6WkFMcGRqNXN5WjFTNFRkM056ZTZnQXRLckRody9EeE1RRXhjWEZjSFYxUlpjdVhSQVJFWUhaczJkaitmTGx1aklXcDArZlJrcEtDbnIxNmdWL2YzLzgvUFBQY0hKeXdvQUJBNnIxVjdNRzdyOXB5cFFwQUNwVy9MNzAwa3V3czdOcmNoKzJ0clpZc21SSlMwL3RzYU52TGVxbTBxNUNCMURyWndlb0tCdkRHSU9Sa1pIdU1YTnpjMTJBNis3dURnQzRkZXNXNHVQallXQmdVTzJEaG9iR1hiSmtDYkt6c3pGKy9IaTBhOWV1VnB0bm5ua0dMNzMwRW80Y09ZSzFhOWRpenB3NVRYcHVHelpzZ0VhanFWWFhXaCtEQnc5dTBsVUdqeXFuWlhGSE1oZjRmUVhHcHFhSCtxMXdYaFlmM2RaeklvUVFRZ2hwVFkvL1gzQ0VrS2RLNVc3VFVaVzNPckV3OExKeUx6c09RaWMxenpuWEZmUUNjQVJnQWFEMkVzN0gyUERodzdGbXpab0cyOXk5ZXhjTEZ5N0V5SkVqNGUzdERZN2pjUEhpUmZ6NDQ0OG9LQ2hvZEl3UkkwYlV1UkswSmlNakk4eWFOUXRBUlRCU00wVEp6ODlIV1ZrWnpNM05HOXlBTFNjbkJ5cVZTaGUwOER4ZmJZT3Rnb0lDdlB2dXV5Z3FxcmlLVml3V1k5U29VWGpqalRmcTNHeXRyaFYvUXFFUUF3WU13SUFCQXlDUlNQRHJyNy9pMUtsVDJMcDFLM2JzMklFTkd6WTBHTHIyN3QwYmh3NGRBc2R4dFVvamNCeUhqejc2Q05PbVRRTlFPK0N0ejZsVHAzRDgrSEgwNmROSFZ6b0JxRmhGL2NVWFgrRDI3ZHU2dXJWQlFVRVlOMjRjZ29LQ2RPMmNuWjJ4ZVBGaXhNYkc0cGRmZnNHRkN4Y2drVWdna1VoUVVGQ2dlejdIamgzRFAvLzhneDQ5ZWxRYnB5V2xwcWJpOU9uVEdEeDRzSzdlNnVUSms2RlVLbkgwNkZHc1hMa1N5NVl0ZzFLcHhMZmZmZ3NEQXdOODlORkhLQ3NydzU0OWUyQmtaSVNlUFh0V2U1L29HK0MyeG1YbTJvM0t5TU5yclRJQTJ2cThBb0VBdTNmdnJuVjh5SkFoVUtsVTFkNVRscGFXU0VsSlFVWkdocTV1dEhZenZHSERoalZhQTVjeGhpKy8vQkpSVVZIbzJyVnJnei9ya3laTndyMTc5M0R5NUVrNE96dmo3YmZmYnJEdkRSczI2RjNpcGltTWpJeDBIMGc4YmdRQy9rdTFTdk14RC9ZWmdBbHRQUjlDQ0NHRWtOWkVBUzRoNUluRGhVRURKRXNCU0ZGeHVXVzkyRWdJOGdNOHpVcVVuSVdBR1Zxb0JjeUNaOHlDWTh4Q3c4T0MwL0NXSE04c0dJTUZBQXVPWXhhTThSYmdtQ1VxSGpNQ1lGRGoxbWE2ZGV1R2dJQUFSRVhWbTI4REFCSVRFL0g1NTU4M3VYOXZiMi8wN2R1M3llZU5HemRPZHltNTFyUnAweEFaR1lscDA2YWhUNTgrOVo3N3dRY2ZRQ0tSNkRZWnFzbkN3Z0tUSjAvRzhlUEhNV2pRSVBUcDA2ZmFxcnFxQ2dzTGRjSHV3WU1INjJ6ajZlbUphZE9tNGIzMzNzT0JBd2NRRnhmWDZJcFpiWjFWeGhpKy92cHJMRisrdk5weGlVU2l1My9uemgwRUJBUTAyRjlrWkNUV3JGa0RLeXNyVEp3NEVTa3BLY2pKeVlGTUpvT2xwU1dNalkxaGJHeU01NTkvSHNPR0RXdHdKVjY3ZHUyd2FORWl5R1F5SEQ5K0hILy8vYmN1QUU5T1RrWjRlRGpFWWpFKysrd3ozVG1scGFYSXlNaUFsNWRYZy9QVTEvZmZmdytOUm9NaFE0WlUyekRyMDA4L2hVQWcwRjJHLyt1dnYwSXFsV0xNbURGd2RuWUdVRkZ1WXR1MmJmajU1NStyWFRLdmJ3bUY1bHhtcmxYZnF2SG1oSTdhNTlnWVcxdGJYUW1KcDBGcmxWQlFLQlFBVU9lSFF4cU5SdmVoVU5VUG83U2xGTFJsUS83KysyOWN2MzRkWm1abWpaWTlZWXhoOWVyVk9IWHFGS3l0clRGNzl1d0dQK2d5TWpMQy9Qbno4Y2tubjJEWHJsMG9MeTl2c0dUSXFWT25kTStwSlluRjRzYzJ3TFVMaTAzUFhPRDNPeGczbEFFY0I3REd6eUtFRUVJSWVUeFJnRXNJZWFweCs2REdQa2srZ1B5VzZwT05oRUFTNEdsZ1dteGtVTXlYQ0kyTURReUVTb0dCMG9BM0VFQXBWS2w0QTRHR04xQUxWQWE4aGpQZ3dRc0JuR3UwWXoxd0hJY1BQL3dRczJmUFJuRnhjVXQwcVdOb2FJaEpreVkxdU5OOFUyZ3YrMi9zOG5QdHFyUDZRbGtBR0Rod29GNDd1bXVER1gwdVBiYXdzTkNyeHVicDA2Y1JGUldGTGwyNklEczdHMWV1WE1HbFM1ZlFxMWN2QUJYbEhiNy8vbnNJaFVJSUJBTDg5Tk5QQ0FrSmFmQjVMMTY4R09YbDVWQXFsYlZXNW8wZVBScXpaODhHei9PWU1XTkdreTdEdDdHeHdUZmZmQU9nb2s3bmdnVUxVRlpXaGc0ZE9tRHYzcjFJU1VsQlNrb0taRElaZkgxOXNYbnpacnowMGt1NnNGUmZQTS9yNmlsZnYzNGRaODZjUWZ2MjdYVzFnYXUyMDY1a2xjbGsyTDE3TjV5Y25LcUZaYSs5OWhvT0hqeUlBd2NPWU9qUW9YQndjQUJqRE9YbDVSQUlCT0I1dnM0NURCZ3dBSGw1ZVpnOGVUSU9IejZNZ3djUHd0M2RIYUdob1hwZlF0NnBVeWRkYVllcW1uTFp2L1k5NSt6c3JOZlBqalpFZkZxMFZnbUZ3c0pDQUtpei9FbHBhU2tBMVBwUVNGdVNKU2twQ1hLNUhKczNid1lBWFgzbytqREc4TlZYWCtINDhlTXdNVEhCeXBVckcxMnRDMVQ4SHBvN2R5NldMRm1DUFh2MlFLRlFZTXFVS1EwR3Z5MVYwZ1I0dERaQmF6YkdIUVhZY05rQy95QXNqYnZkMXRNaGhCQkNDR2t0Rk9BU1FrZ0xxd3lGMVFCSzlUMkhEVys1OGUzczdEQmp4Z3dzWDc1Y2R4bnh3K0k0RHA5KytpbGNYVjFicEQrNVhBNnBWQXFPNDNTMUp1dWpEWERyVzRFTFZLemtiR3pWY1ZWMzc5NXRVbmhSWDJoU1hGeU1iZHUyUVNBUTRPT1BQMFphV2hvV0xWcUVMVnUyb0Z1M2JoQUtoZGkrZlRzS0Nnb3dldlJvQ0lWQzdONjlHOXUyYmNQOCtmUHJIYy9UMHhNeE1URndkSFNFazVPVDd1Ymc0SUQyN2R2cndxU1VsQlJkR0tXUDh2SnkzZjNvNkdoSXBWSUFGWFUrYjkycVdLek84enljblozUnMyZlBhdWZxRzdUVjNQUk11NHExb1V2RVZTb1ZWcTFhaGRMU1VreVpNa1VYMW1zMEdpaVZTcno2NnF2WXNXTUh2djMyVzh5Wk0wY1hLRGNVNm12SCsrdXZ2eEFlSGc3R0dBSUNBckJueng2OW5vZVdpWWxKcmNlYXNtcFUrejdic0dGRHN6YjVldEsxVm9pWW1aa0o0UDlEMmFxMEsxbHJodlBhOGlmUjBkSFlzbVVMY25OekVSZ1kyT0FtYUNxVkN1dldyY1B4NDhjaEZBcXhlUEhpYXBzRk5xWlBuejZZUG4wNlZxOWVqZDkvL3gzWjJkbVlNV09HM3UrVjhQQnd2Y2VhUEhteTNtMGZGeHFoNmhpdkVvQnBORU1BVUlCTENDR0VrQ2NXQmJpRUVQSUU2dGl4SStiTm00ZlZxMWVqcEtUa29mb3lORFRFcDU5K2lxNWR1N2JRN0lDYk4yK0NNUVl2TDY4R2cxa0F1dm5YRmFScE9UZzQ2RmJjTlNROVBWMFhhaHNaR2NIZTNyNEpzNjV0NTg2ZHlNN094dkRodytIaDRRRVBEdzhFQmdZaU1qSVN2LzMyRzlxMWE0ZWpSNC9DM3Q0ZVk4ZU9CV01NUjQ0Y3daa3paekJzMkRCMDZ0U3B6bjZYTEZrQ2tVaWtWNjFob1BGVmVRVUZCYlV1NFcvZnZqMDhQVDNoNGVFQlQwOVB1THU3dzkzZEhhNnVybld1VU5VM3RLd1p5UFh2M3g5S3BSTGR1M2V2OTV6VnExZmp6cDA3NERnT24zLytPY3JMeTFGZVhsN3JBNGhUcDA3aDlkZGYxd1Z0alpWUDJMTm5EM2JzMktHckZmem5uMy9xOVJ5cXNyT3p3L0RoalgvQ1VsQlFnUFhyMTJQY3VISHc4UEJvdFAyVksxZmc0ZUZSNXdaYlQ1TlBQdmtFUU1Yckp4QUlHbHpwQ2xTc25tV01RU1FTWWVQR2pmVzJTMDFOQlFCZEtZNnFxdGJMcmtyN0lVVnhjVEdPSFRzR3NWaU1tVE5uMXZ0ektKZkxzWGp4WXR5NmRRczh6MlBXckZtNjJybE44Y0lMTDBDaFVHRHo1czI0ZE9rU0preVlnTm16Wit2MU83Y3BtME0raVFHdWMxalNnOHdGZmpFY3VDRUFtbDRYaUJCQ0NDSGtNVUVCTGlHRVBLRUNBZ0t3Y3VWS2ZQMzExNGlOalcxV0gxNWVYcGcwYVZLTFgrYjgxMTkvQVlDdXpFQjlOQnFOTHNDdDYxSjJyYmx6NXpZNlprSkNBaVpObWdSVFUxUHdQSS9pNG1KTW56NjkwWHEwOWJsNzl5NGlJaUpnWjJlSGQ5NTVSL2Y0KysrL2o4V0xGME1vRkdMMTZ0VmdqR0h5NU1tNjFhTGp4bzNEdW5YcnNIbnpabXphdEtuT3Zoc0txMXRLMVhJS3JlblpaNTlGWUdCZ2cyMkNnNE54OHVSSlhkQnFaMmNIQ3dzTFdGaFl3TXpNREthbXBzak96c2JwMDZleFk4Y09USjgrSFVEOUszQVZDZ1hDdzhOeDh1UkpXRnRibzZpb0NHNXViZ2dORFczMHZTeVZTckZ1M1RwY3YzNGQxdGJXRGE2VTFrcFBUOGZjdVhPUm5wNk94TVJFN05peG84RXlEWkdSa1ZpMGFKR3VMTW5nd1lNYkhhTXRGUllXNHNDQkEzajMzWGRick04Wk0yYWd0TFFVWGJ0MmhVcWx3cEFoUStEbDVZVnQyN1kxZU43WXNXTWhsVXB4NHNRSnVMbTUxZnNCVUVKQ0FnRFVXY2RaVzc3RjNMejZIcFkxM3hzelo4NnN0aWxoZW5vNmxpMWJobUhEaGlFNE9Cano1czNEZ3djUElCUUtNWGZ1WFBUdjM3L0JzaXNxbGFyTzQrN3U3Z2dMQzRPWm1SbldybDJMM054Y3pKa3pCK3ZXcmRQcjk1T2JtMXVESDdDTUh6Kysxc3I0SndyRE1RWjhraldyblpuZEY3RkZiVDBkUWdnaGhKRFdRQUV1SVlROHdSd2RIYkZvMFNMODg4OC9PSERnZ082UytjYlkydHJpdGRkZXc4Q0JBMXVzNXExV2ZIdzhMbDY4Q0k3akdyMThXaTZYQTZnbzRWRFhaa1Q2S2k4dng1bzFhOEFZdzhpUkkrSHM3SXpseTVkajBhSkZXTFZxRlh4OGZKcmM1NlpObThBWXc3UnAwNm9GcmgwN2RzU1BQLzZJcjcvK0d1bnA2UmcwYUZDMW9QckZGMS9FL3YzN2tacWFpdVRrWkwzSHk4ek14TjI3ZHhFVkZZV2VQWHMyR240L0RKVktoZmo0ZUwxV2tqWkdKQkkxK3IwTENRbUJpNHNMZkgxOTYyMWJVbElDdFZxTnQ5OSt1OEc2eUpjdlg4YjY5ZXVSbFpXRjRPQmd6SjgvSHpLWkRFdVdMTUhFaVJNeGN1UklqQm8xcWxaSVhsUlVoSDM3OXVIQWdRTW9MeTlILy83OU1XWEtsRVl2WlkrT2pzYUNCUXRRVUZBQU96czdMRjI2dE5FYXV6WTJOdkQxOVVWTVRBeFdyMTZOUzVjdTRiUFBQcXNWS09vck16TVRiNzMxRmdCZzY5YXRUYnFFdnpISGp4L0h0bTNiVUY1ZS90QUJycmFtYkZXWExsM1NsZllvS0Npb3MwMVYydFd6VmR1ZE9YTUdBQ0FRQ0RCeDRrUUF3TzNiRlZmVGQrellFWEs1SE1iR3hoQUtoVkNwVkRoeTVBZ0FWSHVkbEVvbDFxNWRxL3RhS0JUVzJyeFFLcFVpUGo0ZVY2OWVoWitmSCtSeU9ZeU1qTEJ3NFVMMDZORURRTzBTSWxVeHh1bzhybDFKSGhJU0FpY25KeXhhdEFndnZ2aGlzejljZXRvd0RVNXdQS2FxREZrL0FFZmFlajZFRUVJSUlhMkJBbHhDQ0huQzhUeVAvdjM3bzIvZnZvaUppY0hWcTFjUkh4K1B0TFMwYXBjak96azV3ZGZYRjkyNmRVTkFRRUNMQjdkQXhjcklaY3VXZ1RHR0FRTUc2TFVhRWdCTVRVMzFMaWRRVTJscEtaWXNXWUtFaEFSNGUzdGo1TWlSTURBd1FFSkNBdmJzMllOcDA2Wmh4b3daNk5ldlg1UDZYYkZpQmE1Y3VZSnUzYnJWT2lZVUN0RzNiMS9jdjM4Zmt5Wk5xbmFNNTNuTW5Uc1hOalkyOVc1MFZGcGFpdmo0ZUVSSFJ5TTJOaFpSVVZISXljblJIZS9TcFV1VDV0cVkzTnhjeE1YRkllci8ycnYzK0ticmUzL2dyMithTmtuVHBHbGFtclEwdmFVdHRLVTN5dFdxREVSeEcrNG5VemQxT2tFOFJ4MFRMMGZubWFoVXdPbHY2cFRwMGFsSGQvQ0dzcWxEM1J6YWJTb2l0RnprVmtycExiM1FwcVhYcExrMWwrLzVvMDFPS0cxSm9jckYxL1B4NFBGSVByZnYrNXNRSHZUZFQ5NmZ5a3BVVmxhaXVyb2FBd01EMkxoeDQ0UmVaelJTcWZTa3UzUVZDZ1VlZXVnaEFNRGh3NGNEYlg2MXRiVjQ4Y1VYQTE5bnYvYmFhN0ZzMlRKSUpCSm9OQm84Ly96emVPR0ZGN0J4NDBaczNyd1ppeGN2eGc5KzhBT0lvb2dQUHZnQUgzLzhNUndPQjFKU1VuRHJyYmVPV2ZMQmIvUG16WUhrWm1wcUtuN3ptOStjOUZBK1lQQnIvYzg4OHd4ZWYvMTFiTnk0RVY5KytTVU9IejZNQng1NDRLU3Z3MGo4OVovMWV2MXBKVy85TzZBQm9LR2hBUysrK0NJT0hEZ0FZUENnUUZFVVQvbHpDQUR2di8vK21QM2QzZDBuSFRQV1doS0pCTGZlZWl1T0hEbUN6czVPcUZRcVpHWm00dFZYWDhXbVRadWdWQ3JoZHJ2aGNya2drVWdDQng5NnZWNnNXN2NPdTNmdkJqQjRrRnhQVHc4MmJOaUErKzY3TDdDK3Z5eUR3V0JBZW5vNm5uNzZhWFIzZHg5WENtVzBjaWFYWG5vcHdzUERBOG5qMGVUbTV1TGxsMThlMTJGMlBUMDlZOWJDN2VucENYbXRjNUhVSS9uQ0crSHpBTDRGWUFLWGlJaUl6bE5NNEJJUmZVZElKQkxrNU9RZ0p5Y24wQ2FLSWtSUmhFUWkrY2F2MzlQVGd3Y2ZmQkN0cmEySWlZa0oxTDRjeTg2ZE93SGdsQTlQTzNEZ0FKNSsrbWswTnpkRHA5Tmh6Wm8xZ2QxdXQ5eHlDeVFTQ1RadTNJZzFhOWFncEtRRXk1Y3ZEN2xjUkV4TXpKaGZmUzhxS2hvMTBlcmYyUmVjTVBPcnJLekVQZmZjQTUvUGQxeTdUcWZEdEduVGtKZVhkMHAxTm9mYnRHa1REaDA2aENOSGpnUytVdTZuMFdnd2MrYk1rOVlqUFZQcTZ1b0E0TGhrcVNpS3FLNnVSa0ZCQVZhc1dISENWK2ZWYWpYdXYvOSsvUGpIUDhaVFR6MkZkOTU1QjVzMmJRck1qWTZPeGwxMzNZWDU4K2VmTkVscHNWanc1Sk5QWXZ2MjdRQ0Fnb0lDbEphV252QjZEWDhQZzRXRmhXSHAwcVVvTGk3R3VuWHJBb2RYTFYyNkZOZGVlKzI0RXFVSER4NEVBRng0NFlVaHp4bEpXMXRiNFBIS2xTdmg4L21RbUppSWxTdFhvcmk0K0xUV0JrWk9ibm84SHF4WXNRTDE5ZlZZdTNidFNYZVdCNWRRR00zSEgzOE1ZUENBTUlsRUV2aTg5ZmYzUXhBRUpDWW1ZdW5TcGNqTXpJVGRic2Zqano4ZWVDK1hMRm1DNjYrL0hzdVdMY09ubjM2S2VmUG1CWGJYTmpZMkF2aS9uYnVKaVlrajF0ZzlYZU5KM2dLRDl6V2VXcmpBNE9zTzRMUVM4bWVMU2IrdHRwb2Z6Q2dIaEFWbk9oWWlJaUtpYndvVHVFUkUzMkdDSUh3clA4QlhWRlJnL2ZyMTZPam9RR1JrSkZhdlhoMzRhcnJWYWtWVFV4UGk0dUtnVkNvaGw4c3hNRENBOHZKeXZQMzIyd0JPWGlzM21NZmpRWGw1T1Q3ODhNUEFqcnBwMDZaaDFhcFZKNXhJZi9QTk55TWpJd1ByMTYvSHRtM2I4TlZYWDJIV3JGbFlzR0FCWnMyYU5hRUpUSmZMQmFmVENhVlNDYWxVQ2xFVThjOS8vaFBBNEVGeGZoa1pHUWdMQzhPa1NaTlFXRmlJd3NKQ0ZCUVVqTG16YzZ5Nm13Qk9PQXdNQUxadjN4NUkvT2wwT2hRV0ZpSS9QeCs1dWJtWVBIbnlDZU5QVnU1aW9qVTBOTURsY2lFMk5oWktwUklLaFFJK253K0hEeDhPN0F6T3pzNE9qTS9Nek1UTEw3OTh3cUZnb2lpaXJhME5WVlZWT0hUb0VQYnYzdytUeVFSZ3NOYXcxK3VGMCtrTUhFTDJ5U2Vmd0dnMElpMHREVWxKU2REcjlkQm9OSUgxT2pzN2NjY2RkNkN6c3hQQVlNTHYxbHR2RGV4WTkzZzhnUklLKy9mdkJ6QjJDWkM4dkR3OC8venplT1NSUjFCVlZZWFhYbnNOSlNVbFNFNU9Edm0xOHUvQUxTa3BDWG5PU041Nzc3M0FZMEVRY04xMTErR0dHMjQ0N3UvblJHcHRiY1Z2Zi90YjFOZlhZK3JVcVpnOWUvWnByM25zMkRGczJiSUZBUERESC80UUFEQnYzanpNbXpjUGJyY2JnaUFFM3AralI0OWk5ZXJWZ2NUc3pUZmZqT3V1dXc0QWNQdnR0K09KSjU3QW80OCtpbnZ1dVFjRkJRV0JKTy9VcVZOUE84NkprcHFhQ3IxZWo3VnIxNDQ2cHF1ckM0SWd3T2wwUWlhVHdlMTI0NjkvL1NzQW5QQnY0cmxLaEtSTWdQaHdjMm11MWxCYTJYMm00eUVpSWlLYWFFemdFaEhSTjJiUG5qMTQ5OTEzVVZGUkFXQnd4MlJwYVNteXNySUNZK3gyTys2NjY2NVIxMGhNVE1TVlYxNDVhci9kYnNmQmd3ZlIwTkNBZ3djUFl2LysvYkRiN1FDQTZPaG8zSGpqamJqaWlpdEczV1Y4OGNVWG83Q3dFRys5OVJZKyt1Z2psSmVYbzd5OEhJSWdJQ1VsQmVucDZaZzVjeVlXTGx4NEtpOUJRRXRMQzI2NzdUWUFneVVEZkQ1ZllJZG04TmZtWlRJWjNucnJyZU9TaGlkektnY1VYWDMxMWJqMDBrdFJXRmdZMGk3Q1VIY21UOVJoU1R0MjdEanVZQ1pCRUk3YnNSd2RIWTNMTDcvOHVEbXhzYkdvcXFxQ3lXUkNRME1ENnV2clVWdGJDNXZORmhpajErdXhlUEZpWEhEQkJTZ3FLb0xYNjBWRlJRVzJiZHVHcjcvK0dydDM3dzRrL3Yxa01oazBHZzB1dmZSUzNIVFRUVml5WkFrMmJOaUFPKys4RTVkZGR0bHhZMWVzV0FHejJZenc4SEJZTEJZQWcwbTJzWktnc2JHeCtOM3Zmb2RubjMwV2VyMStYTWxibTgwR2s4a0VqVVp6MmpWVC9Ucy9qVVlqN3IzM1htUmtaSnpXZWlOcGJXM0ZuajE3QXA4elVSU1JtcHFLMHRMU0NmbGwwaC8rOEFlNDNXNFVGeGVma0dqMTc3NEhCaFA3YTlhc1FXTmpJNktqbzNIZmZmY2RsMEMrN0xMTDBOSFJnUTBiTm1EZHVuV0I5dFRVMUpES1pIeGJRam1JMEY4MlpDU251MnY3YkNFSytJY2dZbldFZTJBK2dIZlBkRHhFUkVSRUU0MEpYQ0lpK2tiMDkvZmp1ZWVlUTNOek13UkJ3S0pGaTNEYmJiZEJxVlFlTnk0K1BoN0p5Y25vNit1RHkrV0N6K2VESUFqUWFEU1lOV3NXYnJycHBoTU9uQXJtOC9udzVKTlBCdW84Q29LQTNOeGNMRnEwQ0FzV0xCanhvS3ZoMUdvMWJydnROdnpzWnovRGxpMWI4UG5ubjZPNnVob21rd25OemMyNDVwcHJUdS9GQUpDU2tvS1VsQlM0M1c3NGZENklvZ2laVEliOC9Id3NYNzc4dUxIalNkNENvOWZkOU92cjY4UFZWMTk5WE50NGQydU9kY3A5c0luYXFadVZsUVc1WEE2WHl4VW85UUVNSm00TENncHcwMDAzalhqQTJMUFBQb3VhbXByQTgwbVRKbUgyN05uSXk4dERVVkhSQ2J1THBWSXBMcnJvb2tBTlpKUEpGS2dEWEYxZGplYm1acmhjTG5SMWRlR1NTeTRCQVB6a0p6L0JnZ1VMUnR5OW1KNmVqdnI2K3NEYWFXbHBZLzZDSWppT3UrKytlOFN5R21NNWRPZ1FSRkhFM0xselR6c0JldjMxMTBPajBXRFJva1VuUFlqdFZKbE1KcXhmdng3QVlHM3JKVXVXNEtjLy9XbEluOU5RTEZxMENPWGw1Ymo5OXR2SEhDY0lBbGF2WG8xWFhua0Z2L2pGTHhBYkczdkNtQnR1dUFIeDhmRjQ3YlhYME43ZURvMUdnNVVyVjA1SW5OK21nb0lDN05tekIxNnZOL0JMbzlqWVdNeWRPeGRYWFhYVkdZNXVZaVMwcTNhMHgxczZSUUZYZ3dsY0lpSWlPZytkKzRXdmlJak9BK0t1WFNJbW9NYmsyYWExdFJXYk5tM0NWVmRkRmZJT3psUHgrZWVmNCtEQmc4akp5VUZSVWRHNEU2QWo2ZTd1eHNHREIrRjJ1d09KdTdOTjhDRjBKK053T0NDUlNNYWRLQ3NySzRQUDV6dGhwK2xvUHZua0V3aUNNR29pOTlGSEgwVmNYQnh1dmZYV2tOWVRSUkVlandjK253OVNxZlNraCtzMU5EVGdYLy82RjZaTW1ZSXBVNmFjOWxmRWZUNGYydHJhWUxWYXo2cXZ6dnR0MmJJRkgzMzBFWll2WHo0aHRaRy9EZSsvL3o0U0VoSlFYRng4M0s3WVVHemJ0ZzFPcDNQTXoyUnpjL09FLzN0anNWaWdVcWxPT1VudVA1QnhlSW1QVUxuZGJvaWkrSTJWc3pndHUzZERtREhqalA5TTBiNHE2NzlFUVZ3bWtVYkV4NWRXOXAvcGVJaUlpSWdtMGhuL3p4WVJFWjIvQ1Z3aUlqclBuUzBKM0llbWxJaWk3MHRBdkVXL3J2YVZNeDBQRVJFUjBVVDY1bzhkSnlJaUlpSWkrZ2JGcjYzK0NoQjNpUUorSlY2RHNiZnFFeEVSRVoxam1NQWxJaUlpSXFKem1nQ0lBTllLb3BCbG5wcHhmaFQzSlNJaUlockNCQzRSRVJFUkVaM3pkT3RxUHhRZzdCWkU0WW11MGd6MW1ZN24yeWFUeVl4eXVUenRWT2NybFVwZFpHUms0a1RHTkJGa01wa3hOVFgxL2pNZHh4aWk5WHI5endGb2d4c05Cc005TVRFeDN3OXFpZ3BoTFJrQStVUUdSMFJFNTRkdjVvaGhJaUlpSWlLaWI1RUFpTzArNFdaSXhGMXVqK1IzQUc0NTB6RXRYTGhRUEpWNUpwUHAvOWZXMXY2bi8zbENRc0lOdzhjNEhJN20zdDdlei8zUEN3c0wzNUpLcGJIYnRtM0xCdUFlNXlYVmhZV0ZPeVFTaWF5aW91SjdMcGZyeUhoampvcUtpaGNFUVh2eWtTZXlXcTFkQUk2TjFLZlZhdWRrWkdROGJyUFo2bzRkTy9ibllkMHh5Y25KTjQwMHorUHhXRnBiVzE4TkRuSGh3b1hXOGNaV1ZWVzE3T2pSby84elduOWlZdUpWT1RrNXI4amw4bCtiVEtiSC9lMFpHUmxyeldield6MDlQUjhybGNyOEdUTm1iRzFwYVhtMnJxNXVMUURYU0d1bHBhWDlLajQrL3NmbDVlVVhBSEFFOThubDh0VHc4UEJSazd0V3E3VVRRT2M0YjQrSWlNNFJUT0FTRVJFUkVkRjVRZmViNnYzbVZSa1BROEJqYmF1eXRpWThlbVREbVk2cG82Tmo4d2lKeDFIbDV1YStIa3BiUjBmSFpuOENOejQrZm9sS3BacGxOcHZmbkR4NThzK0dqN1hiN1hVOVBUMWJ4N2lzWmUvZXZWZk9tREdqckxpNCtLOWZmZlZWTVFCTHFERURRRUpDd2dNcEtTbDNqbWVPbjhsa2VxcTJ0dmJla2ZyYTJ0cmVOQmdNZCtqMStoOFBmeDFWS3BVdUt5dnI2WkhtT1ozT3htRUpYQUJBVlZYVjdaMmRuV1doeEhYUlJSZlZuR3lNWHEvL21jL25jNWhNcHBlQzJ3VkJDTU5nYVEvWWJMWWpaclA1amJTMHRGWHg4ZkZYN3QrLy8zcWJ6YlkvZUx4U3FkUW5KeWZmR3g0ZXJsNjRjS0hkMzc1dDJ6YUR3K0ZvS1NnbytJdEtwU29ZTFk2NnVyb0hHeG9hSGczbHZvaUk2TnpEQkM0UkVSRVJFWjAzZE9GSlQzWjRqaFpERVAvWXZpckRvM3UwOXMwekdZL05aanZZMXRiMlJxampSMHJXQWtCTlRjMTlqWTJOVHdKUXpwOC92Nk8vdjMvdlVKZkNuOFRVNi9VLzArc01xTUlHQUFBVzBrbEVRVlQxSnlSd1cxdGIzemhKQWhjMm0yM2Z2bjM3cmk0dUxpN0x5Y2w1K3RDaFE4dERqVGxZV1ZtWk1KN3h3M2NwVDU0OCtiYnM3T3dYaG85VHE5V3pkVHJkZGNGdDVlWGwyUUN3YjkrK2E0S1R1MFZGUlgveitYeWVrYTduOFhoNlhTNlhlVHd4amthbFVrM1Jhclh6VzFwYVhnTFFIZHczbE1EMURqMTFWbGRYcitqcDZmbG5ibTd1aG1uVHByMWNYbDQrQjBNSlhnQXdHbzNQSFR0MjdPM201dWFuQVNBN08vdDF1VnllNEhBNGpnM2RheUdBc0VzdXVjUlZYVjE5ZDB0THk3TkRVNlVMRnk1MGU3M2VjZTh1SmlLaWN3Y1R1RVJFUkVSRWRONFFTai96aVA5ZWZIMTdmTjhtVVJCZU02L0tqTldGMXp3bmxNSjNKdUpKUzB0YmxaYVd0bXFpMXRQcGREOEtDd3RUdExhMmJnQ0FxVk9uUGlHVHlRd1ZGUlZ6TEJaTGVkQlFTV0ZoNFFkYXJmYVNscGFXMzRleWRtOXY3K2VOalkxUHBxYW0vbWRiVzl1clBUMDkyeVlxN2xBZFBYcjBiWXZGOGxsVVZOUk10OXZkNDNLNWFvUDdrNUtTN21scmEzdlQ2L1cyanpRL09qcDZlbXhzN1BmMzd0MjdlS1Qrdkx5OGpYbDVlUk1TYTFKUzBuLzRmRDYzeVdSNmJGaVhSQkFFcWMvbkd3aHU3T2pvZU5kdXQxZDd2ZDQrQkNWdkRRYkRMK0xpNG42NFk4Y09vOTF1YjFXcjFYUFVhdldNeXNyS255T28zRUprWkdTK0lBaGhMcGVyenQrbVZDcGpBY0R0ZHZkTXlFMFJFZEZaaVFsY0lpSWlJaUk2cndndjdYWlhsdWIrTk00ejhKSW9ZSDI3SjNOSmU2bXdYRmQ2cFA3YmptVWlTaWdFUzBoSXVMNjd1L3RmVHFleklUNCsvc3FrcEtRVkpwUHBxV0hKVzJSbFpUMFRGeGYzZzMzNzl2M0VZckhzRFBYNmZYMTl1d0VnTXpQenFZcUtpam1oenZNNzFicS9RWHF0Vm10L2ZuNyszd1lHQnRwMjd0eDVFVENZZk5kb05QTW5UNTc4YjA2bnM3bWhvV0d0U3FXYU9ueHlhbXBxcWQxdXIrbnM3UHg0cE1VUEhUcDBTMDlQejVaUUFpa3BLV2tlclUraFVFeE9TRWk0c2EydDdWV24wOW1vMVdvdjkvZEpKSklJQUpESlpJbkI3VUdTRkFwRnJzdmxhcFhKWklsWldWbnIyOXZiM3drTEMxT3JWQ3ExMFdoYzQzQTQ2cTFXNnk2VlNqWFZhclVlQWVBekdvMi85bnE5MW1QSGpsVkVSa1ltMk8xMlQweE16RFhBWUUza1VPNkppSWpPVFV6Z0VoRVJFUkhSZVNlM3RISUF3TkwyVlZtYlJVRjhVZlNJQjh5ck1sNFZmWGdoNGJIYVE5OVdIQk5WUWdFQUZBcUZJVFkyOXZ1VmxaWFh5MlF5WTI1dTdodFdxN1dpdHJiMmdlQnhpWW1KeTVPVGsrODRjdVRJbmVOSkhnTkFmSHo4RmNCZ3lZSzR1TGdmZFhaMmZqQ2UrZjZ5QnFHYVBYdDIxUWpObnVycTZqc0tDd3MvTWhnTXR6YzNOLzhYQUdSa1pLeHhPQngxRFEwTlQ0eTBsbHF0bmpWcDBxUXJxcXFxYmdORzNuR2RrNVB6MytPSmJ6VHA2ZW1QU1NRU2VYZDM5K2NBTUgzNjlCTVN4dkh4OFZmSHg4ZGZQZG9hWnJQNXpmcjYrcWZzZG52MVNPVXY1c3laY3dnWXJJT2JscGEyUnFmVFhWTmRYZjNMeU1qSThBc3V1S0RWUDY2L3YzOS9iMi92dDc1Ym1vaUl2ajFNNEJJUkVSRVIwWGxMOStpUjk5dCtuZkdsRUNZOEJFRllLb1RobCswUFpuNEJRWGdUWG1GSGZFMTFwZkNuUUszU0NUZVJKUlQwZXYzUFJWSDBtczNtandEWUt5c3JiN1JhcmJzQlJPaDB1dTlydGRyTHE2cXFIbTV0YlgzRlpyUHQ2K3ZyMnpYT1M4amk0dUlXOS9iMmZpR1h5MVBUMDlNZkdtOEMxMnExSGg3UCtJcUtpcmx1dDd0MWVIdG5aK2RmMjl2Yk4zbTlYZ2N3ZUZDYlJxTzU4T3V2djc0VWdIT2t0VEl6TXg5M3VWeHRSNDhlL1o4UnVoMTc5dXo1dnNQaE9PaHdPRHBEaVUycjFYN1A0WEFjR042dVZxdG5KU1FrM0JEY3RuWHIxa3ovWTZWU21UNTkrdlF0OWZYMWo4amxjbU5pWXVJTndmMStVcW5VYXJmYjJ3OGNPUENUT1hQbVZHN2J0czBBRE83OExTc3JVeW1WeXFpNWMrZTJ4Y2ZIWDVlUWtIQlRYVjNkS244eWUrL2V2VmVFaFlXcHZGNnZ0Yk96OHg4QTNLSGNFeEVSblp1WXdDVWlJaUlpb3ZOYXdtTzF4d0NzUFBhckthczhNdStORUlWZlFCUmZoRVJFKzVSTVcvdUQyQzBDK3dTSVhTS0VYbEVVZWdYNGVuMFNzU1Z4YmQzdVU3MXVWVlhWTWdBSUR3L1grM3crcDlmcjdUM1puT3pzN0QrTzF0ZlIwZkZCZW5yNjZ0VFUxRHROSnROalBwOXZvTEN3OE8rUmtaRlRBTUJxdGU2Smk0dWJFeE1UYzBsS1NzcWR3WE9ERGtFYmxVNm51ekk4UEZ6YjF0YjJWbGhZbUR3cksrc1pyVlo3ZVhkMzk5OUR1K05UTDZIUTJkbjUxNzE3OXk0ZVBsK24wLzBrSnlmbkZmL3pvcUtpVC8yUER4dzRFSHlvbVRJOFBEeFdLcFdxdEZydGZIL01FMURTSWFDeXN2TEd0cmEyUCtmbTV2NlB6K2R6U1NRU3ViOHZ1Rlp2UkVURUpBQndPQncxRVJFUmNjUDdnK1lBQUFSQkdMTStjMk5qNDh2dDdlMS9pb3VMVzV5ZW52NUlmWDM5YXFWU09UVXpNL09KOFI0YVIwUkU1eVltY0ltSWlJaUk2RHRoMG0rcnJRQ2VCL0Q4c2RJcGlUNjNiNjVQRU9jQ3dnVUFiaFFoUkFNUUJFRUVJRUFpQ2pDWEduWDYwcnFPVTduZTBFNVEyYXhaczdiTDVmTEpYM3p4UlNvQXgxaHp1cnE2UG5NNm5YMGo5ZGxzdGdNdExTMHZwS2FtM204eW1aNlR5K1ZwU3FVeWU5ZXVYUXQ2ZTNzckFOZ0F3T2wwbHB2TjVqLzQ1NDFTcHVBRUJvUGhEcS9YYXo5NjlPZzdBTnhwYVdrUEdZM0doME5ONElxaTZLdW9xTWdOWld5dzZkT25iL1A1ZkU1Z2ZDVVlmRDZmTE9pcGJjZU9IUmRPbno3OXc4TEN3ci9zMnJYcllvdkZVdUZmYi9iczJWVzdkKy8rZ2NmamFmQlBrRXFsY2NYRnhWc3JLaXBtaWFKb1BkbjFyRlpycTlGb2ZFaXBWR2JYMXRiK1owWkd4dU1qall1S2lqSUNnM1ZwbzZPajU0WjZQOEUxZHhjdVhIaGNQRTZuMDVTWW1QanpucDZlejBOZGo0aUl6aDlNNEJJUm5SMXM4UG1Va0VqT2RCeEVSRVNoOGZrQW9QOU1oM0dxSnBWV3R3SjRkK2dQQUVBc2hhUVhxV29uNUpvd3J5Y0dBT0pQTVhrN1JKS1hsL2RIdFZwZDFOM2QvVWxDUXNKVm9VN3M3Kyt2dDFxdFh3MXZONWxNdnpjWURDc1RFaEorNUcvcjdlM2RqcUN5QXYzOS9SMEF4aFczUnFPWnI5Rm9TbHBhV2w0RTBBc0FUVTFOVHh1TnhuWHg4ZkZYZFhSMHZEdldmS2xVR3VIeitaempMYUVBQUlJZ1NQd0ozUEhNSCtFUU0rdWVQWHYrWDBsSnlkZTV1YmwvM0w1OWUxN3dlaDZQcHlINHVWS3AxQU9BeFdLcFVTcVZjcS9YSzhjb25FNm5DUUFHQmdhNldsdGIzMmhyYTN0M2pBUnUvdEQxeHZWYTdOcTE2M3NBTUdQR2pNOTI3dHhaTEpGSUlvdUxpN2NPZFU5U3FWVEZhclY2WmtwS3lyMytPY0U3akNzcUt1WmFMSllkNDdrbUVSR2RHNWpBSlNJNk85VEI0Y2lIVW5tbTR5QWlJZ3FOd3dFQWRXYzZqSWtrbE1JSG1Ib3htTUEwbmVaeVlUazVPUy9wZExyckFFQ3IxVjZtMVdvdkMzVnlTMHZMaTRjUEh6NGhnZXR5dWVvR0JnYU9xbFNxWXJ2ZFhuK2FNUVppemNyS2Vzcm44dzJZVEtiSC9JME5EUTNQR0F5R2xabVptVTkwZEhSOERNQSsyZ0pTcVZUajhYaTZBU0FxS21yYW5EbHpUcWdkRzJ5b0hNRWJBQ0NSU0dTaUtBYlh0ZFdxVktyNHNlYVBrZWp0cTYydGZUQXZMKy9OMk5qWTczVjFkZjNUM3pGanhvemRBSUpMS2dUS0QweVpNdVZ0clZZN2I3VHIrVXNWTkRjM3Z3N2dKWmxNcGg5dGJFeE16QUtIdzFFL2xFZ1BtY3ZsQ255ZSt2cjZqaWlWeWlqLzg2U2twR3Z0ZHZ2aGd3Y1BYZ1VBZXIxK1dVcEt5cStDZHl4YnJWYlRlSzVIUkVUbkRpWndpWWpPRHB2UjJja0VMaEVSblRzNk93RmdYQWRjZllkb2k0cUszb3FOalYxMDlPalJQMVJWVmEwQTRFdE9UcjR6S3l2cm1hR1NCLzhDZ01MQ3dzMUtwWExhdG0zYmpQN0psMXh5eVlEWDZ4MzFLLzB1bDZ0VEtwWEcrSjhybGNvc2lVUXlBQUJXcTdVTmdFU2xVdWxDRGRaZ01LeFVxOVZGalkyTnp6aWR6c2FnTGx0OWZmMnFxVk9udnB5UmtiR210cmIyM3RIV2tNbGt5VTZuc3lXNHJhcXE2bmFMeGZKWmNKdS9iRUZ3bXlBSUVXNjNPMUJhSWlVbDVlYk16TXdueG9wNXJOcXY3ZTN0ZjgvTHk0TlNxWndSbk1BOWNPREF0VTZuTTdpRVF1eU1HVE0rQTRBOWUvWXNuRGR2bnJtNnV2by96R2J6aHFFaEVSZGZmSEY5ZjM5L2NQM2FZMlBGSlpmTDA5VnE5ZlNXbHBhWHhobzNrdkR3OENULzQ2aW9xR1NKUkJMNGoyRkNRc0wxSFIwZDcvb1QxMXF0OWhndy9rUGppSWpvM01RRUxoSFIyY0RqZVJKZFhUZEJxMDJHU25XbW95RWlJaHFiMVFwMGRUWEM2Und6eWZaZEZCMGRQYU9nb09ERDhQRHdTWFYxZGFzYUdocCtBd0JLcGJMQWFEUSsydDNkL1E5LzhsYWhVRXpXYXJXWE56VTFQUlcwUklRZ0NPRWVqK2U0T3JnU2lVUUJBSkdSa1ltUmtaRVozZDNkbi9qNzVzNmR1OC8vdUtxcWFsbFlXSmdtS3l2cjZSRGpMYzdNekh6YzZYUTIxOVRVUERTOHY2V2w1ZFhFeE1SYlVsTlQ3K251N3Y2MHU3dDd5d2pMU0tLaW9xWjFkSFM4Rjl6b2NybGFoaWNZL1dVTGdvUUxnaEFtaXVJSnUzdEhTdEltSnlmZkZjSzlEUUNBVkNvOXJpU0N6K2R6dWQzdXdFNWZpVVRpQ3VyMnRMYTJ2cDZTa25LMzJXeCtEWUJvTUJoK0dSRVJrVmhiV3h0eTZZdWtwS1IvQXlDWXplWjN4aHFYbFpYMWxNUGhxRzF1Ym43QjYvVXFBR0RXckZuYi9mMXo1c3lwREI2L2YvLytHeVFTaVR2VU9JaUk2UHpDQkM0UjBWbEFtRFBISXU3Y3VSd05EWjhpTFExTTRoSVIwVm5MYWdVYUdnQkJXQzVjZU9GSkQzNzZydW5yNjZ1eVdDeDc2dXJxSHZYWHNOVm9OUE1LQ2dyKzdQVjYrNnVxcXBiNngyWmtaRHdoaXFLbnRiWDFPWCtiVXFtTUFRQzMyOTBidks1T3A3czZMUzN0QVVFUUlnRDRPam82M2xHcFZITUJvS3lzVElHZ0dyZ0EwTlRVOUl6L2NYQ2QxR0J5dVR3bFB6Ly9MNElnaEIwOGVQQUdqRnpUMkZkVlZiVjA1c3laZS9MeThqYnUzcjM3d3Y3Ky9rUEJBOVJxZGJGVUtvM3U2K3VyQ0c2WHlXUkp3K3ZVU3FYU3VHSHJLd0RBNi9YYVJvcnhWT2gwdXNVQTRIQTRqaXZ4TVgzNjlKR1N6d0ZIang3OWJWSlMwdktVbEpSN3VycTYvcGFSa2JHMnNiRnh2Y1ZpS1EveDByRUdnMkdGeldhcjZ1M3QvV3lzZ1JxTjV1TDQrUGhybXB1YlgxQW9GREVBVUZaV3BwSEw1Wm9MTDd6UVZGWldwbEVvRkZFbEpTVXRBS1FYWFhSUjdVanJESDl2eDlxWlRFUkU1eTRtY0ltSXpoTEN6SmxsNHM2ZGw2S201aFhFeGlZakxnNVFLTUNEellpSTZJenorUVpyM25aMkFsMWRUUkNFbTRYcDAvOXhwc002UzluMjd0Mzd3NkhIMFZsWldROGJESWE3QmdZR1dyLysrdXRGRG9lakJRQU1Cc005T3AzdXVwcWFtbnZ0ZG50cjBId2RBTGpkN3E3Z1JUczdPeitWU0NULzhQbDh6bzZPanZjdEZzdHVmd0wzVk1qbDhwVHAwNmQvS3BQSmtvNGNPWEpYYjIvdkY2T050VnF0aHc4ZlB2ekxuSnljVjRxS2lqN2RzMmZQNVRhYkxWRGpWcS9YWHdjQVhWMWRmdytlbDUyZC9VSUljY1FDSjk3dmVLalY2dnpzN094blhDNVh1eWlLUHBWS1ZUUXdNR0J1YTJ2N01IaGNlWGw1OXZCRHpPYk9uZHVtVUNpVVVxbFViN1ZhRDFkWFY5K1puWjM5Y2twS3l0MFdpNldpcHFibS9sRGp5TW5KZVNJc0xFdzFWRWQ0eEtTNW4wd20wenNjamtZQVVDZ1VPVjZ2dHg5QW55QUkvdC9pZXlVU2lYZm9zU2U0MWkwd2NnMWNJaUk2ZnpHQlMwUjBGaEZteml3VGQreklRMmZudmVqcy9CRUFJNENvazgwaklpTDZodlZqOE1DeUQrRHhQQ25NbVdNNTB3R2R6WlJLcFY2bjA5MW1NQmp1Q0E4UDF4NDdkdXpEZmZ2MkxjZGcvZFF3bzlGWW1wYVc5bUI3ZS91bXhzYkczd1hQOWU5WWRibGM1dUIydDl0dGJteHNmSElpNGxPcFZIT0xpb3JlaTRpSTBKdE1wc2VhbXByV24yeE9hMnZycTFGUlVibkp5Y24zekpvMTY2dWFtcHE3VzFwYVhnV2dTVXhNdkxtM3QzZWIwK2swQVlEWDY3VjBkSFJzYm14c1hOZlgxN2RyckhVMUdzME1BTERaYkNmc01OWHBkTmVPRUh2UjhEYWJ6VmJuZERwYnBGSnBqQ2lLYnJQWi9FNVRVOU1hQUJZQVlaR1JrYnFoYTMwL0ppWm1rVXdtUzVUTDVRYUZRcEVPQUNVbEpTMHVsNnQxNjlhdGt6MGVqMFVVUlhkRVJNVGszdDdlN1hLNVBORi9YMk9KajQrL0tqRXhjWm5GWWluM0g4NEdBRDZmenpmMFVJNy8yeVVkRnhFUmtkalYxZlVKQUdpMTJ1LzE5L2VQZWVqYjhGSVVySUZMUlBUZHdnUXVFZEZaWnVpSDRvZUgvaEFSRWRHNVJWbFlXUGlWUXFGSXMxcXQreW9ySzVkMmRuWitDQUJxdFhybWxDbFRmaDhkSFQybnJhM3RyWWFHaG5zQnhBS3dBbkNyVktxc2xKU1VCM3crMzBCdmIrL1hvVjV3NGNLRmpwT1BHalI1OHVTbFU2ZE8vVzlCRU1McTZ1b2VibWhvV0J2cTNDTkhqdnlIS0lwaEtTa3BkMDZkT3ZWbGlVU2lqWXlNVEpaS3BkRk5UVTJCUkxURDRXamF2My8vbGNQbnA2U2szT3Z4ZVByZGJ2Y3h0OXR0bDhsa2s0eEc0MnF2MTJ2dDd1Nytjdmo0dkx5OGphSEU1ZlY2YlJVVkZYTkc2cHMyYmRvYmVyMytXZ0JpYW1ycXZVNm5zODV1dHpmWWJMYnF2cjYrSFdxMWV2YldyVnN6RkFwRjh2VHAwLytoMVdybk56VTEvVmRuWitlSFU2Wk1lYWFrcEtTMnE2dHJTMGRIeDN1dHJhMS9BWERDVHVIbzZPamkzTnpjUDNxOVh2dWhRNGVXSVdqM3JmOWd0Nktpb3ZmNit2b3FCRUVJaTR1TCs0RWdDSkt1cnE0eXBWS3BqNHVMKzJGVFU5UFRBQ0NSU0R4REI4bUo0ZUhoVTRmV0N2bjlKU0tpOHhNVHVFUkVSRVJFUkJQSHRuZnYzaVZ5dVR5dXE2dkxYMllpTEM4djcwODZuVzZKMSt1MUhUNThlR1ZMUzh1emFXbHBxNHhHNDdyaEM5VFYxVDBJb0hkNCsyaTJiOTllSUpGSUJrYnJuejE3ZHBYL2NVOVB6eGFIdzFGZlgxLy9vTmxzM2pTZUd3T0FtcHFhdXh3T1IyVmNYTnlWVFUxTnY5Tm9OQmRHUmtabUR6L0FiQ1N4c2JHTHRWcnR2T0EyajhmVFYxVlZkUXVBRTJyZ2xwV1ZoUTl2TXhnTUs2ZE1tZkxVOFBiUjFOYldyaktaVE92NisvdnJNU3dST25TZzJucWxVcGxaV0ZpNDJXYXo3ZDI5ZS9lOG5wNmVyUUN3ZmZ2MlBMMWVmMVZpWXVLL0c0M0cwdGJXMWhIdk1TVWw1ZGRoWVdHcXlzcktuL2YzOTFjRjl6VTFOYjBTR3hzN1g2UFJYS1RWYWk4RElIcTkzdjZXbHBZWDI5dmIzMGxLU2xvdUNFS0UyV3grSFFCc05wdTV0N2YzeTRVTEYvWURRRnRiMjFzQVhDZGVsWWlJaUlpSWlJaUlpQ2FNVHFmN2FVNU96aDhWQ2tXeXYwMnBWT2FscDZjL1lqUWExNlNucHorU21wcDYvMGgxYmVWeWVTb0E5UWpMVG9xT2pwNEJZTXlEcTRiS01taURtaVo2STQ4c2xFRUtoU0pKclZiUDFHZzA4elFhemZ6SXlNaWlrZWJHeGNVdHpzL1BmM3VrTmJSYTdhSnAwNmE5TWJSZThvd1pNNzdVYURUZk84VzRGVWxKU2JjQWlBaCtYMFp4M0d1bVZDcDErZm41YncrOVg0cVJ5ajJFYXRLa1NWY1BhNHFOaW9yS0dTdW11TGk0Sy9MejgvOThxdGNr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yUC9TK1E4dmRaNndma1RRQUFBQUJKUlU1RXJrSmdnZz09IiwKCSJUaGVtZSIgOiAiIiwKCSJUeXBlIiA6ICJtaW5kIiwKCSJWZXJzaW9uIiA6ICIyMSIKfQo="/>
    </extobj>
  </extobjs>
</s:customData>
</file>

<file path=customXml/itemProps1.xml><?xml version="1.0" encoding="utf-8"?>
<ds:datastoreItem xmlns:ds="http://schemas.openxmlformats.org/officeDocument/2006/customXml" ds:itemID="{E9E617CA-446F-45F6-853B-A69B4CBCA1C6}">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996</TotalTime>
  <Words>1230</Words>
  <Application>Microsoft Office PowerPoint</Application>
  <PresentationFormat>宽屏</PresentationFormat>
  <Paragraphs>192</Paragraphs>
  <Slides>16</Slides>
  <Notes>15</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等线</vt:lpstr>
      <vt:lpstr>华文新魏</vt:lpstr>
      <vt:lpstr>宋体</vt:lpstr>
      <vt:lpstr>微软雅黑</vt:lpstr>
      <vt:lpstr>Arial</vt:lpstr>
      <vt:lpstr>Calibri</vt:lpstr>
      <vt:lpstr>Calibri Light</vt:lpstr>
      <vt:lpstr>Wingdings</vt:lpstr>
      <vt:lpstr>1_Office 主题</vt:lpstr>
      <vt:lpstr>EMG肌电信号识别与应用</vt:lpstr>
      <vt:lpstr>目录</vt:lpstr>
      <vt:lpstr>肌电信号背景介绍</vt:lpstr>
      <vt:lpstr>国内文献综述</vt:lpstr>
      <vt:lpstr>PowerPoint 演示文稿</vt:lpstr>
      <vt:lpstr>PowerPoint 演示文稿</vt:lpstr>
      <vt:lpstr>局限性与展望</vt:lpstr>
      <vt:lpstr>目录</vt:lpstr>
      <vt:lpstr>PowerPoint 演示文稿</vt:lpstr>
      <vt:lpstr>预期成果</vt:lpstr>
      <vt:lpstr>系统架构</vt:lpstr>
      <vt:lpstr>目录</vt:lpstr>
      <vt:lpstr>人员分工</vt:lpstr>
      <vt:lpstr>目录</vt:lpstr>
      <vt:lpstr>进度安排</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hana</dc:creator>
  <cp:lastModifiedBy>浩哲 于</cp:lastModifiedBy>
  <cp:revision>2511</cp:revision>
  <dcterms:created xsi:type="dcterms:W3CDTF">2023-07-19T00:42:00Z</dcterms:created>
  <dcterms:modified xsi:type="dcterms:W3CDTF">2023-11-08T03:19:32Z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822C9CA6EF2040798B8C228A39FA7478_12</vt:lpwstr>
  </property>
</Properties>
</file>